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0.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20.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 id="2147483672" r:id="rId3"/>
  </p:sldMasterIdLst>
  <p:notesMasterIdLst>
    <p:notesMasterId r:id="rId47"/>
  </p:notesMasterIdLst>
  <p:sldIdLst>
    <p:sldId id="256" r:id="rId4"/>
    <p:sldId id="257" r:id="rId5"/>
    <p:sldId id="258" r:id="rId6"/>
    <p:sldId id="259" r:id="rId7"/>
    <p:sldId id="260" r:id="rId8"/>
    <p:sldId id="265" r:id="rId9"/>
    <p:sldId id="312" r:id="rId10"/>
    <p:sldId id="313" r:id="rId11"/>
    <p:sldId id="314" r:id="rId12"/>
    <p:sldId id="304" r:id="rId13"/>
    <p:sldId id="307" r:id="rId14"/>
    <p:sldId id="309" r:id="rId15"/>
    <p:sldId id="308" r:id="rId16"/>
    <p:sldId id="306" r:id="rId17"/>
    <p:sldId id="310" r:id="rId18"/>
    <p:sldId id="305" r:id="rId19"/>
    <p:sldId id="266" r:id="rId20"/>
    <p:sldId id="268" r:id="rId21"/>
    <p:sldId id="269" r:id="rId22"/>
    <p:sldId id="275" r:id="rId23"/>
    <p:sldId id="276" r:id="rId24"/>
    <p:sldId id="315" r:id="rId25"/>
    <p:sldId id="317" r:id="rId26"/>
    <p:sldId id="318" r:id="rId27"/>
    <p:sldId id="319" r:id="rId28"/>
    <p:sldId id="320" r:id="rId29"/>
    <p:sldId id="321" r:id="rId30"/>
    <p:sldId id="323" r:id="rId31"/>
    <p:sldId id="322" r:id="rId32"/>
    <p:sldId id="331" r:id="rId33"/>
    <p:sldId id="329" r:id="rId34"/>
    <p:sldId id="324" r:id="rId35"/>
    <p:sldId id="325" r:id="rId36"/>
    <p:sldId id="280" r:id="rId37"/>
    <p:sldId id="278" r:id="rId38"/>
    <p:sldId id="330" r:id="rId39"/>
    <p:sldId id="286" r:id="rId40"/>
    <p:sldId id="316" r:id="rId41"/>
    <p:sldId id="301" r:id="rId42"/>
    <p:sldId id="332" r:id="rId43"/>
    <p:sldId id="333" r:id="rId44"/>
    <p:sldId id="334" r:id="rId45"/>
    <p:sldId id="335" r:id="rId46"/>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160;\CAIPTLAX\UNIDAD%20DE%20EVALUACI&#211;N\EVALUACI&#211;N%202016-2\GRAFICAS%20DE%20APOYO%20CAMPA&#209;A%20DE%20VALORES\GRAFICOS%20EXCEL.xls"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E:\&#160;\CAIPTLAX\UNIDAD%20DE%20EVALUACI&#211;N\EVALUACI&#211;N%202016-2\GRAFICAS%20DE%20APOYO%20CAMPA&#209;A%20DE%20VALORES\GRAFICOS%20EXCEL.xls" TargetMode="External"/><Relationship Id="rId1" Type="http://schemas.openxmlformats.org/officeDocument/2006/relationships/image" Target="../media/image5.png"/></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E:\&#160;\CAIPTLAX\UNIDAD%20DE%20EVALUACI&#211;N\CONTROLES%20DE%20CAMPA&#209;A%20DE%20VALORES%20SEP%202016\GRAFICAS%20DE%20APOYO%20CAMPA&#209;A%20DE%20VALORES\GRAFICOS%20EXCEL.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E:\&#160;\CAIPTLAX\UNIDAD%20DE%20EVALUACI&#211;N\CONTROLES%20DE%20CAMPA&#209;A%20DE%20VALORES%20SEP%202016\GRAFICAS%20DE%20APOYO%20CAMPA&#209;A%20DE%20VALORES\GRAFICOS%20EXCEL.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E:\&#160;\CAIPTLAX\UNIDAD%20DE%20EVALUACI&#211;N\EVALUACI&#211;N%202016-2\GRAFICAS%20DE%20APOYO%20CAMPA&#209;A%20DE%20VALORES\GRAFICOS%20EXCEL2.xls"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E:\&#160;\CAIPTLAX\UNIDAD%20DE%20EVALUACI&#211;N\EVALUACI&#211;N%202016-2\GRAFICAS%20DE%20APOYO%20CAMPA&#209;A%20DE%20VALORES\GRAFICOS%20EXCEL2.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E:\&#160;\CAIPTLAX\UNIDAD%20DE%20EVALUACI&#211;N\EVALUACI&#211;N%202016-2\GRAFICAS%20DE%20APOYO%20CAMPA&#209;A%20DE%20VALORES\GRAFICOS%20EXCEL3.xls"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E:\&#160;\CAIPTLAX\UNIDAD%20DE%20EVALUACI&#211;N\EVALUACI&#211;N%202016-2\GRAFICAS%20DE%20APOYO%20CAMPA&#209;A%20DE%20VALORES\GRAFICOS%20EXCEL3.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E:\&#160;\CAIPTLAX\UNIDAD%20DE%20EVALUACI&#211;N\EVALUACI&#211;N%202016-2\GRAFICAS%20DE%20APOYO%20CAMPA&#209;A%20DE%20VALORES\PROMEDIOS%20ESTADO.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25" b="1" i="0" u="none" strike="noStrike" baseline="0">
                <a:solidFill>
                  <a:srgbClr val="000000"/>
                </a:solidFill>
                <a:latin typeface="Arial"/>
                <a:ea typeface="Arial"/>
                <a:cs typeface="Arial"/>
              </a:defRPr>
            </a:pPr>
            <a:r>
              <a:rPr lang="es-MX" dirty="0"/>
              <a:t>CUMPLIMIENTO DE </a:t>
            </a:r>
            <a:r>
              <a:rPr lang="es-MX" dirty="0" smtClean="0"/>
              <a:t>OBLIGACIONES</a:t>
            </a:r>
            <a:r>
              <a:rPr lang="es-MX" baseline="0" dirty="0" smtClean="0"/>
              <a:t> DE TRANSPARENCIA</a:t>
            </a:r>
            <a:r>
              <a:rPr lang="es-MX" dirty="0" smtClean="0"/>
              <a:t> </a:t>
            </a:r>
            <a:r>
              <a:rPr lang="es-MX" dirty="0"/>
              <a:t>(</a:t>
            </a:r>
            <a:r>
              <a:rPr lang="es-MX" dirty="0" smtClean="0"/>
              <a:t>ICOT)</a:t>
            </a:r>
            <a:endParaRPr lang="es-MX" dirty="0"/>
          </a:p>
        </c:rich>
      </c:tx>
      <c:layout>
        <c:manualLayout>
          <c:xMode val="edge"/>
          <c:yMode val="edge"/>
          <c:x val="0.14021498669415244"/>
          <c:y val="2.6106505877636223E-2"/>
        </c:manualLayout>
      </c:layout>
      <c:overlay val="0"/>
      <c:spPr>
        <a:noFill/>
        <a:ln w="25400">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18303688961956679"/>
          <c:y val="0.24748468409729352"/>
          <c:w val="0.77136514983351834"/>
          <c:h val="0.44861337683523655"/>
        </c:manualLayout>
      </c:layout>
      <c:pie3DChart>
        <c:varyColors val="1"/>
        <c:ser>
          <c:idx val="0"/>
          <c:order val="0"/>
          <c:spPr>
            <a:solidFill>
              <a:srgbClr val="9999FF"/>
            </a:solidFill>
            <a:ln w="12700">
              <a:solidFill>
                <a:srgbClr val="000000"/>
              </a:solidFill>
              <a:prstDash val="solid"/>
            </a:ln>
          </c:spPr>
          <c:explosion val="25"/>
          <c:dPt>
            <c:idx val="0"/>
            <c:bubble3D val="0"/>
            <c:spPr>
              <a:solidFill>
                <a:schemeClr val="accent1">
                  <a:lumMod val="40000"/>
                  <a:lumOff val="60000"/>
                </a:schemeClr>
              </a:solidFill>
              <a:ln w="12700">
                <a:solidFill>
                  <a:srgbClr val="000000"/>
                </a:solidFill>
                <a:prstDash val="solid"/>
              </a:ln>
            </c:spPr>
          </c:dPt>
          <c:dPt>
            <c:idx val="1"/>
            <c:bubble3D val="0"/>
            <c:spPr>
              <a:solidFill>
                <a:srgbClr val="FFCC00"/>
              </a:solidFill>
              <a:ln w="12700">
                <a:solidFill>
                  <a:srgbClr val="000000"/>
                </a:solidFill>
                <a:prstDash val="solid"/>
              </a:ln>
            </c:spPr>
          </c:dPt>
          <c:dPt>
            <c:idx val="2"/>
            <c:bubble3D val="0"/>
            <c:explosion val="27"/>
            <c:spPr>
              <a:solidFill>
                <a:schemeClr val="accent3">
                  <a:lumMod val="60000"/>
                  <a:lumOff val="40000"/>
                </a:schemeClr>
              </a:solidFill>
              <a:ln w="12700">
                <a:solidFill>
                  <a:srgbClr val="000000"/>
                </a:solidFill>
                <a:prstDash val="solid"/>
              </a:ln>
            </c:spPr>
          </c:dPt>
          <c:val>
            <c:numRef>
              <c:f>Hoja1!$B$16:$B$18</c:f>
              <c:numCache>
                <c:formatCode>General</c:formatCode>
                <c:ptCount val="3"/>
                <c:pt idx="0">
                  <c:v>14</c:v>
                </c:pt>
                <c:pt idx="1">
                  <c:v>85</c:v>
                </c:pt>
                <c:pt idx="2">
                  <c:v>1</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spPr>
        <a:blipFill>
          <a:blip xmlns:r="http://schemas.openxmlformats.org/officeDocument/2006/relationships" r:embed="rId1"/>
          <a:stretch>
            <a:fillRect/>
          </a:stretch>
        </a:blipFill>
        <a:ln w="25400">
          <a:noFill/>
        </a:ln>
      </c:spPr>
      <c:pictureOptions>
        <c:pictureFormat val="stretch"/>
      </c:pictureOptions>
    </c:backWall>
    <c:plotArea>
      <c:layout>
        <c:manualLayout>
          <c:layoutTarget val="inner"/>
          <c:xMode val="edge"/>
          <c:yMode val="edge"/>
          <c:x val="0.14908648591141571"/>
          <c:y val="0.11288403308365624"/>
          <c:w val="0.82738952783858244"/>
          <c:h val="0.60077018909186608"/>
        </c:manualLayout>
      </c:layout>
      <c:bar3DChart>
        <c:barDir val="bar"/>
        <c:grouping val="clustered"/>
        <c:varyColors val="0"/>
        <c:ser>
          <c:idx val="0"/>
          <c:order val="0"/>
          <c:spPr>
            <a:solidFill>
              <a:schemeClr val="accent1">
                <a:lumMod val="75000"/>
              </a:schemeClr>
            </a:solidFill>
          </c:spPr>
          <c:invertIfNegative val="0"/>
          <c:val>
            <c:numRef>
              <c:f>Hoja1!$C$76:$C$78</c:f>
              <c:numCache>
                <c:formatCode>General</c:formatCode>
                <c:ptCount val="3"/>
                <c:pt idx="0">
                  <c:v>2</c:v>
                </c:pt>
                <c:pt idx="1">
                  <c:v>12</c:v>
                </c:pt>
                <c:pt idx="2">
                  <c:v>86</c:v>
                </c:pt>
              </c:numCache>
            </c:numRef>
          </c:val>
        </c:ser>
        <c:ser>
          <c:idx val="1"/>
          <c:order val="1"/>
          <c:spPr>
            <a:solidFill>
              <a:schemeClr val="accent2"/>
            </a:solidFill>
          </c:spPr>
          <c:invertIfNegative val="0"/>
          <c:val>
            <c:numRef>
              <c:f>Hoja1!$D$76:$D$78</c:f>
              <c:numCache>
                <c:formatCode>General</c:formatCode>
                <c:ptCount val="3"/>
                <c:pt idx="0">
                  <c:v>1</c:v>
                </c:pt>
                <c:pt idx="1">
                  <c:v>85</c:v>
                </c:pt>
                <c:pt idx="2">
                  <c:v>14</c:v>
                </c:pt>
              </c:numCache>
            </c:numRef>
          </c:val>
        </c:ser>
        <c:dLbls>
          <c:showLegendKey val="0"/>
          <c:showVal val="0"/>
          <c:showCatName val="0"/>
          <c:showSerName val="0"/>
          <c:showPercent val="0"/>
          <c:showBubbleSize val="0"/>
        </c:dLbls>
        <c:gapWidth val="150"/>
        <c:shape val="box"/>
        <c:axId val="239923416"/>
        <c:axId val="318311056"/>
        <c:axId val="0"/>
      </c:bar3DChart>
      <c:catAx>
        <c:axId val="239923416"/>
        <c:scaling>
          <c:orientation val="minMax"/>
        </c:scaling>
        <c:delete val="0"/>
        <c:axPos val="l"/>
        <c:majorTickMark val="out"/>
        <c:minorTickMark val="none"/>
        <c:tickLblPos val="none"/>
        <c:crossAx val="318311056"/>
        <c:crosses val="autoZero"/>
        <c:auto val="1"/>
        <c:lblAlgn val="ctr"/>
        <c:lblOffset val="100"/>
        <c:noMultiLvlLbl val="0"/>
      </c:catAx>
      <c:valAx>
        <c:axId val="318311056"/>
        <c:scaling>
          <c:orientation val="minMax"/>
        </c:scaling>
        <c:delete val="0"/>
        <c:axPos val="b"/>
        <c:majorGridlines/>
        <c:numFmt formatCode="General" sourceLinked="1"/>
        <c:majorTickMark val="out"/>
        <c:minorTickMark val="none"/>
        <c:tickLblPos val="nextTo"/>
        <c:txPr>
          <a:bodyPr rot="0" vert="horz"/>
          <a:lstStyle/>
          <a:p>
            <a:pPr>
              <a:defRPr sz="1400" b="1" i="0" u="none" strike="noStrike" baseline="0">
                <a:solidFill>
                  <a:srgbClr val="000000"/>
                </a:solidFill>
                <a:latin typeface="Calibri"/>
                <a:ea typeface="Calibri"/>
                <a:cs typeface="Calibri"/>
              </a:defRPr>
            </a:pPr>
            <a:endParaRPr lang="es-MX"/>
          </a:p>
        </c:txPr>
        <c:crossAx val="239923416"/>
        <c:crosses val="autoZero"/>
        <c:crossBetween val="between"/>
      </c:valAx>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MX"/>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45"/>
      <c:rotY val="20"/>
      <c:depthPercent val="100"/>
      <c:rAngAx val="1"/>
    </c:view3D>
    <c:floor>
      <c:thickness val="0"/>
      <c:spPr>
        <a:solidFill>
          <a:srgbClr val="C0C0C0"/>
        </a:solidFill>
        <a:ln w="3175">
          <a:solidFill>
            <a:srgbClr val="000000"/>
          </a:solidFill>
          <a:prstDash val="solid"/>
        </a:ln>
      </c:spPr>
    </c:floor>
    <c:sideWall>
      <c:thickness val="0"/>
      <c:spPr>
        <a:solidFill>
          <a:schemeClr val="bg1"/>
        </a:solidFill>
        <a:ln w="12700">
          <a:solidFill>
            <a:srgbClr val="808080"/>
          </a:solidFill>
          <a:prstDash val="solid"/>
        </a:ln>
      </c:spPr>
    </c:sideWall>
    <c:backWall>
      <c:thickness val="0"/>
      <c:spPr>
        <a:solidFill>
          <a:schemeClr val="bg1"/>
        </a:solidFill>
        <a:ln w="12700">
          <a:solidFill>
            <a:srgbClr val="808080"/>
          </a:solidFill>
          <a:prstDash val="solid"/>
        </a:ln>
      </c:spPr>
    </c:backWall>
    <c:plotArea>
      <c:layout>
        <c:manualLayout>
          <c:layoutTarget val="inner"/>
          <c:xMode val="edge"/>
          <c:yMode val="edge"/>
          <c:x val="6.8440828229804601E-2"/>
          <c:y val="0.10761196785156418"/>
          <c:w val="0.90233074361820198"/>
          <c:h val="0.58998745814023612"/>
        </c:manualLayout>
      </c:layout>
      <c:bar3DChart>
        <c:barDir val="col"/>
        <c:grouping val="clustered"/>
        <c:varyColors val="0"/>
        <c:ser>
          <c:idx val="0"/>
          <c:order val="0"/>
          <c:spPr>
            <a:solidFill>
              <a:srgbClr val="FF9900"/>
            </a:solidFill>
            <a:ln w="12700">
              <a:solidFill>
                <a:srgbClr val="000000"/>
              </a:solidFill>
              <a:prstDash val="solid"/>
            </a:ln>
          </c:spPr>
          <c:invertIfNegative val="0"/>
          <c:val>
            <c:numRef>
              <c:f>Hoja1!$J$2:$J$17</c:f>
              <c:numCache>
                <c:formatCode>General</c:formatCode>
                <c:ptCount val="16"/>
                <c:pt idx="0">
                  <c:v>62</c:v>
                </c:pt>
                <c:pt idx="1">
                  <c:v>63</c:v>
                </c:pt>
                <c:pt idx="2">
                  <c:v>63</c:v>
                </c:pt>
                <c:pt idx="3">
                  <c:v>72</c:v>
                </c:pt>
                <c:pt idx="4">
                  <c:v>62</c:v>
                </c:pt>
                <c:pt idx="5">
                  <c:v>51</c:v>
                </c:pt>
                <c:pt idx="6">
                  <c:v>50</c:v>
                </c:pt>
                <c:pt idx="7">
                  <c:v>56</c:v>
                </c:pt>
                <c:pt idx="8">
                  <c:v>53</c:v>
                </c:pt>
                <c:pt idx="9">
                  <c:v>44</c:v>
                </c:pt>
                <c:pt idx="10">
                  <c:v>57</c:v>
                </c:pt>
                <c:pt idx="11">
                  <c:v>54</c:v>
                </c:pt>
                <c:pt idx="12">
                  <c:v>56</c:v>
                </c:pt>
                <c:pt idx="13">
                  <c:v>58</c:v>
                </c:pt>
                <c:pt idx="14">
                  <c:v>53</c:v>
                </c:pt>
                <c:pt idx="15">
                  <c:v>55</c:v>
                </c:pt>
              </c:numCache>
            </c:numRef>
          </c:val>
        </c:ser>
        <c:dLbls>
          <c:showLegendKey val="0"/>
          <c:showVal val="0"/>
          <c:showCatName val="0"/>
          <c:showSerName val="0"/>
          <c:showPercent val="0"/>
          <c:showBubbleSize val="0"/>
        </c:dLbls>
        <c:gapWidth val="150"/>
        <c:shape val="box"/>
        <c:axId val="318309096"/>
        <c:axId val="318306744"/>
        <c:axId val="0"/>
      </c:bar3DChart>
      <c:catAx>
        <c:axId val="318309096"/>
        <c:scaling>
          <c:orientation val="minMax"/>
        </c:scaling>
        <c:delete val="0"/>
        <c:axPos val="b"/>
        <c:majorTickMark val="out"/>
        <c:minorTickMark val="none"/>
        <c:tickLblPos val="none"/>
        <c:spPr>
          <a:ln w="3175">
            <a:solidFill>
              <a:srgbClr val="000000"/>
            </a:solidFill>
            <a:prstDash val="solid"/>
          </a:ln>
        </c:spPr>
        <c:crossAx val="318306744"/>
        <c:crosses val="autoZero"/>
        <c:auto val="1"/>
        <c:lblAlgn val="ctr"/>
        <c:lblOffset val="100"/>
        <c:tickMarkSkip val="1"/>
        <c:noMultiLvlLbl val="0"/>
      </c:catAx>
      <c:valAx>
        <c:axId val="318306744"/>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250" b="1" i="0" u="none" strike="noStrike" baseline="0">
                <a:solidFill>
                  <a:srgbClr val="000000"/>
                </a:solidFill>
                <a:latin typeface="Arial"/>
                <a:ea typeface="Arial"/>
                <a:cs typeface="Arial"/>
              </a:defRPr>
            </a:pPr>
            <a:endParaRPr lang="es-MX"/>
          </a:p>
        </c:txPr>
        <c:crossAx val="318309096"/>
        <c:crosses val="autoZero"/>
        <c:crossBetween val="between"/>
      </c:valAx>
      <c:spPr>
        <a:noFill/>
        <a:ln w="25400">
          <a:noFill/>
        </a:ln>
      </c:spPr>
    </c:plotArea>
    <c:plotVisOnly val="1"/>
    <c:dispBlanksAs val="gap"/>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s-MX"/>
              <a:t>ÍNDICE</a:t>
            </a:r>
            <a:r>
              <a:rPr lang="es-MX" baseline="0"/>
              <a:t> DE PARTICIPACIÓN DE CAPACITACIONES (IPAC)</a:t>
            </a:r>
            <a:endParaRPr lang="es-MX"/>
          </a:p>
        </c:rich>
      </c:tx>
      <c:layout>
        <c:manualLayout>
          <c:xMode val="edge"/>
          <c:yMode val="edge"/>
          <c:x val="0.1624533100029163"/>
          <c:y val="5.226537039121637E-2"/>
        </c:manualLayout>
      </c:layout>
      <c:overlay val="0"/>
      <c:spPr>
        <a:noFill/>
        <a:ln w="25400">
          <a:noFill/>
        </a:ln>
      </c:spPr>
    </c:title>
    <c:autoTitleDeleted val="0"/>
    <c:view3D>
      <c:rotX val="15"/>
      <c:hPercent val="216"/>
      <c:rotY val="20"/>
      <c:depthPercent val="100"/>
      <c:rAngAx val="1"/>
    </c:view3D>
    <c:floor>
      <c:thickness val="0"/>
      <c:spPr>
        <a:solidFill>
          <a:srgbClr val="C0C0C0"/>
        </a:solidFill>
        <a:ln w="3175">
          <a:solidFill>
            <a:srgbClr val="000000"/>
          </a:solidFill>
          <a:prstDash val="solid"/>
        </a:ln>
      </c:spPr>
    </c:floor>
    <c:sideWall>
      <c:thickness val="0"/>
      <c:spPr>
        <a:solidFill>
          <a:srgbClr val="CCCCFF"/>
        </a:solidFill>
        <a:ln w="12700">
          <a:solidFill>
            <a:srgbClr val="808080"/>
          </a:solidFill>
          <a:prstDash val="solid"/>
        </a:ln>
      </c:spPr>
    </c:sideWall>
    <c:backWall>
      <c:thickness val="0"/>
      <c:spPr>
        <a:solidFill>
          <a:srgbClr val="CCCCFF"/>
        </a:solidFill>
        <a:ln w="12700">
          <a:solidFill>
            <a:srgbClr val="808080"/>
          </a:solidFill>
          <a:prstDash val="solid"/>
        </a:ln>
      </c:spPr>
    </c:backWall>
    <c:plotArea>
      <c:layout>
        <c:manualLayout>
          <c:layoutTarget val="inner"/>
          <c:xMode val="edge"/>
          <c:yMode val="edge"/>
          <c:x val="0.14288527267424905"/>
          <c:y val="0.16965742251223492"/>
          <c:w val="0.82938139399241761"/>
          <c:h val="0.5513866231647635"/>
        </c:manualLayout>
      </c:layout>
      <c:bar3DChart>
        <c:barDir val="bar"/>
        <c:grouping val="clustered"/>
        <c:varyColors val="0"/>
        <c:ser>
          <c:idx val="0"/>
          <c:order val="0"/>
          <c:spPr>
            <a:solidFill>
              <a:srgbClr val="FF0000"/>
            </a:solidFill>
            <a:ln w="12700">
              <a:solidFill>
                <a:srgbClr val="000000"/>
              </a:solidFill>
              <a:prstDash val="solid"/>
            </a:ln>
          </c:spPr>
          <c:invertIfNegative val="0"/>
          <c:val>
            <c:numRef>
              <c:f>Hoja1!$B$2:$B$4</c:f>
              <c:numCache>
                <c:formatCode>General</c:formatCode>
                <c:ptCount val="3"/>
                <c:pt idx="0">
                  <c:v>56</c:v>
                </c:pt>
                <c:pt idx="1">
                  <c:v>54</c:v>
                </c:pt>
                <c:pt idx="2">
                  <c:v>58</c:v>
                </c:pt>
              </c:numCache>
            </c:numRef>
          </c:val>
        </c:ser>
        <c:dLbls>
          <c:showLegendKey val="0"/>
          <c:showVal val="0"/>
          <c:showCatName val="0"/>
          <c:showSerName val="0"/>
          <c:showPercent val="0"/>
          <c:showBubbleSize val="0"/>
        </c:dLbls>
        <c:gapWidth val="150"/>
        <c:shape val="box"/>
        <c:axId val="318307136"/>
        <c:axId val="318304784"/>
        <c:axId val="0"/>
      </c:bar3DChart>
      <c:catAx>
        <c:axId val="318307136"/>
        <c:scaling>
          <c:orientation val="minMax"/>
        </c:scaling>
        <c:delete val="0"/>
        <c:axPos val="l"/>
        <c:majorTickMark val="out"/>
        <c:minorTickMark val="none"/>
        <c:tickLblPos val="none"/>
        <c:spPr>
          <a:ln w="3175">
            <a:solidFill>
              <a:srgbClr val="000000"/>
            </a:solidFill>
            <a:prstDash val="solid"/>
          </a:ln>
        </c:spPr>
        <c:crossAx val="318304784"/>
        <c:crosses val="autoZero"/>
        <c:auto val="1"/>
        <c:lblAlgn val="ctr"/>
        <c:lblOffset val="100"/>
        <c:tickMarkSkip val="1"/>
        <c:noMultiLvlLbl val="0"/>
      </c:catAx>
      <c:valAx>
        <c:axId val="318304784"/>
        <c:scaling>
          <c:orientation val="minMax"/>
        </c:scaling>
        <c:delete val="0"/>
        <c:axPos val="b"/>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525" b="1" i="0" u="none" strike="noStrike" baseline="0">
                <a:solidFill>
                  <a:srgbClr val="000000"/>
                </a:solidFill>
                <a:latin typeface="Arial"/>
                <a:ea typeface="Arial"/>
                <a:cs typeface="Arial"/>
              </a:defRPr>
            </a:pPr>
            <a:endParaRPr lang="es-MX"/>
          </a:p>
        </c:txPr>
        <c:crossAx val="318307136"/>
        <c:crosses val="autoZero"/>
        <c:crossBetween val="between"/>
      </c:valAx>
      <c:spPr>
        <a:noFill/>
        <a:ln w="25400">
          <a:noFill/>
        </a:ln>
      </c:spPr>
    </c:plotArea>
    <c:plotVisOnly val="1"/>
    <c:dispBlanksAs val="gap"/>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i="0" u="none" strike="noStrike" baseline="0">
                <a:solidFill>
                  <a:srgbClr val="000000"/>
                </a:solidFill>
                <a:latin typeface="Arial"/>
                <a:ea typeface="Arial"/>
                <a:cs typeface="Arial"/>
              </a:defRPr>
            </a:pPr>
            <a:r>
              <a:rPr lang="es-MX" sz="1425" b="1" i="0" u="none" strike="noStrike" baseline="0">
                <a:solidFill>
                  <a:srgbClr val="000000"/>
                </a:solidFill>
                <a:latin typeface="Arial"/>
                <a:cs typeface="Arial"/>
              </a:rPr>
              <a:t>PORCENTAJE DE CUMPLIMIENTO POR TIPO DE SUJETO OBLIGADO DEL ÍNDICE GENERAL DE CUMPLIMIENTO (IGC)</a:t>
            </a:r>
          </a:p>
          <a:p>
            <a:pPr>
              <a:defRPr sz="800" b="0" i="0" u="none" strike="noStrike" baseline="0">
                <a:solidFill>
                  <a:srgbClr val="000000"/>
                </a:solidFill>
                <a:latin typeface="Arial"/>
                <a:ea typeface="Arial"/>
                <a:cs typeface="Arial"/>
              </a:defRPr>
            </a:pPr>
            <a:r>
              <a:rPr lang="es-MX" sz="1425" b="1" i="0" u="none" strike="noStrike" baseline="0">
                <a:solidFill>
                  <a:srgbClr val="000000"/>
                </a:solidFill>
                <a:latin typeface="Arial"/>
                <a:cs typeface="Arial"/>
              </a:rPr>
              <a:t>  </a:t>
            </a:r>
          </a:p>
        </c:rich>
      </c:tx>
      <c:layout>
        <c:manualLayout>
          <c:xMode val="edge"/>
          <c:yMode val="edge"/>
          <c:x val="0.10098897637795275"/>
          <c:y val="1.7390101668483319E-2"/>
        </c:manualLayout>
      </c:layout>
      <c:overlay val="0"/>
      <c:spPr>
        <a:noFill/>
        <a:ln w="25400">
          <a:noFill/>
        </a:ln>
      </c:spPr>
    </c:title>
    <c:autoTitleDeleted val="0"/>
    <c:view3D>
      <c:rotX val="15"/>
      <c:hPercent val="42"/>
      <c:rotY val="20"/>
      <c:depthPercent val="100"/>
      <c:rAngAx val="1"/>
    </c:view3D>
    <c:floor>
      <c:thickness val="0"/>
      <c:spPr>
        <a:solidFill>
          <a:srgbClr val="C0C0C0"/>
        </a:solidFill>
        <a:ln w="3175">
          <a:solidFill>
            <a:srgbClr val="000000"/>
          </a:solidFill>
          <a:prstDash val="solid"/>
        </a:ln>
      </c:spPr>
    </c:floor>
    <c:sideWall>
      <c:thickness val="0"/>
      <c:spPr>
        <a:solidFill>
          <a:srgbClr val="FFFFFF"/>
        </a:solidFill>
        <a:ln w="12700">
          <a:solidFill>
            <a:srgbClr val="808080"/>
          </a:solidFill>
          <a:prstDash val="solid"/>
        </a:ln>
      </c:spPr>
    </c:sideWall>
    <c:backWall>
      <c:thickness val="0"/>
      <c:spPr>
        <a:solidFill>
          <a:srgbClr val="FFFFFF"/>
        </a:solidFill>
        <a:ln w="12700">
          <a:solidFill>
            <a:srgbClr val="808080"/>
          </a:solidFill>
          <a:prstDash val="solid"/>
        </a:ln>
      </c:spPr>
    </c:backWall>
    <c:plotArea>
      <c:layout>
        <c:manualLayout>
          <c:layoutTarget val="inner"/>
          <c:xMode val="edge"/>
          <c:yMode val="edge"/>
          <c:x val="5.0589543937708564E-2"/>
          <c:y val="0.18597065530743084"/>
          <c:w val="0.92563817980022201"/>
          <c:h val="0.57422512234910272"/>
        </c:manualLayout>
      </c:layout>
      <c:bar3DChart>
        <c:barDir val="col"/>
        <c:grouping val="clustered"/>
        <c:varyColors val="0"/>
        <c:ser>
          <c:idx val="0"/>
          <c:order val="0"/>
          <c:spPr>
            <a:solidFill>
              <a:srgbClr val="FF0000"/>
            </a:solidFill>
            <a:ln w="12700">
              <a:solidFill>
                <a:srgbClr val="000000"/>
              </a:solidFill>
              <a:prstDash val="solid"/>
            </a:ln>
          </c:spPr>
          <c:invertIfNegative val="0"/>
          <c:val>
            <c:numRef>
              <c:f>Hoja1!$J$13:$J$19</c:f>
              <c:numCache>
                <c:formatCode>General</c:formatCode>
                <c:ptCount val="7"/>
                <c:pt idx="0">
                  <c:v>91</c:v>
                </c:pt>
                <c:pt idx="1">
                  <c:v>63.96</c:v>
                </c:pt>
                <c:pt idx="2">
                  <c:v>47.04</c:v>
                </c:pt>
                <c:pt idx="3">
                  <c:v>33.86</c:v>
                </c:pt>
                <c:pt idx="4">
                  <c:v>31.28</c:v>
                </c:pt>
                <c:pt idx="5">
                  <c:v>22.29</c:v>
                </c:pt>
                <c:pt idx="6">
                  <c:v>21.79</c:v>
                </c:pt>
              </c:numCache>
            </c:numRef>
          </c:val>
        </c:ser>
        <c:dLbls>
          <c:showLegendKey val="0"/>
          <c:showVal val="0"/>
          <c:showCatName val="0"/>
          <c:showSerName val="0"/>
          <c:showPercent val="0"/>
          <c:showBubbleSize val="0"/>
        </c:dLbls>
        <c:gapWidth val="150"/>
        <c:shape val="box"/>
        <c:axId val="318308704"/>
        <c:axId val="318308312"/>
        <c:axId val="0"/>
      </c:bar3DChart>
      <c:catAx>
        <c:axId val="318308704"/>
        <c:scaling>
          <c:orientation val="minMax"/>
        </c:scaling>
        <c:delete val="0"/>
        <c:axPos val="b"/>
        <c:majorTickMark val="out"/>
        <c:minorTickMark val="none"/>
        <c:tickLblPos val="none"/>
        <c:spPr>
          <a:ln w="3175">
            <a:solidFill>
              <a:srgbClr val="000000"/>
            </a:solidFill>
            <a:prstDash val="solid"/>
          </a:ln>
        </c:spPr>
        <c:crossAx val="318308312"/>
        <c:crosses val="autoZero"/>
        <c:auto val="1"/>
        <c:lblAlgn val="ctr"/>
        <c:lblOffset val="100"/>
        <c:tickMarkSkip val="1"/>
        <c:noMultiLvlLbl val="0"/>
      </c:catAx>
      <c:valAx>
        <c:axId val="318308312"/>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425" b="1" i="0" u="none" strike="noStrike" baseline="0">
                <a:solidFill>
                  <a:srgbClr val="000000"/>
                </a:solidFill>
                <a:latin typeface="Arial"/>
                <a:ea typeface="Arial"/>
                <a:cs typeface="Arial"/>
              </a:defRPr>
            </a:pPr>
            <a:endParaRPr lang="es-MX"/>
          </a:p>
        </c:txPr>
        <c:crossAx val="318308704"/>
        <c:crosses val="autoZero"/>
        <c:crossBetween val="between"/>
      </c:valAx>
      <c:spPr>
        <a:noFill/>
        <a:ln w="25400">
          <a:noFill/>
        </a:ln>
      </c:spPr>
    </c:plotArea>
    <c:plotVisOnly val="1"/>
    <c:dispBlanksAs val="gap"/>
    <c:showDLblsOverMax val="0"/>
  </c:chart>
  <c:spPr>
    <a:noFill/>
    <a:ln w="9525">
      <a:noFill/>
    </a:ln>
  </c:spPr>
  <c:txPr>
    <a:bodyPr/>
    <a:lstStyle/>
    <a:p>
      <a:pPr>
        <a:defRPr sz="800" b="0" i="0" u="none" strike="noStrike" baseline="0">
          <a:solidFill>
            <a:srgbClr val="000000"/>
          </a:solidFill>
          <a:latin typeface="Arial"/>
          <a:ea typeface="Arial"/>
          <a:cs typeface="Arial"/>
        </a:defRPr>
      </a:pPr>
      <a:endParaRPr lang="es-MX"/>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0"/>
    </c:view3D>
    <c:floor>
      <c:thickness val="0"/>
    </c:floor>
    <c:sideWall>
      <c:thickness val="0"/>
    </c:sideWall>
    <c:backWall>
      <c:thickness val="0"/>
    </c:backWall>
    <c:plotArea>
      <c:layout>
        <c:manualLayout>
          <c:layoutTarget val="inner"/>
          <c:xMode val="edge"/>
          <c:yMode val="edge"/>
          <c:x val="5.8923534558180231E-2"/>
          <c:y val="0.2249434069237802"/>
          <c:w val="0.8565577136191308"/>
          <c:h val="0.55020905083516392"/>
        </c:manualLayout>
      </c:layout>
      <c:bar3DChart>
        <c:barDir val="col"/>
        <c:grouping val="standard"/>
        <c:varyColors val="0"/>
        <c:ser>
          <c:idx val="0"/>
          <c:order val="0"/>
          <c:spPr>
            <a:solidFill>
              <a:schemeClr val="accent5">
                <a:lumMod val="75000"/>
              </a:schemeClr>
            </a:solidFill>
            <a:ln>
              <a:solidFill>
                <a:schemeClr val="accent1"/>
              </a:solidFill>
            </a:ln>
          </c:spPr>
          <c:invertIfNegative val="0"/>
          <c:val>
            <c:numRef>
              <c:f>Hoja1!$J$39:$P$39</c:f>
              <c:numCache>
                <c:formatCode>General</c:formatCode>
                <c:ptCount val="7"/>
                <c:pt idx="0">
                  <c:v>91</c:v>
                </c:pt>
                <c:pt idx="1">
                  <c:v>47.04</c:v>
                </c:pt>
                <c:pt idx="2">
                  <c:v>33.86</c:v>
                </c:pt>
                <c:pt idx="3">
                  <c:v>63.96</c:v>
                </c:pt>
                <c:pt idx="4">
                  <c:v>31.28</c:v>
                </c:pt>
                <c:pt idx="5">
                  <c:v>22.29</c:v>
                </c:pt>
                <c:pt idx="6">
                  <c:v>21.79</c:v>
                </c:pt>
              </c:numCache>
            </c:numRef>
          </c:val>
        </c:ser>
        <c:ser>
          <c:idx val="1"/>
          <c:order val="1"/>
          <c:spPr>
            <a:solidFill>
              <a:srgbClr val="FFC000"/>
            </a:solidFill>
          </c:spPr>
          <c:invertIfNegative val="0"/>
          <c:val>
            <c:numRef>
              <c:f>Hoja1!$J$40:$P$40</c:f>
              <c:numCache>
                <c:formatCode>General</c:formatCode>
                <c:ptCount val="7"/>
                <c:pt idx="0">
                  <c:v>100</c:v>
                </c:pt>
                <c:pt idx="1">
                  <c:v>72</c:v>
                </c:pt>
                <c:pt idx="2">
                  <c:v>68.88</c:v>
                </c:pt>
                <c:pt idx="3">
                  <c:v>66.88</c:v>
                </c:pt>
                <c:pt idx="4">
                  <c:v>66.31</c:v>
                </c:pt>
                <c:pt idx="5">
                  <c:v>42.09</c:v>
                </c:pt>
                <c:pt idx="6">
                  <c:v>32.5</c:v>
                </c:pt>
              </c:numCache>
            </c:numRef>
          </c:val>
        </c:ser>
        <c:dLbls>
          <c:showLegendKey val="0"/>
          <c:showVal val="0"/>
          <c:showCatName val="0"/>
          <c:showSerName val="0"/>
          <c:showPercent val="0"/>
          <c:showBubbleSize val="0"/>
        </c:dLbls>
        <c:gapWidth val="150"/>
        <c:shape val="box"/>
        <c:axId val="318309880"/>
        <c:axId val="318306352"/>
        <c:axId val="318499896"/>
      </c:bar3DChart>
      <c:catAx>
        <c:axId val="318309880"/>
        <c:scaling>
          <c:orientation val="minMax"/>
        </c:scaling>
        <c:delete val="0"/>
        <c:axPos val="b"/>
        <c:majorTickMark val="out"/>
        <c:minorTickMark val="none"/>
        <c:tickLblPos val="none"/>
        <c:crossAx val="318306352"/>
        <c:crosses val="autoZero"/>
        <c:auto val="1"/>
        <c:lblAlgn val="ctr"/>
        <c:lblOffset val="100"/>
        <c:noMultiLvlLbl val="0"/>
      </c:catAx>
      <c:valAx>
        <c:axId val="318306352"/>
        <c:scaling>
          <c:orientation val="minMax"/>
        </c:scaling>
        <c:delete val="0"/>
        <c:axPos val="l"/>
        <c:majorGridlines/>
        <c:numFmt formatCode="General" sourceLinked="1"/>
        <c:majorTickMark val="out"/>
        <c:minorTickMark val="none"/>
        <c:tickLblPos val="nextTo"/>
        <c:txPr>
          <a:bodyPr rot="0" vert="horz"/>
          <a:lstStyle/>
          <a:p>
            <a:pPr>
              <a:defRPr sz="1400" b="1" i="0" u="none" strike="noStrike" baseline="0">
                <a:solidFill>
                  <a:srgbClr val="000000"/>
                </a:solidFill>
                <a:latin typeface="Calibri"/>
                <a:ea typeface="Calibri"/>
                <a:cs typeface="Calibri"/>
              </a:defRPr>
            </a:pPr>
            <a:endParaRPr lang="es-MX"/>
          </a:p>
        </c:txPr>
        <c:crossAx val="318309880"/>
        <c:crosses val="autoZero"/>
        <c:crossBetween val="between"/>
      </c:valAx>
      <c:serAx>
        <c:axId val="318499896"/>
        <c:scaling>
          <c:orientation val="minMax"/>
        </c:scaling>
        <c:delete val="0"/>
        <c:axPos val="b"/>
        <c:majorTickMark val="out"/>
        <c:minorTickMark val="none"/>
        <c:tickLblPos val="none"/>
        <c:spPr>
          <a:ln w="3175">
            <a:solidFill>
              <a:srgbClr val="808080"/>
            </a:solidFill>
            <a:prstDash val="solid"/>
          </a:ln>
        </c:spPr>
        <c:crossAx val="318306352"/>
        <c:crosses val="autoZero"/>
        <c:tickMarkSkip val="1"/>
      </c:serAx>
      <c:spPr>
        <a:noFill/>
        <a:ln w="25400">
          <a:noFill/>
        </a:ln>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es-MX" sz="1600" b="1" i="0" u="none" strike="noStrike" baseline="0">
                <a:solidFill>
                  <a:srgbClr val="333333"/>
                </a:solidFill>
                <a:latin typeface="Calibri"/>
                <a:cs typeface="Calibri"/>
              </a:rPr>
              <a:t>CUMPLIMIENTO VS INCUMPLIMIENTO</a:t>
            </a:r>
          </a:p>
          <a:p>
            <a:pPr>
              <a:defRPr sz="1000" b="0" i="0" u="none" strike="noStrike" baseline="0">
                <a:solidFill>
                  <a:srgbClr val="000000"/>
                </a:solidFill>
                <a:latin typeface="Calibri"/>
                <a:ea typeface="Calibri"/>
                <a:cs typeface="Calibri"/>
              </a:defRPr>
            </a:pPr>
            <a:r>
              <a:rPr lang="es-MX" sz="1600" b="1" i="0" u="none" strike="noStrike" baseline="0">
                <a:solidFill>
                  <a:srgbClr val="333333"/>
                </a:solidFill>
                <a:latin typeface="Calibri"/>
                <a:cs typeface="Calibri"/>
              </a:rPr>
              <a:t>(Por indicador)</a:t>
            </a:r>
          </a:p>
        </c:rich>
      </c:tx>
      <c:layout/>
      <c:overlay val="0"/>
      <c:spPr>
        <a:noFill/>
        <a:ln w="25400">
          <a:noFill/>
        </a:ln>
      </c:spPr>
    </c:title>
    <c:autoTitleDeleted val="0"/>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6.0588858586843188E-2"/>
          <c:y val="8.2975397588695779E-2"/>
          <c:w val="0.90727924640238189"/>
          <c:h val="0.60753141060903182"/>
        </c:manualLayout>
      </c:layout>
      <c:bar3DChart>
        <c:barDir val="bar"/>
        <c:grouping val="percentStacked"/>
        <c:varyColors val="0"/>
        <c:ser>
          <c:idx val="0"/>
          <c:order val="0"/>
          <c:spPr>
            <a:solidFill>
              <a:schemeClr val="bg1"/>
            </a:solidFill>
            <a:ln>
              <a:noFill/>
            </a:ln>
            <a:effectLst/>
            <a:sp3d/>
          </c:spPr>
          <c:invertIfNegative val="0"/>
          <c:val>
            <c:numRef>
              <c:f>Hoja1!$S$44:$S$48</c:f>
              <c:numCache>
                <c:formatCode>General</c:formatCode>
                <c:ptCount val="5"/>
                <c:pt idx="0">
                  <c:v>44.3</c:v>
                </c:pt>
                <c:pt idx="1">
                  <c:v>56.5</c:v>
                </c:pt>
                <c:pt idx="2">
                  <c:v>56.5</c:v>
                </c:pt>
                <c:pt idx="3">
                  <c:v>6.5</c:v>
                </c:pt>
                <c:pt idx="4">
                  <c:v>30.25</c:v>
                </c:pt>
              </c:numCache>
            </c:numRef>
          </c:val>
        </c:ser>
        <c:ser>
          <c:idx val="1"/>
          <c:order val="1"/>
          <c:spPr>
            <a:solidFill>
              <a:schemeClr val="tx1">
                <a:lumMod val="50000"/>
                <a:lumOff val="50000"/>
              </a:schemeClr>
            </a:solidFill>
            <a:ln>
              <a:noFill/>
            </a:ln>
            <a:effectLst/>
            <a:sp3d/>
          </c:spPr>
          <c:invertIfNegative val="0"/>
          <c:val>
            <c:numRef>
              <c:f>Hoja1!$T$44:$T$48</c:f>
              <c:numCache>
                <c:formatCode>General</c:formatCode>
                <c:ptCount val="5"/>
                <c:pt idx="0">
                  <c:v>55.7</c:v>
                </c:pt>
                <c:pt idx="1">
                  <c:v>43.5</c:v>
                </c:pt>
                <c:pt idx="2">
                  <c:v>43.5</c:v>
                </c:pt>
                <c:pt idx="3">
                  <c:v>93.5</c:v>
                </c:pt>
                <c:pt idx="4">
                  <c:v>69.75</c:v>
                </c:pt>
              </c:numCache>
            </c:numRef>
          </c:val>
        </c:ser>
        <c:dLbls>
          <c:showLegendKey val="0"/>
          <c:showVal val="0"/>
          <c:showCatName val="0"/>
          <c:showSerName val="0"/>
          <c:showPercent val="0"/>
          <c:showBubbleSize val="0"/>
        </c:dLbls>
        <c:gapWidth val="150"/>
        <c:shape val="box"/>
        <c:axId val="318307528"/>
        <c:axId val="318304392"/>
        <c:axId val="0"/>
      </c:bar3DChart>
      <c:catAx>
        <c:axId val="318307528"/>
        <c:scaling>
          <c:orientation val="minMax"/>
        </c:scaling>
        <c:delete val="1"/>
        <c:axPos val="l"/>
        <c:majorTickMark val="out"/>
        <c:minorTickMark val="none"/>
        <c:tickLblPos val="nextTo"/>
        <c:crossAx val="318304392"/>
        <c:crosses val="autoZero"/>
        <c:auto val="1"/>
        <c:lblAlgn val="ctr"/>
        <c:lblOffset val="100"/>
        <c:noMultiLvlLbl val="0"/>
      </c:catAx>
      <c:valAx>
        <c:axId val="31830439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0" vert="horz"/>
          <a:lstStyle/>
          <a:p>
            <a:pPr>
              <a:defRPr sz="1400" b="0" i="0" u="none" strike="noStrike" baseline="0">
                <a:solidFill>
                  <a:srgbClr val="333333"/>
                </a:solidFill>
                <a:latin typeface="Calibri"/>
                <a:ea typeface="Calibri"/>
                <a:cs typeface="Calibri"/>
              </a:defRPr>
            </a:pPr>
            <a:endParaRPr lang="es-MX"/>
          </a:p>
        </c:txPr>
        <c:crossAx val="318307528"/>
        <c:crosses val="autoZero"/>
        <c:crossBetween val="between"/>
      </c:valAx>
      <c:spPr>
        <a:noFill/>
        <a:ln w="25400">
          <a:noFill/>
        </a:ln>
      </c:spPr>
    </c:plotArea>
    <c:plotVisOnly val="1"/>
    <c:dispBlanksAs val="gap"/>
    <c:showDLblsOverMax val="0"/>
  </c:chart>
  <c:spPr>
    <a:solidFill>
      <a:schemeClr val="accent3">
        <a:lumMod val="60000"/>
        <a:lumOff val="40000"/>
      </a:schemeClr>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w="9525">
          <a:noFill/>
        </a:ln>
      </c:spPr>
    </c:floor>
    <c:sideWall>
      <c:thickness val="0"/>
      <c:spPr>
        <a:noFill/>
        <a:ln w="25400">
          <a:noFill/>
        </a:ln>
      </c:spPr>
    </c:sideWall>
    <c:backWall>
      <c:thickness val="0"/>
      <c:spPr>
        <a:noFill/>
        <a:ln w="25400">
          <a:noFill/>
        </a:ln>
      </c:spPr>
    </c:backWall>
    <c:plotArea>
      <c:layout>
        <c:manualLayout>
          <c:layoutTarget val="inner"/>
          <c:xMode val="edge"/>
          <c:yMode val="edge"/>
          <c:x val="4.2346505022511485E-2"/>
          <c:y val="0.16575473884284223"/>
          <c:w val="0.9413259205911868"/>
          <c:h val="0.57894011911237087"/>
        </c:manualLayout>
      </c:layout>
      <c:bar3DChart>
        <c:barDir val="col"/>
        <c:grouping val="clustered"/>
        <c:varyColors val="0"/>
        <c:ser>
          <c:idx val="0"/>
          <c:order val="0"/>
          <c:spPr>
            <a:solidFill>
              <a:srgbClr val="4F81BD"/>
            </a:solidFill>
            <a:ln w="25400">
              <a:noFill/>
            </a:ln>
          </c:spPr>
          <c:invertIfNegative val="0"/>
          <c:val>
            <c:numRef>
              <c:f>Hoja1!$P$44:$P$51</c:f>
              <c:numCache>
                <c:formatCode>General</c:formatCode>
                <c:ptCount val="8"/>
                <c:pt idx="0">
                  <c:v>13</c:v>
                </c:pt>
                <c:pt idx="1">
                  <c:v>77</c:v>
                </c:pt>
                <c:pt idx="2">
                  <c:v>100</c:v>
                </c:pt>
                <c:pt idx="3">
                  <c:v>100</c:v>
                </c:pt>
                <c:pt idx="4">
                  <c:v>50</c:v>
                </c:pt>
                <c:pt idx="5">
                  <c:v>50</c:v>
                </c:pt>
                <c:pt idx="6">
                  <c:v>18</c:v>
                </c:pt>
                <c:pt idx="7">
                  <c:v>44</c:v>
                </c:pt>
              </c:numCache>
            </c:numRef>
          </c:val>
        </c:ser>
        <c:ser>
          <c:idx val="1"/>
          <c:order val="1"/>
          <c:spPr>
            <a:solidFill>
              <a:srgbClr val="C0504D"/>
            </a:solidFill>
            <a:ln w="25400">
              <a:noFill/>
            </a:ln>
          </c:spPr>
          <c:invertIfNegative val="0"/>
          <c:val>
            <c:numRef>
              <c:f>Hoja1!$Q$44:$Q$51</c:f>
              <c:numCache>
                <c:formatCode>General</c:formatCode>
                <c:ptCount val="8"/>
                <c:pt idx="0">
                  <c:v>0</c:v>
                </c:pt>
                <c:pt idx="1">
                  <c:v>7</c:v>
                </c:pt>
                <c:pt idx="2">
                  <c:v>0</c:v>
                </c:pt>
                <c:pt idx="3">
                  <c:v>100</c:v>
                </c:pt>
                <c:pt idx="4">
                  <c:v>50</c:v>
                </c:pt>
                <c:pt idx="5">
                  <c:v>0</c:v>
                </c:pt>
                <c:pt idx="6">
                  <c:v>0</c:v>
                </c:pt>
                <c:pt idx="7">
                  <c:v>6</c:v>
                </c:pt>
              </c:numCache>
            </c:numRef>
          </c:val>
        </c:ser>
        <c:dLbls>
          <c:showLegendKey val="0"/>
          <c:showVal val="0"/>
          <c:showCatName val="0"/>
          <c:showSerName val="0"/>
          <c:showPercent val="0"/>
          <c:showBubbleSize val="0"/>
        </c:dLbls>
        <c:gapWidth val="150"/>
        <c:shape val="box"/>
        <c:axId val="318305176"/>
        <c:axId val="318305568"/>
        <c:axId val="0"/>
      </c:bar3DChart>
      <c:catAx>
        <c:axId val="318305176"/>
        <c:scaling>
          <c:orientation val="minMax"/>
        </c:scaling>
        <c:delete val="1"/>
        <c:axPos val="b"/>
        <c:majorGridlines>
          <c:spPr>
            <a:ln w="9525" cap="flat" cmpd="sng" algn="ctr">
              <a:solidFill>
                <a:schemeClr val="tx1">
                  <a:lumMod val="15000"/>
                  <a:lumOff val="85000"/>
                </a:schemeClr>
              </a:solidFill>
              <a:round/>
            </a:ln>
            <a:effectLst/>
          </c:spPr>
        </c:majorGridlines>
        <c:majorTickMark val="out"/>
        <c:minorTickMark val="none"/>
        <c:tickLblPos val="nextTo"/>
        <c:crossAx val="318305568"/>
        <c:crosses val="autoZero"/>
        <c:auto val="1"/>
        <c:lblAlgn val="ctr"/>
        <c:lblOffset val="100"/>
        <c:noMultiLvlLbl val="0"/>
      </c:catAx>
      <c:valAx>
        <c:axId val="318305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9525">
            <a:noFill/>
          </a:ln>
        </c:spPr>
        <c:txPr>
          <a:bodyPr rot="0" vert="horz"/>
          <a:lstStyle/>
          <a:p>
            <a:pPr>
              <a:defRPr sz="1400" b="0" i="0" u="none" strike="noStrike" baseline="0">
                <a:solidFill>
                  <a:srgbClr val="333333"/>
                </a:solidFill>
                <a:latin typeface="Calibri"/>
                <a:ea typeface="Calibri"/>
                <a:cs typeface="Calibri"/>
              </a:defRPr>
            </a:pPr>
            <a:endParaRPr lang="es-MX"/>
          </a:p>
        </c:txPr>
        <c:crossAx val="318305176"/>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427274987640164E-2"/>
          <c:y val="0.17961759325538854"/>
          <c:w val="0.93779877515310583"/>
          <c:h val="0.59602723527715018"/>
        </c:manualLayout>
      </c:layout>
      <c:lineChart>
        <c:grouping val="standard"/>
        <c:varyColors val="0"/>
        <c:ser>
          <c:idx val="0"/>
          <c:order val="0"/>
          <c:spPr>
            <a:ln w="53975">
              <a:solidFill>
                <a:srgbClr val="FFC000"/>
              </a:solidFill>
            </a:ln>
          </c:spPr>
          <c:marker>
            <c:symbol val="diamond"/>
            <c:size val="14"/>
            <c:spPr>
              <a:solidFill>
                <a:srgbClr val="C00000"/>
              </a:solidFill>
            </c:spPr>
          </c:marker>
          <c:dLbls>
            <c:dLbl>
              <c:idx val="2"/>
              <c:layout>
                <c:manualLayout>
                  <c:x val="-1.4666666512685916E-2"/>
                  <c:y val="2.42424242424241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layout>
                <c:manualLayout>
                  <c:x val="-5.866666605074366E-3"/>
                  <c:y val="-3.434343434343434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1"/>
              <c:layout>
                <c:manualLayout>
                  <c:x val="0"/>
                  <c:y val="-3.838383838383838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2"/>
              <c:layout>
                <c:manualLayout>
                  <c:x val="-7.0399999260892396E-2"/>
                  <c:y val="8.0808080808080808E-3"/>
                </c:manualLayout>
              </c:layout>
              <c:dLblPos val="r"/>
              <c:showLegendKey val="0"/>
              <c:showVal val="1"/>
              <c:showCatName val="0"/>
              <c:showSerName val="0"/>
              <c:showPercent val="0"/>
              <c:showBubbleSize val="0"/>
              <c:extLst>
                <c:ext xmlns:c15="http://schemas.microsoft.com/office/drawing/2012/chart" uri="{CE6537A1-D6FC-4f65-9D91-7224C49458BB}"/>
              </c:extLst>
            </c:dLbl>
            <c:dLbl>
              <c:idx val="13"/>
              <c:layout>
                <c:manualLayout>
                  <c:x val="-5.2799999445669189E-2"/>
                  <c:y val="-1.8181818181818108E-2"/>
                </c:manualLayout>
              </c:layout>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a:lstStyle/>
              <a:p>
                <a:pPr>
                  <a:defRPr sz="1400" b="1" i="0" u="none" strike="noStrike" baseline="0">
                    <a:solidFill>
                      <a:srgbClr val="000000"/>
                    </a:solidFill>
                    <a:latin typeface="Calibri"/>
                    <a:ea typeface="Calibri"/>
                    <a:cs typeface="Calibri"/>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spPr>
              <a:ln w="41275">
                <a:tailEnd type="arrow"/>
              </a:ln>
            </c:spPr>
            <c:trendlineType val="exp"/>
            <c:dispRSqr val="0"/>
            <c:dispEq val="0"/>
          </c:trendline>
          <c:val>
            <c:numRef>
              <c:f>Hoja1!$H$37:$V$37</c:f>
              <c:numCache>
                <c:formatCode>General</c:formatCode>
                <c:ptCount val="14"/>
                <c:pt idx="0">
                  <c:v>24.77</c:v>
                </c:pt>
                <c:pt idx="1">
                  <c:v>40.54</c:v>
                </c:pt>
                <c:pt idx="2">
                  <c:v>36.54</c:v>
                </c:pt>
                <c:pt idx="3">
                  <c:v>53.5</c:v>
                </c:pt>
                <c:pt idx="4">
                  <c:v>24.15</c:v>
                </c:pt>
                <c:pt idx="5">
                  <c:v>50.65</c:v>
                </c:pt>
                <c:pt idx="6">
                  <c:v>52.48</c:v>
                </c:pt>
                <c:pt idx="7">
                  <c:v>55.3</c:v>
                </c:pt>
                <c:pt idx="8">
                  <c:v>53.74</c:v>
                </c:pt>
                <c:pt idx="9">
                  <c:v>64.77</c:v>
                </c:pt>
                <c:pt idx="10">
                  <c:v>68.849999999999994</c:v>
                </c:pt>
                <c:pt idx="11">
                  <c:v>69.03</c:v>
                </c:pt>
                <c:pt idx="12">
                  <c:v>55.06</c:v>
                </c:pt>
                <c:pt idx="13">
                  <c:v>30.25</c:v>
                </c:pt>
              </c:numCache>
            </c:numRef>
          </c:val>
          <c:smooth val="0"/>
        </c:ser>
        <c:dLbls>
          <c:showLegendKey val="0"/>
          <c:showVal val="0"/>
          <c:showCatName val="0"/>
          <c:showSerName val="0"/>
          <c:showPercent val="0"/>
          <c:showBubbleSize val="0"/>
        </c:dLbls>
        <c:marker val="1"/>
        <c:smooth val="0"/>
        <c:axId val="326797304"/>
        <c:axId val="326801224"/>
      </c:lineChart>
      <c:catAx>
        <c:axId val="326797304"/>
        <c:scaling>
          <c:orientation val="minMax"/>
        </c:scaling>
        <c:delete val="0"/>
        <c:axPos val="b"/>
        <c:majorTickMark val="out"/>
        <c:minorTickMark val="none"/>
        <c:tickLblPos val="none"/>
        <c:crossAx val="326801224"/>
        <c:crosses val="autoZero"/>
        <c:auto val="1"/>
        <c:lblAlgn val="ctr"/>
        <c:lblOffset val="100"/>
        <c:noMultiLvlLbl val="0"/>
      </c:catAx>
      <c:valAx>
        <c:axId val="326801224"/>
        <c:scaling>
          <c:orientation val="minMax"/>
        </c:scaling>
        <c:delete val="0"/>
        <c:axPos val="l"/>
        <c:majorGridlines/>
        <c:numFmt formatCode="General" sourceLinked="1"/>
        <c:majorTickMark val="out"/>
        <c:minorTickMark val="none"/>
        <c:tickLblPos val="nextTo"/>
        <c:txPr>
          <a:bodyPr rot="0" vert="horz"/>
          <a:lstStyle/>
          <a:p>
            <a:pPr>
              <a:defRPr sz="1400" b="1" i="0" u="none" strike="noStrike" baseline="0">
                <a:solidFill>
                  <a:srgbClr val="000000"/>
                </a:solidFill>
                <a:latin typeface="Calibri"/>
                <a:ea typeface="Calibri"/>
                <a:cs typeface="Calibri"/>
              </a:defRPr>
            </a:pPr>
            <a:endParaRPr lang="es-MX"/>
          </a:p>
        </c:txPr>
        <c:crossAx val="326797304"/>
        <c:crosses val="autoZero"/>
        <c:crossBetween val="between"/>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_rels/drawing2.xml.rels><?xml version="1.0" encoding="UTF-8" standalone="yes"?>
<Relationships xmlns="http://schemas.openxmlformats.org/package/2006/relationships"><Relationship Id="rId1" Type="http://schemas.openxmlformats.org/officeDocument/2006/relationships/image" Target="../media/image3.png"/></Relationships>
</file>

<file path=ppt/drawings/_rels/drawing3.xml.rels><?xml version="1.0" encoding="UTF-8" standalone="yes"?>
<Relationships xmlns="http://schemas.openxmlformats.org/package/2006/relationships"><Relationship Id="rId1" Type="http://schemas.openxmlformats.org/officeDocument/2006/relationships/image" Target="../media/image4.png"/></Relationships>
</file>

<file path=ppt/drawings/_rels/drawing4.xml.rels><?xml version="1.0" encoding="UTF-8" standalone="yes"?>
<Relationships xmlns="http://schemas.openxmlformats.org/package/2006/relationships"><Relationship Id="rId1" Type="http://schemas.openxmlformats.org/officeDocument/2006/relationships/image" Target="../media/image4.png"/></Relationships>
</file>

<file path=ppt/drawings/_rels/drawing5.xml.rels><?xml version="1.0" encoding="UTF-8" standalone="yes"?>
<Relationships xmlns="http://schemas.openxmlformats.org/package/2006/relationships"><Relationship Id="rId1" Type="http://schemas.openxmlformats.org/officeDocument/2006/relationships/image" Target="../media/image4.png"/></Relationships>
</file>

<file path=ppt/drawings/_rels/drawing6.xml.rels><?xml version="1.0" encoding="UTF-8" standalone="yes"?>
<Relationships xmlns="http://schemas.openxmlformats.org/package/2006/relationships"><Relationship Id="rId1" Type="http://schemas.openxmlformats.org/officeDocument/2006/relationships/image" Target="../media/image4.png"/></Relationships>
</file>

<file path=ppt/drawings/_rels/drawing8.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0.30895</cdr:x>
      <cdr:y>0.39777</cdr:y>
    </cdr:from>
    <cdr:to>
      <cdr:x>0.51619</cdr:x>
      <cdr:y>0.56871</cdr:y>
    </cdr:to>
    <cdr:sp macro="" textlink="">
      <cdr:nvSpPr>
        <cdr:cNvPr id="7170" name="Text Box 2"/>
        <cdr:cNvSpPr txBox="1">
          <a:spLocks xmlns:a="http://schemas.openxmlformats.org/drawingml/2006/main" noChangeArrowheads="1"/>
        </cdr:cNvSpPr>
      </cdr:nvSpPr>
      <cdr:spPr bwMode="auto">
        <a:xfrm xmlns:a="http://schemas.openxmlformats.org/drawingml/2006/main">
          <a:off x="2650901" y="2320635"/>
          <a:ext cx="1778224" cy="99724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125" b="0" i="0" u="none" strike="noStrike" baseline="0">
              <a:solidFill>
                <a:srgbClr val="000000"/>
              </a:solidFill>
              <a:latin typeface="Arial"/>
              <a:cs typeface="Arial"/>
            </a:rPr>
            <a:t>Si tiene página pero no tiene información actualizada de LTAIPET  121</a:t>
          </a:r>
        </a:p>
        <a:p xmlns:a="http://schemas.openxmlformats.org/drawingml/2006/main">
          <a:pPr algn="ctr" rtl="0">
            <a:defRPr sz="1000"/>
          </a:pPr>
          <a:r>
            <a:rPr lang="es-MX" sz="1125" b="0" i="0" u="none" strike="noStrike" baseline="0">
              <a:solidFill>
                <a:srgbClr val="000000"/>
              </a:solidFill>
              <a:latin typeface="Arial"/>
              <a:cs typeface="Arial"/>
            </a:rPr>
            <a:t>85%</a:t>
          </a:r>
        </a:p>
      </cdr:txBody>
    </cdr:sp>
  </cdr:relSizeAnchor>
  <cdr:relSizeAnchor xmlns:cdr="http://schemas.openxmlformats.org/drawingml/2006/chartDrawing">
    <cdr:from>
      <cdr:x>0.61844</cdr:x>
      <cdr:y>0.21736</cdr:y>
    </cdr:from>
    <cdr:to>
      <cdr:x>0.84044</cdr:x>
      <cdr:y>0.35238</cdr:y>
    </cdr:to>
    <cdr:sp macro="" textlink="">
      <cdr:nvSpPr>
        <cdr:cNvPr id="7171" name="Text Box 3"/>
        <cdr:cNvSpPr txBox="1">
          <a:spLocks xmlns:a="http://schemas.openxmlformats.org/drawingml/2006/main" noChangeArrowheads="1"/>
        </cdr:cNvSpPr>
      </cdr:nvSpPr>
      <cdr:spPr bwMode="auto">
        <a:xfrm xmlns:a="http://schemas.openxmlformats.org/drawingml/2006/main">
          <a:off x="5306450" y="1268115"/>
          <a:ext cx="1904857" cy="78769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125" b="0" i="0" u="none" strike="noStrike" baseline="0">
              <a:solidFill>
                <a:srgbClr val="000000"/>
              </a:solidFill>
              <a:latin typeface="Arial"/>
              <a:cs typeface="Arial"/>
            </a:rPr>
            <a:t>Tiene página con un % de información actualizada de LTAIPET 20</a:t>
          </a:r>
        </a:p>
        <a:p xmlns:a="http://schemas.openxmlformats.org/drawingml/2006/main">
          <a:pPr algn="ctr" rtl="0">
            <a:defRPr sz="1000"/>
          </a:pPr>
          <a:r>
            <a:rPr lang="es-MX" sz="1125" b="0" i="0" u="none" strike="noStrike" baseline="0">
              <a:solidFill>
                <a:srgbClr val="000000"/>
              </a:solidFill>
              <a:latin typeface="Arial"/>
              <a:cs typeface="Arial"/>
            </a:rPr>
            <a:t>14%</a:t>
          </a:r>
        </a:p>
      </cdr:txBody>
    </cdr:sp>
  </cdr:relSizeAnchor>
  <cdr:relSizeAnchor xmlns:cdr="http://schemas.openxmlformats.org/drawingml/2006/chartDrawing">
    <cdr:from>
      <cdr:x>0.0401</cdr:x>
      <cdr:y>0.08678</cdr:y>
    </cdr:from>
    <cdr:to>
      <cdr:x>0.36355</cdr:x>
      <cdr:y>0.29116</cdr:y>
    </cdr:to>
    <cdr:sp macro="" textlink="">
      <cdr:nvSpPr>
        <cdr:cNvPr id="6" name="Text Box 3"/>
        <cdr:cNvSpPr txBox="1">
          <a:spLocks xmlns:a="http://schemas.openxmlformats.org/drawingml/2006/main" noChangeArrowheads="1"/>
        </cdr:cNvSpPr>
      </cdr:nvSpPr>
      <cdr:spPr bwMode="auto">
        <a:xfrm xmlns:a="http://schemas.openxmlformats.org/drawingml/2006/main">
          <a:off x="344076" y="506280"/>
          <a:ext cx="2775342" cy="119234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rtl="0">
            <a:defRPr sz="1000"/>
          </a:pPr>
          <a:r>
            <a:rPr lang="es-MX" sz="1050" b="1" i="0" u="none" strike="noStrike" baseline="0">
              <a:solidFill>
                <a:srgbClr val="000000"/>
              </a:solidFill>
              <a:latin typeface="Arial"/>
              <a:cs typeface="Arial"/>
            </a:rPr>
            <a:t>Sujetos obligados que no tienen pagina:</a:t>
          </a:r>
          <a:endParaRPr lang="es-MX" sz="1050" b="0" i="0" u="none" strike="noStrike" baseline="0">
            <a:solidFill>
              <a:srgbClr val="000000"/>
            </a:solidFill>
            <a:latin typeface="Arial"/>
            <a:cs typeface="Arial"/>
          </a:endParaRPr>
        </a:p>
        <a:p xmlns:a="http://schemas.openxmlformats.org/drawingml/2006/main">
          <a:pPr algn="l" rtl="0">
            <a:defRPr sz="1000"/>
          </a:pPr>
          <a:endParaRPr lang="es-MX" sz="1050" b="0" i="0" u="none" strike="noStrike" baseline="0">
            <a:solidFill>
              <a:srgbClr val="000000"/>
            </a:solidFill>
            <a:latin typeface="Arial"/>
            <a:cs typeface="Arial"/>
          </a:endParaRPr>
        </a:p>
        <a:p xmlns:a="http://schemas.openxmlformats.org/drawingml/2006/main">
          <a:pPr algn="l" rtl="0">
            <a:defRPr sz="1000"/>
          </a:pPr>
          <a:r>
            <a:rPr lang="es-MX" sz="1050" b="1" i="0" u="sng" strike="noStrike" baseline="0">
              <a:solidFill>
                <a:srgbClr val="000000"/>
              </a:solidFill>
              <a:latin typeface="Arial"/>
              <a:cs typeface="Arial"/>
            </a:rPr>
            <a:t>Ayuntamientos </a:t>
          </a:r>
        </a:p>
        <a:p xmlns:a="http://schemas.openxmlformats.org/drawingml/2006/main">
          <a:pPr algn="l" rtl="0">
            <a:defRPr sz="1000"/>
          </a:pPr>
          <a:r>
            <a:rPr lang="es-MX" sz="1050" b="0" i="0" u="none" strike="noStrike" baseline="0">
              <a:solidFill>
                <a:srgbClr val="000000"/>
              </a:solidFill>
              <a:latin typeface="Arial"/>
              <a:cs typeface="Arial"/>
            </a:rPr>
            <a:t>- Españita  </a:t>
          </a:r>
        </a:p>
        <a:p xmlns:a="http://schemas.openxmlformats.org/drawingml/2006/main">
          <a:pPr algn="l" rtl="0">
            <a:defRPr sz="1000"/>
          </a:pPr>
          <a:r>
            <a:rPr lang="es-MX" sz="1050" b="0" i="0" u="none" strike="noStrike" baseline="0">
              <a:solidFill>
                <a:srgbClr val="000000"/>
              </a:solidFill>
              <a:latin typeface="Arial"/>
              <a:cs typeface="Arial"/>
            </a:rPr>
            <a:t>-El Carmen Tequexquitla</a:t>
          </a:r>
        </a:p>
        <a:p xmlns:a="http://schemas.openxmlformats.org/drawingml/2006/main">
          <a:pPr algn="l" rtl="0">
            <a:defRPr sz="1000"/>
          </a:pPr>
          <a:endParaRPr lang="es-MX" sz="1050" b="0" i="0" u="none" strike="noStrike" baseline="0">
            <a:solidFill>
              <a:srgbClr val="000000"/>
            </a:solidFill>
            <a:latin typeface="Arial"/>
            <a:cs typeface="Arial"/>
          </a:endParaRPr>
        </a:p>
      </cdr:txBody>
    </cdr:sp>
  </cdr:relSizeAnchor>
  <cdr:relSizeAnchor xmlns:cdr="http://schemas.openxmlformats.org/drawingml/2006/chartDrawing">
    <cdr:from>
      <cdr:x>0.47073</cdr:x>
      <cdr:y>0.22352</cdr:y>
    </cdr:from>
    <cdr:to>
      <cdr:x>0.66373</cdr:x>
      <cdr:y>0.31027</cdr:y>
    </cdr:to>
    <cdr:sp macro="" textlink="">
      <cdr:nvSpPr>
        <cdr:cNvPr id="9" name="Text Box 2"/>
        <cdr:cNvSpPr txBox="1">
          <a:spLocks xmlns:a="http://schemas.openxmlformats.org/drawingml/2006/main" noChangeArrowheads="1"/>
        </cdr:cNvSpPr>
      </cdr:nvSpPr>
      <cdr:spPr bwMode="auto">
        <a:xfrm xmlns:a="http://schemas.openxmlformats.org/drawingml/2006/main">
          <a:off x="4039090" y="1304017"/>
          <a:ext cx="1656025" cy="50610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0" i="0" u="none" strike="noStrike" baseline="0">
              <a:solidFill>
                <a:srgbClr val="000000"/>
              </a:solidFill>
              <a:latin typeface="Arial"/>
              <a:cs typeface="Arial"/>
            </a:rPr>
            <a:t>No tiene página 2</a:t>
          </a:r>
        </a:p>
        <a:p xmlns:a="http://schemas.openxmlformats.org/drawingml/2006/main">
          <a:pPr algn="ctr" rtl="0">
            <a:defRPr sz="1000"/>
          </a:pPr>
          <a:r>
            <a:rPr lang="es-MX" sz="1125" b="0" i="0" u="none" strike="noStrike" baseline="0">
              <a:solidFill>
                <a:srgbClr val="000000"/>
              </a:solidFill>
              <a:latin typeface="Arial"/>
              <a:cs typeface="Arial"/>
            </a:rPr>
            <a:t>1%</a:t>
          </a:r>
        </a:p>
      </cdr:txBody>
    </cdr:sp>
  </cdr:relSizeAnchor>
  <cdr:relSizeAnchor xmlns:cdr="http://schemas.openxmlformats.org/drawingml/2006/chartDrawing">
    <cdr:from>
      <cdr:x>0.65576</cdr:x>
      <cdr:y>0.17962</cdr:y>
    </cdr:from>
    <cdr:to>
      <cdr:x>0.66851</cdr:x>
      <cdr:y>0.30396</cdr:y>
    </cdr:to>
    <cdr:cxnSp macro="">
      <cdr:nvCxnSpPr>
        <cdr:cNvPr id="3" name="2 Conector recto"/>
        <cdr:cNvCxnSpPr/>
      </cdr:nvCxnSpPr>
      <cdr:spPr bwMode="auto">
        <a:xfrm xmlns:a="http://schemas.openxmlformats.org/drawingml/2006/main">
          <a:off x="5699125" y="1166813"/>
          <a:ext cx="112713" cy="779462"/>
        </a:xfrm>
        <a:prstGeom xmlns:a="http://schemas.openxmlformats.org/drawingml/2006/main" prst="line">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0.86063</cdr:x>
      <cdr:y>0.32967</cdr:y>
    </cdr:from>
    <cdr:to>
      <cdr:x>0.90043</cdr:x>
      <cdr:y>0.41211</cdr:y>
    </cdr:to>
    <cdr:cxnSp macro="">
      <cdr:nvCxnSpPr>
        <cdr:cNvPr id="11" name="10 Conector recto de flecha"/>
        <cdr:cNvCxnSpPr/>
      </cdr:nvCxnSpPr>
      <cdr:spPr bwMode="auto">
        <a:xfrm xmlns:a="http://schemas.openxmlformats.org/drawingml/2006/main" flipV="1">
          <a:off x="7500938" y="2103438"/>
          <a:ext cx="349250" cy="492125"/>
        </a:xfrm>
        <a:prstGeom xmlns:a="http://schemas.openxmlformats.org/drawingml/2006/main" prst="straightConnector1">
          <a:avLst/>
        </a:prstGeom>
        <a:noFill xmlns:a="http://schemas.openxmlformats.org/drawingml/2006/main"/>
        <a:ln xmlns:a="http://schemas.openxmlformats.org/drawingml/2006/main" w="1" cap="flat" cmpd="sng" algn="ctr">
          <a:noFill/>
          <a:prstDash val="solid"/>
          <a:round/>
          <a:headEnd type="none" w="med" len="med"/>
          <a:tailEnd type="arrow"/>
        </a:ln>
        <a:effectLst xmlns:a="http://schemas.openxmlformats.org/drawingml/2006/main"/>
      </cdr:spPr>
    </cdr:cxnSp>
  </cdr:relSizeAnchor>
  <cdr:relSizeAnchor xmlns:cdr="http://schemas.openxmlformats.org/drawingml/2006/chartDrawing">
    <cdr:from>
      <cdr:x>0.31744</cdr:x>
      <cdr:y>0.18189</cdr:y>
    </cdr:from>
    <cdr:to>
      <cdr:x>0.37821</cdr:x>
      <cdr:y>0.27194</cdr:y>
    </cdr:to>
    <cdr:cxnSp macro="">
      <cdr:nvCxnSpPr>
        <cdr:cNvPr id="13" name="12 Conector recto de flecha"/>
        <cdr:cNvCxnSpPr/>
      </cdr:nvCxnSpPr>
      <cdr:spPr bwMode="auto">
        <a:xfrm xmlns:a="http://schemas.openxmlformats.org/drawingml/2006/main" flipV="1">
          <a:off x="2714625" y="1182688"/>
          <a:ext cx="539750" cy="571500"/>
        </a:xfrm>
        <a:prstGeom xmlns:a="http://schemas.openxmlformats.org/drawingml/2006/main" prst="straightConnector1">
          <a:avLst/>
        </a:prstGeom>
        <a:noFill xmlns:a="http://schemas.openxmlformats.org/drawingml/2006/main"/>
        <a:ln xmlns:a="http://schemas.openxmlformats.org/drawingml/2006/main" w="1" cap="flat" cmpd="sng" algn="ctr">
          <a:noFill/>
          <a:prstDash val="solid"/>
          <a:round/>
          <a:headEnd type="none" w="med" len="med"/>
          <a:tailEnd type="arrow"/>
        </a:ln>
        <a:effectLst xmlns:a="http://schemas.openxmlformats.org/drawingml/2006/main"/>
      </cdr:spPr>
    </cdr:cxnSp>
  </cdr:relSizeAnchor>
  <cdr:relSizeAnchor xmlns:cdr="http://schemas.openxmlformats.org/drawingml/2006/chartDrawing">
    <cdr:from>
      <cdr:x>0.06071</cdr:x>
      <cdr:y>0.62041</cdr:y>
    </cdr:from>
    <cdr:to>
      <cdr:x>0.64477</cdr:x>
      <cdr:y>1</cdr:y>
    </cdr:to>
    <cdr:sp macro="" textlink="">
      <cdr:nvSpPr>
        <cdr:cNvPr id="19" name="Text Box 3"/>
        <cdr:cNvSpPr txBox="1">
          <a:spLocks xmlns:a="http://schemas.openxmlformats.org/drawingml/2006/main" noChangeArrowheads="1"/>
        </cdr:cNvSpPr>
      </cdr:nvSpPr>
      <cdr:spPr bwMode="auto">
        <a:xfrm xmlns:a="http://schemas.openxmlformats.org/drawingml/2006/main">
          <a:off x="520918" y="3619511"/>
          <a:ext cx="5011520" cy="221455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lnSpc>
              <a:spcPts val="1000"/>
            </a:lnSpc>
            <a:defRPr sz="1000"/>
          </a:pPr>
          <a:r>
            <a:rPr lang="es-MX" sz="1050" b="1" i="0" u="none" strike="noStrike" baseline="0" dirty="0">
              <a:solidFill>
                <a:srgbClr val="000000"/>
              </a:solidFill>
              <a:latin typeface="Arial"/>
              <a:cs typeface="Arial"/>
            </a:rPr>
            <a:t>Sujetos obligados que si tienen página pero no tiene información pública actualizada de LTAIPET:</a:t>
          </a:r>
        </a:p>
        <a:p xmlns:a="http://schemas.openxmlformats.org/drawingml/2006/main">
          <a:pPr algn="l" rtl="0">
            <a:lnSpc>
              <a:spcPts val="1000"/>
            </a:lnSpc>
            <a:defRPr sz="1000"/>
          </a:pPr>
          <a:r>
            <a:rPr lang="es-MX" sz="1050" b="0" i="0" u="none" strike="noStrike" baseline="0" dirty="0">
              <a:solidFill>
                <a:srgbClr val="000000"/>
              </a:solidFill>
              <a:latin typeface="Arial"/>
              <a:cs typeface="Arial"/>
            </a:rPr>
            <a:t>1-Tepeyanco                                          14 -CAPAMH Huamantla</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2-Xicohtzinco                                          15-CAPAMA Apizaco</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3-Santa Isabel </a:t>
          </a:r>
          <a:r>
            <a:rPr lang="es-MX" sz="1050" b="0" i="0" u="none" strike="noStrike" baseline="0" dirty="0" err="1">
              <a:solidFill>
                <a:srgbClr val="000000"/>
              </a:solidFill>
              <a:effectLst/>
              <a:latin typeface="Arial"/>
              <a:cs typeface="Arial"/>
            </a:rPr>
            <a:t>Xiloxoxtla</a:t>
          </a:r>
          <a:r>
            <a:rPr lang="es-MX" sz="1050" b="0" i="0" u="none" strike="noStrike" baseline="0" dirty="0">
              <a:solidFill>
                <a:srgbClr val="000000"/>
              </a:solidFill>
              <a:effectLst/>
              <a:latin typeface="Arial"/>
              <a:cs typeface="Arial"/>
            </a:rPr>
            <a:t>                        16-Insttiuto Tlaxcalteca de Elecciones </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4-SEDIF                                                 17 -Comisión  de Derechos Humanos</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5-Secretaría de Gobierno                      18-IAIPTLAXCALA</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6-Colegio de Bachilleres                        19 -Tribunal Electoral de Tlaxcala</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7- Comisión Ejecutiva de Seguridad      20-Universidad </a:t>
          </a:r>
          <a:r>
            <a:rPr lang="es-MX" sz="1050" b="0" i="0" u="none" strike="noStrike" baseline="0" dirty="0" smtClean="0">
              <a:solidFill>
                <a:srgbClr val="000000"/>
              </a:solidFill>
              <a:effectLst/>
              <a:latin typeface="Arial"/>
              <a:cs typeface="Arial"/>
            </a:rPr>
            <a:t>Autónoma </a:t>
          </a:r>
          <a:r>
            <a:rPr lang="es-MX" sz="1050" b="0" i="0" u="none" strike="noStrike" baseline="0" dirty="0">
              <a:solidFill>
                <a:srgbClr val="000000"/>
              </a:solidFill>
              <a:effectLst/>
              <a:latin typeface="Arial"/>
              <a:cs typeface="Arial"/>
            </a:rPr>
            <a:t>de Tlaxcala.</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8-Contraloría de Ejecutivo</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9- Congreso del Estado</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10-Tribunal Superior de Justicia</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11-Consejo de la Judicatura</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12-Partrido Acción Nacional</a:t>
          </a:r>
        </a:p>
        <a:p xmlns:a="http://schemas.openxmlformats.org/drawingml/2006/main">
          <a:pPr algn="l" rtl="0">
            <a:lnSpc>
              <a:spcPts val="1000"/>
            </a:lnSpc>
            <a:defRPr sz="1000"/>
          </a:pPr>
          <a:r>
            <a:rPr lang="es-MX" sz="1050" b="0" i="0" u="none" strike="noStrike" baseline="0" dirty="0">
              <a:solidFill>
                <a:srgbClr val="000000"/>
              </a:solidFill>
              <a:effectLst/>
              <a:latin typeface="Arial"/>
              <a:cs typeface="Arial"/>
            </a:rPr>
            <a:t>13-Partido Socialista</a:t>
          </a:r>
        </a:p>
        <a:p xmlns:a="http://schemas.openxmlformats.org/drawingml/2006/main">
          <a:pPr algn="l" rtl="0">
            <a:lnSpc>
              <a:spcPts val="1000"/>
            </a:lnSpc>
            <a:defRPr sz="1000"/>
          </a:pPr>
          <a:endParaRPr lang="es-MX" sz="1050" dirty="0">
            <a:effectLst/>
          </a:endParaRPr>
        </a:p>
        <a:p xmlns:a="http://schemas.openxmlformats.org/drawingml/2006/main">
          <a:pPr algn="l" rtl="0">
            <a:lnSpc>
              <a:spcPts val="900"/>
            </a:lnSpc>
            <a:defRPr sz="1000"/>
          </a:pPr>
          <a:endParaRPr lang="es-MX" sz="900" b="0" i="0" u="none" strike="noStrike" baseline="0" dirty="0">
            <a:solidFill>
              <a:srgbClr val="000000"/>
            </a:solidFill>
            <a:latin typeface="Arial"/>
            <a:cs typeface="Arial"/>
          </a:endParaRPr>
        </a:p>
        <a:p xmlns:a="http://schemas.openxmlformats.org/drawingml/2006/main">
          <a:pPr algn="l" rtl="0">
            <a:lnSpc>
              <a:spcPts val="800"/>
            </a:lnSpc>
            <a:defRPr sz="1000"/>
          </a:pPr>
          <a:endParaRPr lang="es-MX" sz="800" b="1" i="0" u="sng" strike="noStrike" baseline="0" dirty="0">
            <a:solidFill>
              <a:srgbClr val="000000"/>
            </a:solidFill>
            <a:latin typeface="Arial"/>
            <a:cs typeface="Arial"/>
          </a:endParaRPr>
        </a:p>
      </cdr:txBody>
    </cdr:sp>
  </cdr:relSizeAnchor>
  <cdr:relSizeAnchor xmlns:cdr="http://schemas.openxmlformats.org/drawingml/2006/chartDrawing">
    <cdr:from>
      <cdr:x>0.3778</cdr:x>
      <cdr:y>0.1298</cdr:y>
    </cdr:from>
    <cdr:to>
      <cdr:x>0.68455</cdr:x>
      <cdr:y>0.2</cdr:y>
    </cdr:to>
    <cdr:sp macro="" textlink="">
      <cdr:nvSpPr>
        <cdr:cNvPr id="12" name="Text Box 2"/>
        <cdr:cNvSpPr txBox="1">
          <a:spLocks xmlns:a="http://schemas.openxmlformats.org/drawingml/2006/main" noChangeArrowheads="1"/>
        </cdr:cNvSpPr>
      </cdr:nvSpPr>
      <cdr:spPr bwMode="auto">
        <a:xfrm xmlns:a="http://schemas.openxmlformats.org/drawingml/2006/main">
          <a:off x="3241675" y="757237"/>
          <a:ext cx="2632075" cy="40957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1" i="0" u="none" strike="noStrike" baseline="0" dirty="0">
              <a:solidFill>
                <a:srgbClr val="000000"/>
              </a:solidFill>
              <a:latin typeface="Arial"/>
              <a:cs typeface="Arial"/>
            </a:rPr>
            <a:t>Total de Entidades Públicas 143</a:t>
          </a:r>
        </a:p>
        <a:p xmlns:a="http://schemas.openxmlformats.org/drawingml/2006/main">
          <a:pPr algn="ctr" rtl="0">
            <a:defRPr sz="1000"/>
          </a:pPr>
          <a:r>
            <a:rPr lang="es-MX" sz="1125" b="1" i="0" u="none" strike="noStrike" baseline="0" dirty="0">
              <a:solidFill>
                <a:srgbClr val="000000"/>
              </a:solidFill>
              <a:latin typeface="Arial"/>
              <a:cs typeface="Arial"/>
            </a:rPr>
            <a:t>100%</a:t>
          </a:r>
        </a:p>
      </cdr:txBody>
    </cdr:sp>
  </cdr:relSizeAnchor>
  <cdr:relSizeAnchor xmlns:cdr="http://schemas.openxmlformats.org/drawingml/2006/chartDrawing">
    <cdr:from>
      <cdr:x>0.85199</cdr:x>
      <cdr:y>0.81471</cdr:y>
    </cdr:from>
    <cdr:to>
      <cdr:x>0.94992</cdr:x>
      <cdr:y>0.93795</cdr:y>
    </cdr:to>
    <cdr:pic>
      <cdr:nvPicPr>
        <cdr:cNvPr id="14" name="Imagen 13"/>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310437" y="4753075"/>
          <a:ext cx="840311" cy="718998"/>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0.13862</cdr:x>
      <cdr:y>0.02807</cdr:y>
    </cdr:from>
    <cdr:to>
      <cdr:x>0.91304</cdr:x>
      <cdr:y>0.09388</cdr:y>
    </cdr:to>
    <cdr:sp macro="" textlink="">
      <cdr:nvSpPr>
        <cdr:cNvPr id="2" name="1 CuadroTexto"/>
        <cdr:cNvSpPr txBox="1"/>
      </cdr:nvSpPr>
      <cdr:spPr>
        <a:xfrm xmlns:a="http://schemas.openxmlformats.org/drawingml/2006/main">
          <a:off x="1189420" y="163762"/>
          <a:ext cx="6644893" cy="3839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s-MX" sz="1400" b="1">
              <a:effectLst/>
              <a:latin typeface="+mn-lt"/>
              <a:ea typeface="+mn-ea"/>
              <a:cs typeface="+mn-cs"/>
            </a:rPr>
            <a:t>DATOS</a:t>
          </a:r>
          <a:r>
            <a:rPr lang="es-MX" sz="1400" b="1" baseline="0">
              <a:effectLst/>
              <a:latin typeface="+mn-lt"/>
              <a:ea typeface="+mn-ea"/>
              <a:cs typeface="+mn-cs"/>
            </a:rPr>
            <a:t> COMPARATIVOS DE LA EVALUACIÓNES 2016-1 VS 2016-2  (ICOT)</a:t>
          </a:r>
          <a:endParaRPr lang="es-MX" sz="1400">
            <a:effectLst/>
          </a:endParaRPr>
        </a:p>
        <a:p xmlns:a="http://schemas.openxmlformats.org/drawingml/2006/main">
          <a:endParaRPr lang="es-MX" sz="1400"/>
        </a:p>
      </cdr:txBody>
    </cdr:sp>
  </cdr:relSizeAnchor>
  <cdr:relSizeAnchor xmlns:cdr="http://schemas.openxmlformats.org/drawingml/2006/chartDrawing">
    <cdr:from>
      <cdr:x>0.01872</cdr:x>
      <cdr:y>0.17967</cdr:y>
    </cdr:from>
    <cdr:to>
      <cdr:x>0.15854</cdr:x>
      <cdr:y>0.3415</cdr:y>
    </cdr:to>
    <cdr:sp macro="" textlink="">
      <cdr:nvSpPr>
        <cdr:cNvPr id="3" name="2 CuadroTexto"/>
        <cdr:cNvSpPr txBox="1"/>
      </cdr:nvSpPr>
      <cdr:spPr>
        <a:xfrm xmlns:a="http://schemas.openxmlformats.org/drawingml/2006/main">
          <a:off x="160621" y="1048219"/>
          <a:ext cx="1199717" cy="9440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s-MX" sz="1200" b="1" baseline="0"/>
            <a:t>Tienen página con un % de actualización</a:t>
          </a:r>
        </a:p>
        <a:p xmlns:a="http://schemas.openxmlformats.org/drawingml/2006/main">
          <a:pPr algn="r"/>
          <a:r>
            <a:rPr lang="es-MX" sz="1200" b="1" baseline="0"/>
            <a:t>de la LTAIPET  </a:t>
          </a:r>
          <a:endParaRPr lang="es-MX" sz="1200" b="1"/>
        </a:p>
      </cdr:txBody>
    </cdr:sp>
  </cdr:relSizeAnchor>
  <cdr:relSizeAnchor xmlns:cdr="http://schemas.openxmlformats.org/drawingml/2006/chartDrawing">
    <cdr:from>
      <cdr:x>0.02926</cdr:x>
      <cdr:y>0.32939</cdr:y>
    </cdr:from>
    <cdr:to>
      <cdr:x>0.16783</cdr:x>
      <cdr:y>0.53197</cdr:y>
    </cdr:to>
    <cdr:sp macro="" textlink="">
      <cdr:nvSpPr>
        <cdr:cNvPr id="4" name="1 CuadroTexto"/>
        <cdr:cNvSpPr txBox="1"/>
      </cdr:nvSpPr>
      <cdr:spPr>
        <a:xfrm xmlns:a="http://schemas.openxmlformats.org/drawingml/2006/main">
          <a:off x="251066" y="1921666"/>
          <a:ext cx="1188991" cy="118189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s-MX" sz="1200" b="1" baseline="0"/>
            <a:t>Si tienen página pero no tiene información publica de LTAIPET  </a:t>
          </a:r>
          <a:endParaRPr lang="es-MX" sz="1200" b="1"/>
        </a:p>
      </cdr:txBody>
    </cdr:sp>
  </cdr:relSizeAnchor>
  <cdr:relSizeAnchor xmlns:cdr="http://schemas.openxmlformats.org/drawingml/2006/chartDrawing">
    <cdr:from>
      <cdr:x>0.02765</cdr:x>
      <cdr:y>0.56419</cdr:y>
    </cdr:from>
    <cdr:to>
      <cdr:x>0.16672</cdr:x>
      <cdr:y>0.70152</cdr:y>
    </cdr:to>
    <cdr:sp macro="" textlink="">
      <cdr:nvSpPr>
        <cdr:cNvPr id="5" name="1 CuadroTexto"/>
        <cdr:cNvSpPr txBox="1"/>
      </cdr:nvSpPr>
      <cdr:spPr>
        <a:xfrm xmlns:a="http://schemas.openxmlformats.org/drawingml/2006/main">
          <a:off x="233149" y="3548123"/>
          <a:ext cx="1181588" cy="8691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s-MX" sz="1200" b="1" baseline="0"/>
            <a:t>No tienen página  </a:t>
          </a:r>
          <a:endParaRPr lang="es-MX" sz="1200" b="1"/>
        </a:p>
      </cdr:txBody>
    </cdr:sp>
  </cdr:relSizeAnchor>
  <cdr:relSizeAnchor xmlns:cdr="http://schemas.openxmlformats.org/drawingml/2006/chartDrawing">
    <cdr:from>
      <cdr:x>0.13092</cdr:x>
      <cdr:y>0.89954</cdr:y>
    </cdr:from>
    <cdr:to>
      <cdr:x>0.14398</cdr:x>
      <cdr:y>0.91063</cdr:y>
    </cdr:to>
    <cdr:sp macro="" textlink="">
      <cdr:nvSpPr>
        <cdr:cNvPr id="6" name="5 Rectángulo"/>
        <cdr:cNvSpPr/>
      </cdr:nvSpPr>
      <cdr:spPr bwMode="auto">
        <a:xfrm xmlns:a="http://schemas.openxmlformats.org/drawingml/2006/main">
          <a:off x="1103313" y="5667375"/>
          <a:ext cx="111125" cy="71438"/>
        </a:xfrm>
        <a:prstGeom xmlns:a="http://schemas.openxmlformats.org/drawingml/2006/main" prst="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0.21725</cdr:x>
      <cdr:y>0.77301</cdr:y>
    </cdr:from>
    <cdr:to>
      <cdr:x>0.29892</cdr:x>
      <cdr:y>0.85641</cdr:y>
    </cdr:to>
    <cdr:sp macro="" textlink="">
      <cdr:nvSpPr>
        <cdr:cNvPr id="7" name="6 Rectángulo"/>
        <cdr:cNvSpPr/>
      </cdr:nvSpPr>
      <cdr:spPr bwMode="auto">
        <a:xfrm xmlns:a="http://schemas.openxmlformats.org/drawingml/2006/main">
          <a:off x="1854862" y="4868841"/>
          <a:ext cx="705728" cy="523383"/>
        </a:xfrm>
        <a:prstGeom xmlns:a="http://schemas.openxmlformats.org/drawingml/2006/main" prst="rect">
          <a:avLst/>
        </a:prstGeom>
        <a:solidFill xmlns:a="http://schemas.openxmlformats.org/drawingml/2006/main">
          <a:schemeClr val="accent1">
            <a:lumMod val="75000"/>
          </a:schemeClr>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0.36573</cdr:x>
      <cdr:y>0.77011</cdr:y>
    </cdr:from>
    <cdr:to>
      <cdr:x>0.4465</cdr:x>
      <cdr:y>0.85454</cdr:y>
    </cdr:to>
    <cdr:sp macro="" textlink="">
      <cdr:nvSpPr>
        <cdr:cNvPr id="8" name="7 Rectángulo"/>
        <cdr:cNvSpPr/>
      </cdr:nvSpPr>
      <cdr:spPr bwMode="auto">
        <a:xfrm xmlns:a="http://schemas.openxmlformats.org/drawingml/2006/main">
          <a:off x="3138091" y="4824536"/>
          <a:ext cx="693042" cy="528866"/>
        </a:xfrm>
        <a:prstGeom xmlns:a="http://schemas.openxmlformats.org/drawingml/2006/main" prst="rect">
          <a:avLst/>
        </a:prstGeom>
        <a:solidFill xmlns:a="http://schemas.openxmlformats.org/drawingml/2006/main">
          <a:schemeClr val="accent2"/>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0.18949</cdr:x>
      <cdr:y>0.85574</cdr:y>
    </cdr:from>
    <cdr:to>
      <cdr:x>0.30886</cdr:x>
      <cdr:y>0.92956</cdr:y>
    </cdr:to>
    <cdr:sp macro="" textlink="">
      <cdr:nvSpPr>
        <cdr:cNvPr id="10" name="1 CuadroTexto"/>
        <cdr:cNvSpPr txBox="1"/>
      </cdr:nvSpPr>
      <cdr:spPr>
        <a:xfrm xmlns:a="http://schemas.openxmlformats.org/drawingml/2006/main">
          <a:off x="1625923" y="5360951"/>
          <a:ext cx="1024231" cy="4624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baseline="0" dirty="0"/>
            <a:t>Evaluación 2016-1 </a:t>
          </a:r>
          <a:endParaRPr lang="es-MX" sz="1200" b="1" dirty="0"/>
        </a:p>
      </cdr:txBody>
    </cdr:sp>
  </cdr:relSizeAnchor>
  <cdr:relSizeAnchor xmlns:cdr="http://schemas.openxmlformats.org/drawingml/2006/chartDrawing">
    <cdr:from>
      <cdr:x>0.52396</cdr:x>
      <cdr:y>0.48468</cdr:y>
    </cdr:from>
    <cdr:to>
      <cdr:x>0.79371</cdr:x>
      <cdr:y>0.64354</cdr:y>
    </cdr:to>
    <cdr:sp macro="" textlink="">
      <cdr:nvSpPr>
        <cdr:cNvPr id="18" name="17 CuadroTexto"/>
        <cdr:cNvSpPr txBox="1"/>
      </cdr:nvSpPr>
      <cdr:spPr>
        <a:xfrm xmlns:a="http://schemas.openxmlformats.org/drawingml/2006/main">
          <a:off x="4495791" y="2827626"/>
          <a:ext cx="2314573" cy="9267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s-MX" sz="1100" b="1" u="sng" baseline="0"/>
            <a:t>Sujetos Obligados:</a:t>
          </a:r>
          <a:endParaRPr lang="es-MX" sz="1100" b="1" baseline="0"/>
        </a:p>
        <a:p xmlns:a="http://schemas.openxmlformats.org/drawingml/2006/main">
          <a:pPr algn="l"/>
          <a:r>
            <a:rPr lang="es-MX" sz="1100" b="1" baseline="0"/>
            <a:t>2016-2               143</a:t>
          </a:r>
        </a:p>
        <a:p xmlns:a="http://schemas.openxmlformats.org/drawingml/2006/main">
          <a:pPr algn="l"/>
          <a:r>
            <a:rPr lang="es-MX" sz="1100" b="1" baseline="0"/>
            <a:t>2016-1               142</a:t>
          </a:r>
          <a:endParaRPr lang="es-MX" sz="1100" b="1"/>
        </a:p>
      </cdr:txBody>
    </cdr:sp>
  </cdr:relSizeAnchor>
  <cdr:relSizeAnchor xmlns:cdr="http://schemas.openxmlformats.org/drawingml/2006/chartDrawing">
    <cdr:from>
      <cdr:x>0.74066</cdr:x>
      <cdr:y>0.23407</cdr:y>
    </cdr:from>
    <cdr:to>
      <cdr:x>0.88437</cdr:x>
      <cdr:y>0.27483</cdr:y>
    </cdr:to>
    <cdr:sp macro="" textlink="">
      <cdr:nvSpPr>
        <cdr:cNvPr id="20" name="1 CuadroTexto"/>
        <cdr:cNvSpPr txBox="1"/>
      </cdr:nvSpPr>
      <cdr:spPr>
        <a:xfrm xmlns:a="http://schemas.openxmlformats.org/drawingml/2006/main">
          <a:off x="6355179" y="1365585"/>
          <a:ext cx="1233095" cy="2377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a:solidFill>
                <a:schemeClr val="bg1"/>
              </a:solidFill>
            </a:rPr>
            <a:t>  </a:t>
          </a:r>
          <a:r>
            <a:rPr lang="es-MX" sz="1200" b="1" baseline="0">
              <a:solidFill>
                <a:schemeClr val="bg1"/>
              </a:solidFill>
            </a:rPr>
            <a:t>86%    (122) </a:t>
          </a:r>
          <a:endParaRPr lang="es-MX" sz="1200" b="1">
            <a:solidFill>
              <a:schemeClr val="bg1"/>
            </a:solidFill>
          </a:endParaRPr>
        </a:p>
      </cdr:txBody>
    </cdr:sp>
  </cdr:relSizeAnchor>
  <cdr:relSizeAnchor xmlns:cdr="http://schemas.openxmlformats.org/drawingml/2006/chartDrawing">
    <cdr:from>
      <cdr:x>0.26284</cdr:x>
      <cdr:y>0.42227</cdr:y>
    </cdr:from>
    <cdr:to>
      <cdr:x>0.37835</cdr:x>
      <cdr:y>0.46938</cdr:y>
    </cdr:to>
    <cdr:sp macro="" textlink="">
      <cdr:nvSpPr>
        <cdr:cNvPr id="22" name="1 CuadroTexto"/>
        <cdr:cNvSpPr txBox="1"/>
      </cdr:nvSpPr>
      <cdr:spPr>
        <a:xfrm xmlns:a="http://schemas.openxmlformats.org/drawingml/2006/main">
          <a:off x="2255286" y="2463575"/>
          <a:ext cx="991126" cy="2748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baseline="0">
              <a:solidFill>
                <a:schemeClr val="bg1"/>
              </a:solidFill>
            </a:rPr>
            <a:t>  </a:t>
          </a:r>
          <a:r>
            <a:rPr lang="es-MX" sz="1200" b="1" baseline="0">
              <a:solidFill>
                <a:sysClr val="windowText" lastClr="000000"/>
              </a:solidFill>
            </a:rPr>
            <a:t>12%   (17) </a:t>
          </a:r>
          <a:endParaRPr lang="es-MX" sz="1200" b="1">
            <a:solidFill>
              <a:sysClr val="windowText" lastClr="000000"/>
            </a:solidFill>
          </a:endParaRPr>
        </a:p>
      </cdr:txBody>
    </cdr:sp>
  </cdr:relSizeAnchor>
  <cdr:relSizeAnchor xmlns:cdr="http://schemas.openxmlformats.org/drawingml/2006/chartDrawing">
    <cdr:from>
      <cdr:x>0.18584</cdr:x>
      <cdr:y>0.6022</cdr:y>
    </cdr:from>
    <cdr:to>
      <cdr:x>0.28734</cdr:x>
      <cdr:y>0.64651</cdr:y>
    </cdr:to>
    <cdr:sp macro="" textlink="">
      <cdr:nvSpPr>
        <cdr:cNvPr id="23" name="1 CuadroTexto"/>
        <cdr:cNvSpPr txBox="1"/>
      </cdr:nvSpPr>
      <cdr:spPr>
        <a:xfrm xmlns:a="http://schemas.openxmlformats.org/drawingml/2006/main">
          <a:off x="1594603" y="3513272"/>
          <a:ext cx="870914" cy="2585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a:solidFill>
                <a:schemeClr val="bg1"/>
              </a:solidFill>
            </a:rPr>
            <a:t>  </a:t>
          </a:r>
          <a:r>
            <a:rPr lang="es-MX" sz="1200" b="1" baseline="0">
              <a:solidFill>
                <a:sysClr val="windowText" lastClr="000000"/>
              </a:solidFill>
            </a:rPr>
            <a:t>2%    (3) </a:t>
          </a:r>
          <a:endParaRPr lang="es-MX" sz="1200" b="1">
            <a:solidFill>
              <a:sysClr val="windowText" lastClr="000000"/>
            </a:solidFill>
          </a:endParaRPr>
        </a:p>
      </cdr:txBody>
    </cdr:sp>
  </cdr:relSizeAnchor>
  <cdr:relSizeAnchor xmlns:cdr="http://schemas.openxmlformats.org/drawingml/2006/chartDrawing">
    <cdr:from>
      <cdr:x>0.30195</cdr:x>
      <cdr:y>0.16191</cdr:y>
    </cdr:from>
    <cdr:to>
      <cdr:x>0.42183</cdr:x>
      <cdr:y>0.22041</cdr:y>
    </cdr:to>
    <cdr:sp macro="" textlink="">
      <cdr:nvSpPr>
        <cdr:cNvPr id="25" name="1 CuadroTexto"/>
        <cdr:cNvSpPr txBox="1"/>
      </cdr:nvSpPr>
      <cdr:spPr>
        <a:xfrm xmlns:a="http://schemas.openxmlformats.org/drawingml/2006/main">
          <a:off x="2590841" y="944578"/>
          <a:ext cx="1028623" cy="3412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a:solidFill>
                <a:sysClr val="windowText" lastClr="000000"/>
              </a:solidFill>
            </a:rPr>
            <a:t>  </a:t>
          </a:r>
          <a:r>
            <a:rPr lang="es-MX" sz="1200" b="1" baseline="0">
              <a:solidFill>
                <a:sysClr val="windowText" lastClr="000000"/>
              </a:solidFill>
            </a:rPr>
            <a:t>14%  (20) </a:t>
          </a:r>
          <a:endParaRPr lang="es-MX" sz="1200" b="1">
            <a:solidFill>
              <a:sysClr val="windowText" lastClr="000000"/>
            </a:solidFill>
          </a:endParaRPr>
        </a:p>
      </cdr:txBody>
    </cdr:sp>
  </cdr:relSizeAnchor>
  <cdr:relSizeAnchor xmlns:cdr="http://schemas.openxmlformats.org/drawingml/2006/chartDrawing">
    <cdr:from>
      <cdr:x>0.58449</cdr:x>
      <cdr:y>0.36628</cdr:y>
    </cdr:from>
    <cdr:to>
      <cdr:x>0.70729</cdr:x>
      <cdr:y>0.41143</cdr:y>
    </cdr:to>
    <cdr:sp macro="" textlink="">
      <cdr:nvSpPr>
        <cdr:cNvPr id="26" name="1 CuadroTexto"/>
        <cdr:cNvSpPr txBox="1"/>
      </cdr:nvSpPr>
      <cdr:spPr>
        <a:xfrm xmlns:a="http://schemas.openxmlformats.org/drawingml/2006/main">
          <a:off x="5015183" y="2136887"/>
          <a:ext cx="1053678" cy="2634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a:solidFill>
                <a:schemeClr val="bg1"/>
              </a:solidFill>
            </a:rPr>
            <a:t>  </a:t>
          </a:r>
          <a:r>
            <a:rPr lang="es-MX" sz="1200" b="1" baseline="0">
              <a:solidFill>
                <a:schemeClr val="bg1"/>
              </a:solidFill>
            </a:rPr>
            <a:t>85%    (121) </a:t>
          </a:r>
          <a:endParaRPr lang="es-MX" sz="1200" b="1">
            <a:solidFill>
              <a:schemeClr val="bg1"/>
            </a:solidFill>
          </a:endParaRPr>
        </a:p>
      </cdr:txBody>
    </cdr:sp>
  </cdr:relSizeAnchor>
  <cdr:relSizeAnchor xmlns:cdr="http://schemas.openxmlformats.org/drawingml/2006/chartDrawing">
    <cdr:from>
      <cdr:x>0.19318</cdr:x>
      <cdr:y>0.54724</cdr:y>
    </cdr:from>
    <cdr:to>
      <cdr:x>0.29542</cdr:x>
      <cdr:y>0.59263</cdr:y>
    </cdr:to>
    <cdr:sp macro="" textlink="">
      <cdr:nvSpPr>
        <cdr:cNvPr id="27" name="1 CuadroTexto"/>
        <cdr:cNvSpPr txBox="1"/>
      </cdr:nvSpPr>
      <cdr:spPr>
        <a:xfrm xmlns:a="http://schemas.openxmlformats.org/drawingml/2006/main">
          <a:off x="1657595" y="3192610"/>
          <a:ext cx="877264" cy="2648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a:solidFill>
                <a:schemeClr val="bg1"/>
              </a:solidFill>
            </a:rPr>
            <a:t>  </a:t>
          </a:r>
          <a:r>
            <a:rPr lang="es-MX" sz="1200" b="1" baseline="0">
              <a:solidFill>
                <a:sysClr val="windowText" lastClr="000000"/>
              </a:solidFill>
            </a:rPr>
            <a:t>1%    (2) </a:t>
          </a:r>
          <a:endParaRPr lang="es-MX" sz="1200" b="1">
            <a:solidFill>
              <a:sysClr val="windowText" lastClr="000000"/>
            </a:solidFill>
          </a:endParaRPr>
        </a:p>
      </cdr:txBody>
    </cdr:sp>
  </cdr:relSizeAnchor>
  <cdr:relSizeAnchor xmlns:cdr="http://schemas.openxmlformats.org/drawingml/2006/chartDrawing">
    <cdr:from>
      <cdr:x>0.33002</cdr:x>
      <cdr:y>0.85633</cdr:y>
    </cdr:from>
    <cdr:to>
      <cdr:x>0.48322</cdr:x>
      <cdr:y>0.9299</cdr:y>
    </cdr:to>
    <cdr:sp macro="" textlink="">
      <cdr:nvSpPr>
        <cdr:cNvPr id="29" name="1 CuadroTexto"/>
        <cdr:cNvSpPr txBox="1"/>
      </cdr:nvSpPr>
      <cdr:spPr>
        <a:xfrm xmlns:a="http://schemas.openxmlformats.org/drawingml/2006/main">
          <a:off x="2831716" y="5364647"/>
          <a:ext cx="1314487" cy="4608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baseline="0" dirty="0"/>
            <a:t>Evaluación 2016-2 </a:t>
          </a:r>
          <a:endParaRPr lang="es-MX" sz="1200" b="1" dirty="0"/>
        </a:p>
      </cdr:txBody>
    </cdr:sp>
  </cdr:relSizeAnchor>
  <cdr:relSizeAnchor xmlns:cdr="http://schemas.openxmlformats.org/drawingml/2006/chartDrawing">
    <cdr:from>
      <cdr:x>0.46809</cdr:x>
      <cdr:y>0.08436</cdr:y>
    </cdr:from>
    <cdr:to>
      <cdr:x>0.95005</cdr:x>
      <cdr:y>0.15397</cdr:y>
    </cdr:to>
    <cdr:sp macro="" textlink="">
      <cdr:nvSpPr>
        <cdr:cNvPr id="30" name="1 CuadroTexto"/>
        <cdr:cNvSpPr txBox="1"/>
      </cdr:nvSpPr>
      <cdr:spPr>
        <a:xfrm xmlns:a="http://schemas.openxmlformats.org/drawingml/2006/main">
          <a:off x="4016375" y="492149"/>
          <a:ext cx="4135437" cy="40610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s-MX" sz="1100" b="1" u="sng" baseline="0"/>
            <a:t>Es un momento coyuntural de la reforma de transparencia toda vez existe una baja considerable </a:t>
          </a:r>
        </a:p>
      </cdr:txBody>
    </cdr:sp>
  </cdr:relSizeAnchor>
  <cdr:relSizeAnchor xmlns:cdr="http://schemas.openxmlformats.org/drawingml/2006/chartDrawing">
    <cdr:from>
      <cdr:x>0.85839</cdr:x>
      <cdr:y>0.81727</cdr:y>
    </cdr:from>
    <cdr:to>
      <cdr:x>0.95632</cdr:x>
      <cdr:y>0.94051</cdr:y>
    </cdr:to>
    <cdr:pic>
      <cdr:nvPicPr>
        <cdr:cNvPr id="31" name="Imagen 30"/>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365355" y="4768032"/>
          <a:ext cx="840283" cy="718990"/>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0.07771</cdr:x>
      <cdr:y>0.17687</cdr:y>
    </cdr:from>
    <cdr:to>
      <cdr:x>0.15398</cdr:x>
      <cdr:y>0.24837</cdr:y>
    </cdr:to>
    <cdr:sp macro="" textlink="">
      <cdr:nvSpPr>
        <cdr:cNvPr id="5131" name="Text Box 11"/>
        <cdr:cNvSpPr txBox="1">
          <a:spLocks xmlns:a="http://schemas.openxmlformats.org/drawingml/2006/main" noChangeArrowheads="1"/>
        </cdr:cNvSpPr>
      </cdr:nvSpPr>
      <cdr:spPr bwMode="auto">
        <a:xfrm xmlns:a="http://schemas.openxmlformats.org/drawingml/2006/main">
          <a:off x="666750" y="1031874"/>
          <a:ext cx="654498" cy="41712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200" b="1" i="0" u="none" strike="noStrike" baseline="0" dirty="0" smtClean="0">
              <a:solidFill>
                <a:srgbClr val="000000"/>
              </a:solidFill>
              <a:latin typeface="Arial"/>
              <a:cs typeface="Arial"/>
            </a:rPr>
            <a:t>89</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62%</a:t>
          </a:r>
        </a:p>
      </cdr:txBody>
    </cdr:sp>
  </cdr:relSizeAnchor>
  <cdr:relSizeAnchor xmlns:cdr="http://schemas.openxmlformats.org/drawingml/2006/chartDrawing">
    <cdr:from>
      <cdr:x>0.24051</cdr:x>
      <cdr:y>0.09955</cdr:y>
    </cdr:from>
    <cdr:to>
      <cdr:x>0.3203</cdr:x>
      <cdr:y>0.18316</cdr:y>
    </cdr:to>
    <cdr:sp macro="" textlink="">
      <cdr:nvSpPr>
        <cdr:cNvPr id="5134" name="Text Box 14"/>
        <cdr:cNvSpPr txBox="1">
          <a:spLocks xmlns:a="http://schemas.openxmlformats.org/drawingml/2006/main" noChangeArrowheads="1"/>
        </cdr:cNvSpPr>
      </cdr:nvSpPr>
      <cdr:spPr bwMode="auto">
        <a:xfrm xmlns:a="http://schemas.openxmlformats.org/drawingml/2006/main">
          <a:off x="2063716" y="580786"/>
          <a:ext cx="684633" cy="48778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200" b="1" i="0" u="none" strike="noStrike" baseline="0" dirty="0" smtClean="0">
              <a:solidFill>
                <a:srgbClr val="000000"/>
              </a:solidFill>
              <a:latin typeface="Arial"/>
              <a:cs typeface="Arial"/>
            </a:rPr>
            <a:t>103</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72%</a:t>
          </a:r>
        </a:p>
      </cdr:txBody>
    </cdr:sp>
  </cdr:relSizeAnchor>
  <cdr:relSizeAnchor xmlns:cdr="http://schemas.openxmlformats.org/drawingml/2006/chartDrawing">
    <cdr:from>
      <cdr:x>0.18779</cdr:x>
      <cdr:y>0.15646</cdr:y>
    </cdr:from>
    <cdr:to>
      <cdr:x>0.27166</cdr:x>
      <cdr:y>0.2322</cdr:y>
    </cdr:to>
    <cdr:sp macro="" textlink="">
      <cdr:nvSpPr>
        <cdr:cNvPr id="5135" name="Text Box 15"/>
        <cdr:cNvSpPr txBox="1">
          <a:spLocks xmlns:a="http://schemas.openxmlformats.org/drawingml/2006/main" noChangeArrowheads="1"/>
        </cdr:cNvSpPr>
      </cdr:nvSpPr>
      <cdr:spPr bwMode="auto">
        <a:xfrm xmlns:a="http://schemas.openxmlformats.org/drawingml/2006/main">
          <a:off x="1611311" y="912813"/>
          <a:ext cx="719687" cy="44184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200" b="1" dirty="0" smtClean="0">
              <a:solidFill>
                <a:srgbClr val="000000"/>
              </a:solidFill>
              <a:latin typeface="Arial"/>
              <a:cs typeface="Arial"/>
            </a:rPr>
            <a:t>90</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63%</a:t>
          </a:r>
        </a:p>
      </cdr:txBody>
    </cdr:sp>
  </cdr:relSizeAnchor>
  <cdr:relSizeAnchor xmlns:cdr="http://schemas.openxmlformats.org/drawingml/2006/chartDrawing">
    <cdr:from>
      <cdr:x>0.13824</cdr:x>
      <cdr:y>0.14154</cdr:y>
    </cdr:from>
    <cdr:to>
      <cdr:x>0.21768</cdr:x>
      <cdr:y>0.23258</cdr:y>
    </cdr:to>
    <cdr:sp macro="" textlink="">
      <cdr:nvSpPr>
        <cdr:cNvPr id="5137" name="Text Box 17"/>
        <cdr:cNvSpPr txBox="1">
          <a:spLocks xmlns:a="http://schemas.openxmlformats.org/drawingml/2006/main" noChangeArrowheads="1"/>
        </cdr:cNvSpPr>
      </cdr:nvSpPr>
      <cdr:spPr bwMode="auto">
        <a:xfrm xmlns:a="http://schemas.openxmlformats.org/drawingml/2006/main">
          <a:off x="1186163" y="825775"/>
          <a:ext cx="681630" cy="53113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200" b="1" dirty="0" smtClean="0">
              <a:solidFill>
                <a:srgbClr val="000000"/>
              </a:solidFill>
              <a:latin typeface="Arial"/>
              <a:cs typeface="Arial"/>
            </a:rPr>
            <a:t>90</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63%</a:t>
          </a:r>
        </a:p>
      </cdr:txBody>
    </cdr:sp>
  </cdr:relSizeAnchor>
  <cdr:relSizeAnchor xmlns:cdr="http://schemas.openxmlformats.org/drawingml/2006/chartDrawing">
    <cdr:from>
      <cdr:x>0.35278</cdr:x>
      <cdr:y>0.22989</cdr:y>
    </cdr:from>
    <cdr:to>
      <cdr:x>0.42686</cdr:x>
      <cdr:y>0.34985</cdr:y>
    </cdr:to>
    <cdr:sp macro="" textlink="">
      <cdr:nvSpPr>
        <cdr:cNvPr id="5138" name="Text Box 18"/>
        <cdr:cNvSpPr txBox="1">
          <a:spLocks xmlns:a="http://schemas.openxmlformats.org/drawingml/2006/main" noChangeArrowheads="1"/>
        </cdr:cNvSpPr>
      </cdr:nvSpPr>
      <cdr:spPr bwMode="auto">
        <a:xfrm xmlns:a="http://schemas.openxmlformats.org/drawingml/2006/main">
          <a:off x="2910667" y="1440161"/>
          <a:ext cx="611209" cy="75154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r>
            <a:rPr lang="es-MX" sz="1200" b="1" i="0" u="none" strike="noStrike" baseline="0" dirty="0" smtClean="0">
              <a:solidFill>
                <a:srgbClr val="000000"/>
              </a:solidFill>
              <a:latin typeface="Arial"/>
              <a:cs typeface="Arial"/>
            </a:rPr>
            <a:t>73</a:t>
          </a:r>
        </a:p>
        <a:p xmlns:a="http://schemas.openxmlformats.org/drawingml/2006/main">
          <a:pPr algn="ctr" rtl="0">
            <a:defRPr sz="1000"/>
          </a:pPr>
          <a:r>
            <a:rPr lang="es-MX" sz="1200" b="1" i="0" u="none" strike="noStrike" baseline="0" dirty="0" smtClean="0">
              <a:solidFill>
                <a:srgbClr val="000000"/>
              </a:solidFill>
              <a:latin typeface="Arial"/>
              <a:cs typeface="Arial"/>
            </a:rPr>
            <a:t>51</a:t>
          </a:r>
          <a:r>
            <a:rPr lang="es-MX" sz="1200" b="1" i="0" u="none" strike="noStrike" baseline="0" dirty="0">
              <a:solidFill>
                <a:srgbClr val="000000"/>
              </a:solidFill>
              <a:latin typeface="Arial"/>
              <a:cs typeface="Arial"/>
            </a:rPr>
            <a:t>%</a:t>
          </a:r>
        </a:p>
      </cdr:txBody>
    </cdr:sp>
  </cdr:relSizeAnchor>
  <cdr:relSizeAnchor xmlns:cdr="http://schemas.openxmlformats.org/drawingml/2006/chartDrawing">
    <cdr:from>
      <cdr:x>0.28947</cdr:x>
      <cdr:y>0.16227</cdr:y>
    </cdr:from>
    <cdr:to>
      <cdr:x>0.38247</cdr:x>
      <cdr:y>0.25177</cdr:y>
    </cdr:to>
    <cdr:sp macro="" textlink="">
      <cdr:nvSpPr>
        <cdr:cNvPr id="15" name="Text Box 11"/>
        <cdr:cNvSpPr txBox="1">
          <a:spLocks xmlns:a="http://schemas.openxmlformats.org/drawingml/2006/main" noChangeArrowheads="1"/>
        </cdr:cNvSpPr>
      </cdr:nvSpPr>
      <cdr:spPr bwMode="auto">
        <a:xfrm xmlns:a="http://schemas.openxmlformats.org/drawingml/2006/main">
          <a:off x="2483771" y="946697"/>
          <a:ext cx="797981" cy="52214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dirty="0" smtClean="0">
              <a:solidFill>
                <a:srgbClr val="000000"/>
              </a:solidFill>
              <a:latin typeface="Arial"/>
              <a:cs typeface="Arial"/>
            </a:rPr>
            <a:t>89</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62%</a:t>
          </a:r>
        </a:p>
      </cdr:txBody>
    </cdr:sp>
  </cdr:relSizeAnchor>
  <cdr:relSizeAnchor xmlns:cdr="http://schemas.openxmlformats.org/drawingml/2006/chartDrawing">
    <cdr:from>
      <cdr:x>0.07562</cdr:x>
      <cdr:y>0.03037</cdr:y>
    </cdr:from>
    <cdr:to>
      <cdr:x>0.90934</cdr:x>
      <cdr:y>0.08299</cdr:y>
    </cdr:to>
    <cdr:sp macro="" textlink="">
      <cdr:nvSpPr>
        <cdr:cNvPr id="21" name="1 CuadroTexto"/>
        <cdr:cNvSpPr txBox="1"/>
      </cdr:nvSpPr>
      <cdr:spPr>
        <a:xfrm xmlns:a="http://schemas.openxmlformats.org/drawingml/2006/main">
          <a:off x="648853" y="177180"/>
          <a:ext cx="7153710" cy="3070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t>NIVEL DE ASISTENCIA DE LOS SUJETOS OBLIGADOS POR EVENTO (ARIS / TUTS) </a:t>
          </a:r>
        </a:p>
        <a:p xmlns:a="http://schemas.openxmlformats.org/drawingml/2006/main">
          <a:pPr algn="ctr"/>
          <a:endParaRPr lang="es-MX" sz="1200" b="1" dirty="0"/>
        </a:p>
      </cdr:txBody>
    </cdr:sp>
  </cdr:relSizeAnchor>
  <cdr:relSizeAnchor xmlns:cdr="http://schemas.openxmlformats.org/drawingml/2006/chartDrawing">
    <cdr:from>
      <cdr:x>0.40883</cdr:x>
      <cdr:y>0.24771</cdr:y>
    </cdr:from>
    <cdr:to>
      <cdr:x>0.48291</cdr:x>
      <cdr:y>0.34754</cdr:y>
    </cdr:to>
    <cdr:sp macro="" textlink="">
      <cdr:nvSpPr>
        <cdr:cNvPr id="31" name="Text Box 18"/>
        <cdr:cNvSpPr txBox="1">
          <a:spLocks xmlns:a="http://schemas.openxmlformats.org/drawingml/2006/main" noChangeArrowheads="1"/>
        </cdr:cNvSpPr>
      </cdr:nvSpPr>
      <cdr:spPr bwMode="auto">
        <a:xfrm xmlns:a="http://schemas.openxmlformats.org/drawingml/2006/main">
          <a:off x="3507975" y="1445152"/>
          <a:ext cx="635639" cy="58241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dirty="0" smtClean="0">
              <a:solidFill>
                <a:srgbClr val="000000"/>
              </a:solidFill>
              <a:latin typeface="Arial"/>
              <a:cs typeface="Arial"/>
            </a:rPr>
            <a:t>72</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50%</a:t>
          </a:r>
        </a:p>
      </cdr:txBody>
    </cdr:sp>
  </cdr:relSizeAnchor>
  <cdr:relSizeAnchor xmlns:cdr="http://schemas.openxmlformats.org/drawingml/2006/chartDrawing">
    <cdr:from>
      <cdr:x>0.46032</cdr:x>
      <cdr:y>0.19694</cdr:y>
    </cdr:from>
    <cdr:to>
      <cdr:x>0.5344</cdr:x>
      <cdr:y>0.29678</cdr:y>
    </cdr:to>
    <cdr:sp macro="" textlink="">
      <cdr:nvSpPr>
        <cdr:cNvPr id="32" name="Text Box 18"/>
        <cdr:cNvSpPr txBox="1">
          <a:spLocks xmlns:a="http://schemas.openxmlformats.org/drawingml/2006/main" noChangeArrowheads="1"/>
        </cdr:cNvSpPr>
      </cdr:nvSpPr>
      <cdr:spPr bwMode="auto">
        <a:xfrm xmlns:a="http://schemas.openxmlformats.org/drawingml/2006/main">
          <a:off x="3949735" y="1148963"/>
          <a:ext cx="635639" cy="58247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dirty="0" smtClean="0">
              <a:solidFill>
                <a:srgbClr val="000000"/>
              </a:solidFill>
              <a:latin typeface="Arial"/>
              <a:cs typeface="Arial"/>
            </a:rPr>
            <a:t>80</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56%</a:t>
          </a:r>
        </a:p>
      </cdr:txBody>
    </cdr:sp>
  </cdr:relSizeAnchor>
  <cdr:relSizeAnchor xmlns:cdr="http://schemas.openxmlformats.org/drawingml/2006/chartDrawing">
    <cdr:from>
      <cdr:x>0.55952</cdr:x>
      <cdr:y>0.28363</cdr:y>
    </cdr:from>
    <cdr:to>
      <cdr:x>0.6336</cdr:x>
      <cdr:y>0.38346</cdr:y>
    </cdr:to>
    <cdr:sp macro="" textlink="">
      <cdr:nvSpPr>
        <cdr:cNvPr id="33" name="Text Box 18"/>
        <cdr:cNvSpPr txBox="1">
          <a:spLocks xmlns:a="http://schemas.openxmlformats.org/drawingml/2006/main" noChangeArrowheads="1"/>
        </cdr:cNvSpPr>
      </cdr:nvSpPr>
      <cdr:spPr bwMode="auto">
        <a:xfrm xmlns:a="http://schemas.openxmlformats.org/drawingml/2006/main">
          <a:off x="4800947" y="1654697"/>
          <a:ext cx="635639" cy="58241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dirty="0" smtClean="0">
              <a:solidFill>
                <a:srgbClr val="000000"/>
              </a:solidFill>
              <a:latin typeface="Arial"/>
              <a:cs typeface="Arial"/>
            </a:rPr>
            <a:t>63</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44%</a:t>
          </a:r>
        </a:p>
      </cdr:txBody>
    </cdr:sp>
  </cdr:relSizeAnchor>
  <cdr:relSizeAnchor xmlns:cdr="http://schemas.openxmlformats.org/drawingml/2006/chartDrawing">
    <cdr:from>
      <cdr:x>0.51055</cdr:x>
      <cdr:y>0.21618</cdr:y>
    </cdr:from>
    <cdr:to>
      <cdr:x>0.58413</cdr:x>
      <cdr:y>0.31551</cdr:y>
    </cdr:to>
    <cdr:sp macro="" textlink="">
      <cdr:nvSpPr>
        <cdr:cNvPr id="34" name="Text Box 18"/>
        <cdr:cNvSpPr txBox="1">
          <a:spLocks xmlns:a="http://schemas.openxmlformats.org/drawingml/2006/main" noChangeArrowheads="1"/>
        </cdr:cNvSpPr>
      </cdr:nvSpPr>
      <cdr:spPr bwMode="auto">
        <a:xfrm xmlns:a="http://schemas.openxmlformats.org/drawingml/2006/main">
          <a:off x="4380770" y="1261180"/>
          <a:ext cx="631349" cy="57949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dirty="0" smtClean="0">
              <a:solidFill>
                <a:srgbClr val="000000"/>
              </a:solidFill>
              <a:latin typeface="Arial"/>
              <a:cs typeface="Arial"/>
            </a:rPr>
            <a:t>76</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53%</a:t>
          </a:r>
        </a:p>
      </cdr:txBody>
    </cdr:sp>
  </cdr:relSizeAnchor>
  <cdr:relSizeAnchor xmlns:cdr="http://schemas.openxmlformats.org/drawingml/2006/chartDrawing">
    <cdr:from>
      <cdr:x>0.66451</cdr:x>
      <cdr:y>0.21018</cdr:y>
    </cdr:from>
    <cdr:to>
      <cdr:x>0.73809</cdr:x>
      <cdr:y>0.30951</cdr:y>
    </cdr:to>
    <cdr:sp macro="" textlink="">
      <cdr:nvSpPr>
        <cdr:cNvPr id="37" name="Text Box 18"/>
        <cdr:cNvSpPr txBox="1">
          <a:spLocks xmlns:a="http://schemas.openxmlformats.org/drawingml/2006/main" noChangeArrowheads="1"/>
        </cdr:cNvSpPr>
      </cdr:nvSpPr>
      <cdr:spPr bwMode="auto">
        <a:xfrm xmlns:a="http://schemas.openxmlformats.org/drawingml/2006/main">
          <a:off x="5701759" y="1226221"/>
          <a:ext cx="631349" cy="57949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dirty="0" smtClean="0">
              <a:solidFill>
                <a:srgbClr val="000000"/>
              </a:solidFill>
              <a:latin typeface="Arial"/>
              <a:cs typeface="Arial"/>
            </a:rPr>
            <a:t>77</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54%</a:t>
          </a:r>
        </a:p>
      </cdr:txBody>
    </cdr:sp>
  </cdr:relSizeAnchor>
  <cdr:relSizeAnchor xmlns:cdr="http://schemas.openxmlformats.org/drawingml/2006/chartDrawing">
    <cdr:from>
      <cdr:x>0.71512</cdr:x>
      <cdr:y>0.20773</cdr:y>
    </cdr:from>
    <cdr:to>
      <cdr:x>0.7887</cdr:x>
      <cdr:y>0.30707</cdr:y>
    </cdr:to>
    <cdr:sp macro="" textlink="">
      <cdr:nvSpPr>
        <cdr:cNvPr id="38" name="Text Box 18"/>
        <cdr:cNvSpPr txBox="1">
          <a:spLocks xmlns:a="http://schemas.openxmlformats.org/drawingml/2006/main" noChangeArrowheads="1"/>
        </cdr:cNvSpPr>
      </cdr:nvSpPr>
      <cdr:spPr bwMode="auto">
        <a:xfrm xmlns:a="http://schemas.openxmlformats.org/drawingml/2006/main">
          <a:off x="6136013" y="1211896"/>
          <a:ext cx="631349" cy="57955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dirty="0" smtClean="0">
              <a:solidFill>
                <a:srgbClr val="000000"/>
              </a:solidFill>
              <a:latin typeface="Arial"/>
              <a:cs typeface="Arial"/>
            </a:rPr>
            <a:t>80</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56%</a:t>
          </a:r>
        </a:p>
      </cdr:txBody>
    </cdr:sp>
  </cdr:relSizeAnchor>
  <cdr:relSizeAnchor xmlns:cdr="http://schemas.openxmlformats.org/drawingml/2006/chartDrawing">
    <cdr:from>
      <cdr:x>0.61121</cdr:x>
      <cdr:y>0.1927</cdr:y>
    </cdr:from>
    <cdr:to>
      <cdr:x>0.68479</cdr:x>
      <cdr:y>0.29203</cdr:y>
    </cdr:to>
    <cdr:sp macro="" textlink="">
      <cdr:nvSpPr>
        <cdr:cNvPr id="39" name="Text Box 18"/>
        <cdr:cNvSpPr txBox="1">
          <a:spLocks xmlns:a="http://schemas.openxmlformats.org/drawingml/2006/main" noChangeArrowheads="1"/>
        </cdr:cNvSpPr>
      </cdr:nvSpPr>
      <cdr:spPr bwMode="auto">
        <a:xfrm xmlns:a="http://schemas.openxmlformats.org/drawingml/2006/main">
          <a:off x="5244470" y="1124210"/>
          <a:ext cx="631349" cy="57949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dirty="0" smtClean="0">
              <a:solidFill>
                <a:srgbClr val="000000"/>
              </a:solidFill>
              <a:latin typeface="Arial"/>
              <a:cs typeface="Arial"/>
            </a:rPr>
            <a:t>82</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57%</a:t>
          </a:r>
        </a:p>
      </cdr:txBody>
    </cdr:sp>
  </cdr:relSizeAnchor>
  <cdr:relSizeAnchor xmlns:cdr="http://schemas.openxmlformats.org/drawingml/2006/chartDrawing">
    <cdr:from>
      <cdr:x>0.76579</cdr:x>
      <cdr:y>0.1843</cdr:y>
    </cdr:from>
    <cdr:to>
      <cdr:x>0.83937</cdr:x>
      <cdr:y>0.28363</cdr:y>
    </cdr:to>
    <cdr:sp macro="" textlink="">
      <cdr:nvSpPr>
        <cdr:cNvPr id="40" name="Text Box 18"/>
        <cdr:cNvSpPr txBox="1">
          <a:spLocks xmlns:a="http://schemas.openxmlformats.org/drawingml/2006/main" noChangeArrowheads="1"/>
        </cdr:cNvSpPr>
      </cdr:nvSpPr>
      <cdr:spPr bwMode="auto">
        <a:xfrm xmlns:a="http://schemas.openxmlformats.org/drawingml/2006/main">
          <a:off x="6570817" y="1075198"/>
          <a:ext cx="631349" cy="57949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dirty="0" smtClean="0">
              <a:solidFill>
                <a:srgbClr val="000000"/>
              </a:solidFill>
              <a:latin typeface="Arial"/>
              <a:cs typeface="Arial"/>
            </a:rPr>
            <a:t>83</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58%</a:t>
          </a:r>
        </a:p>
      </cdr:txBody>
    </cdr:sp>
  </cdr:relSizeAnchor>
  <cdr:relSizeAnchor xmlns:cdr="http://schemas.openxmlformats.org/drawingml/2006/chartDrawing">
    <cdr:from>
      <cdr:x>0.06109</cdr:x>
      <cdr:y>0.63218</cdr:y>
    </cdr:from>
    <cdr:to>
      <cdr:x>0.13757</cdr:x>
      <cdr:y>0.71382</cdr:y>
    </cdr:to>
    <cdr:sp macro="" textlink="">
      <cdr:nvSpPr>
        <cdr:cNvPr id="55" name="Text Box 15"/>
        <cdr:cNvSpPr txBox="1">
          <a:spLocks xmlns:a="http://schemas.openxmlformats.org/drawingml/2006/main" noChangeArrowheads="1"/>
        </cdr:cNvSpPr>
      </cdr:nvSpPr>
      <cdr:spPr bwMode="auto">
        <a:xfrm xmlns:a="http://schemas.openxmlformats.org/drawingml/2006/main">
          <a:off x="504057" y="3960440"/>
          <a:ext cx="631010" cy="51144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900" b="1" i="0" u="none" strike="noStrike" baseline="0" dirty="0">
              <a:solidFill>
                <a:srgbClr val="000000"/>
              </a:solidFill>
              <a:latin typeface="Arial"/>
              <a:cs typeface="Arial"/>
            </a:rPr>
            <a:t> </a:t>
          </a:r>
        </a:p>
        <a:p xmlns:a="http://schemas.openxmlformats.org/drawingml/2006/main">
          <a:pPr algn="ctr" rtl="0">
            <a:defRPr sz="1000"/>
          </a:pPr>
          <a:r>
            <a:rPr lang="es-MX" sz="1100" b="1" i="0" u="none" strike="noStrike" baseline="0" dirty="0">
              <a:solidFill>
                <a:srgbClr val="000000"/>
              </a:solidFill>
              <a:latin typeface="Arial"/>
              <a:cs typeface="Arial"/>
            </a:rPr>
            <a:t>C1</a:t>
          </a:r>
        </a:p>
      </cdr:txBody>
    </cdr:sp>
  </cdr:relSizeAnchor>
  <cdr:relSizeAnchor xmlns:cdr="http://schemas.openxmlformats.org/drawingml/2006/chartDrawing">
    <cdr:from>
      <cdr:x>0.12219</cdr:x>
      <cdr:y>0.63218</cdr:y>
    </cdr:from>
    <cdr:to>
      <cdr:x>0.19867</cdr:x>
      <cdr:y>0.73015</cdr:y>
    </cdr:to>
    <cdr:sp macro="" textlink="">
      <cdr:nvSpPr>
        <cdr:cNvPr id="56" name="Text Box 15"/>
        <cdr:cNvSpPr txBox="1">
          <a:spLocks xmlns:a="http://schemas.openxmlformats.org/drawingml/2006/main" noChangeArrowheads="1"/>
        </cdr:cNvSpPr>
      </cdr:nvSpPr>
      <cdr:spPr bwMode="auto">
        <a:xfrm xmlns:a="http://schemas.openxmlformats.org/drawingml/2006/main">
          <a:off x="1008113" y="3960440"/>
          <a:ext cx="631011" cy="61375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1100" b="1" i="0" u="none" strike="noStrike" baseline="0" dirty="0">
              <a:solidFill>
                <a:srgbClr val="000000"/>
              </a:solidFill>
              <a:latin typeface="Arial"/>
              <a:cs typeface="Arial"/>
            </a:rPr>
            <a:t>C2</a:t>
          </a:r>
        </a:p>
      </cdr:txBody>
    </cdr:sp>
  </cdr:relSizeAnchor>
  <cdr:relSizeAnchor xmlns:cdr="http://schemas.openxmlformats.org/drawingml/2006/chartDrawing">
    <cdr:from>
      <cdr:x>0.16582</cdr:x>
      <cdr:y>0.64368</cdr:y>
    </cdr:from>
    <cdr:to>
      <cdr:x>0.2423</cdr:x>
      <cdr:y>0.72668</cdr:y>
    </cdr:to>
    <cdr:sp macro="" textlink="">
      <cdr:nvSpPr>
        <cdr:cNvPr id="57" name="Text Box 15"/>
        <cdr:cNvSpPr txBox="1">
          <a:spLocks xmlns:a="http://schemas.openxmlformats.org/drawingml/2006/main" noChangeArrowheads="1"/>
        </cdr:cNvSpPr>
      </cdr:nvSpPr>
      <cdr:spPr bwMode="auto">
        <a:xfrm xmlns:a="http://schemas.openxmlformats.org/drawingml/2006/main">
          <a:off x="1368153" y="4032448"/>
          <a:ext cx="631011" cy="51996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1100" b="1" i="0" u="none" strike="noStrike" baseline="0" dirty="0">
              <a:solidFill>
                <a:srgbClr val="000000"/>
              </a:solidFill>
              <a:latin typeface="Arial"/>
              <a:cs typeface="Arial"/>
            </a:rPr>
            <a:t>C3</a:t>
          </a:r>
        </a:p>
      </cdr:txBody>
    </cdr:sp>
  </cdr:relSizeAnchor>
  <cdr:relSizeAnchor xmlns:cdr="http://schemas.openxmlformats.org/drawingml/2006/chartDrawing">
    <cdr:from>
      <cdr:x>0.54984</cdr:x>
      <cdr:y>0.64368</cdr:y>
    </cdr:from>
    <cdr:to>
      <cdr:x>0.62632</cdr:x>
      <cdr:y>0.7294</cdr:y>
    </cdr:to>
    <cdr:sp macro="" textlink="">
      <cdr:nvSpPr>
        <cdr:cNvPr id="58" name="Text Box 15"/>
        <cdr:cNvSpPr txBox="1">
          <a:spLocks xmlns:a="http://schemas.openxmlformats.org/drawingml/2006/main" noChangeArrowheads="1"/>
        </cdr:cNvSpPr>
      </cdr:nvSpPr>
      <cdr:spPr bwMode="auto">
        <a:xfrm xmlns:a="http://schemas.openxmlformats.org/drawingml/2006/main">
          <a:off x="4536505" y="4032448"/>
          <a:ext cx="631010" cy="53701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1100" b="1" i="0" u="none" strike="noStrike" baseline="0" dirty="0">
              <a:solidFill>
                <a:srgbClr val="000000"/>
              </a:solidFill>
              <a:latin typeface="Arial"/>
              <a:cs typeface="Arial"/>
            </a:rPr>
            <a:t>C10</a:t>
          </a:r>
        </a:p>
      </cdr:txBody>
    </cdr:sp>
  </cdr:relSizeAnchor>
  <cdr:relSizeAnchor xmlns:cdr="http://schemas.openxmlformats.org/drawingml/2006/chartDrawing">
    <cdr:from>
      <cdr:x>0.4451</cdr:x>
      <cdr:y>0.64368</cdr:y>
    </cdr:from>
    <cdr:to>
      <cdr:x>0.50575</cdr:x>
      <cdr:y>0.73485</cdr:y>
    </cdr:to>
    <cdr:sp macro="" textlink="">
      <cdr:nvSpPr>
        <cdr:cNvPr id="59" name="Text Box 15"/>
        <cdr:cNvSpPr txBox="1">
          <a:spLocks xmlns:a="http://schemas.openxmlformats.org/drawingml/2006/main" noChangeArrowheads="1"/>
        </cdr:cNvSpPr>
      </cdr:nvSpPr>
      <cdr:spPr bwMode="auto">
        <a:xfrm xmlns:a="http://schemas.openxmlformats.org/drawingml/2006/main">
          <a:off x="3672409" y="4032448"/>
          <a:ext cx="500402" cy="57115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C8</a:t>
          </a:r>
        </a:p>
      </cdr:txBody>
    </cdr:sp>
  </cdr:relSizeAnchor>
  <cdr:relSizeAnchor xmlns:cdr="http://schemas.openxmlformats.org/drawingml/2006/chartDrawing">
    <cdr:from>
      <cdr:x>0.38401</cdr:x>
      <cdr:y>0.64368</cdr:y>
    </cdr:from>
    <cdr:to>
      <cdr:x>0.4605</cdr:x>
      <cdr:y>0.72804</cdr:y>
    </cdr:to>
    <cdr:sp macro="" textlink="">
      <cdr:nvSpPr>
        <cdr:cNvPr id="60" name="Text Box 15"/>
        <cdr:cNvSpPr txBox="1">
          <a:spLocks xmlns:a="http://schemas.openxmlformats.org/drawingml/2006/main" noChangeArrowheads="1"/>
        </cdr:cNvSpPr>
      </cdr:nvSpPr>
      <cdr:spPr bwMode="auto">
        <a:xfrm xmlns:a="http://schemas.openxmlformats.org/drawingml/2006/main">
          <a:off x="3168353" y="4032448"/>
          <a:ext cx="631093" cy="52849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C7</a:t>
          </a:r>
        </a:p>
      </cdr:txBody>
    </cdr:sp>
  </cdr:relSizeAnchor>
  <cdr:relSizeAnchor xmlns:cdr="http://schemas.openxmlformats.org/drawingml/2006/chartDrawing">
    <cdr:from>
      <cdr:x>0.27928</cdr:x>
      <cdr:y>0.63218</cdr:y>
    </cdr:from>
    <cdr:to>
      <cdr:x>0.35576</cdr:x>
      <cdr:y>0.73563</cdr:y>
    </cdr:to>
    <cdr:sp macro="" textlink="">
      <cdr:nvSpPr>
        <cdr:cNvPr id="61" name="Text Box 15"/>
        <cdr:cNvSpPr txBox="1">
          <a:spLocks xmlns:a="http://schemas.openxmlformats.org/drawingml/2006/main" noChangeArrowheads="1"/>
        </cdr:cNvSpPr>
      </cdr:nvSpPr>
      <cdr:spPr bwMode="auto">
        <a:xfrm xmlns:a="http://schemas.openxmlformats.org/drawingml/2006/main">
          <a:off x="2304257" y="3960440"/>
          <a:ext cx="631010" cy="64807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a:solidFill>
              <a:srgbClr val="000000"/>
            </a:solidFill>
            <a:latin typeface="Arial"/>
            <a:cs typeface="Arial"/>
          </a:endParaRPr>
        </a:p>
        <a:p xmlns:a="http://schemas.openxmlformats.org/drawingml/2006/main">
          <a:pPr algn="ctr" rtl="0">
            <a:defRPr sz="1000"/>
          </a:pPr>
          <a:r>
            <a:rPr lang="es-MX" sz="1100" b="1" i="0" u="none" strike="noStrike" baseline="0">
              <a:solidFill>
                <a:srgbClr val="000000"/>
              </a:solidFill>
              <a:latin typeface="Arial"/>
              <a:cs typeface="Arial"/>
            </a:rPr>
            <a:t>   C5</a:t>
          </a:r>
        </a:p>
      </cdr:txBody>
    </cdr:sp>
  </cdr:relSizeAnchor>
  <cdr:relSizeAnchor xmlns:cdr="http://schemas.openxmlformats.org/drawingml/2006/chartDrawing">
    <cdr:from>
      <cdr:x>0.49747</cdr:x>
      <cdr:y>0.64368</cdr:y>
    </cdr:from>
    <cdr:to>
      <cdr:x>0.56222</cdr:x>
      <cdr:y>0.7294</cdr:y>
    </cdr:to>
    <cdr:sp macro="" textlink="">
      <cdr:nvSpPr>
        <cdr:cNvPr id="62" name="Text Box 15"/>
        <cdr:cNvSpPr txBox="1">
          <a:spLocks xmlns:a="http://schemas.openxmlformats.org/drawingml/2006/main" noChangeArrowheads="1"/>
        </cdr:cNvSpPr>
      </cdr:nvSpPr>
      <cdr:spPr bwMode="auto">
        <a:xfrm xmlns:a="http://schemas.openxmlformats.org/drawingml/2006/main">
          <a:off x="4104457" y="4032448"/>
          <a:ext cx="534231" cy="53701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C9</a:t>
          </a:r>
        </a:p>
      </cdr:txBody>
    </cdr:sp>
  </cdr:relSizeAnchor>
  <cdr:relSizeAnchor xmlns:cdr="http://schemas.openxmlformats.org/drawingml/2006/chartDrawing">
    <cdr:from>
      <cdr:x>0.6022</cdr:x>
      <cdr:y>0.64368</cdr:y>
    </cdr:from>
    <cdr:to>
      <cdr:x>0.67868</cdr:x>
      <cdr:y>0.7294</cdr:y>
    </cdr:to>
    <cdr:sp macro="" textlink="">
      <cdr:nvSpPr>
        <cdr:cNvPr id="63" name="Text Box 15"/>
        <cdr:cNvSpPr txBox="1">
          <a:spLocks xmlns:a="http://schemas.openxmlformats.org/drawingml/2006/main" noChangeArrowheads="1"/>
        </cdr:cNvSpPr>
      </cdr:nvSpPr>
      <cdr:spPr bwMode="auto">
        <a:xfrm xmlns:a="http://schemas.openxmlformats.org/drawingml/2006/main">
          <a:off x="4968553" y="4032448"/>
          <a:ext cx="631011" cy="53700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C11</a:t>
          </a:r>
        </a:p>
      </cdr:txBody>
    </cdr:sp>
  </cdr:relSizeAnchor>
  <cdr:relSizeAnchor xmlns:cdr="http://schemas.openxmlformats.org/drawingml/2006/chartDrawing">
    <cdr:from>
      <cdr:x>0.77675</cdr:x>
      <cdr:y>0.64368</cdr:y>
    </cdr:from>
    <cdr:to>
      <cdr:x>0.84226</cdr:x>
      <cdr:y>0.72804</cdr:y>
    </cdr:to>
    <cdr:sp macro="" textlink="">
      <cdr:nvSpPr>
        <cdr:cNvPr id="64" name="Text Box 15"/>
        <cdr:cNvSpPr txBox="1">
          <a:spLocks xmlns:a="http://schemas.openxmlformats.org/drawingml/2006/main" noChangeArrowheads="1"/>
        </cdr:cNvSpPr>
      </cdr:nvSpPr>
      <cdr:spPr bwMode="auto">
        <a:xfrm xmlns:a="http://schemas.openxmlformats.org/drawingml/2006/main">
          <a:off x="6408713" y="4032448"/>
          <a:ext cx="540501" cy="52849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C14</a:t>
          </a:r>
        </a:p>
      </cdr:txBody>
    </cdr:sp>
  </cdr:relSizeAnchor>
  <cdr:relSizeAnchor xmlns:cdr="http://schemas.openxmlformats.org/drawingml/2006/chartDrawing">
    <cdr:from>
      <cdr:x>0.34037</cdr:x>
      <cdr:y>0.64368</cdr:y>
    </cdr:from>
    <cdr:to>
      <cdr:x>0.39813</cdr:x>
      <cdr:y>0.73348</cdr:y>
    </cdr:to>
    <cdr:sp macro="" textlink="">
      <cdr:nvSpPr>
        <cdr:cNvPr id="65" name="Text Box 15"/>
        <cdr:cNvSpPr txBox="1">
          <a:spLocks xmlns:a="http://schemas.openxmlformats.org/drawingml/2006/main" noChangeArrowheads="1"/>
        </cdr:cNvSpPr>
      </cdr:nvSpPr>
      <cdr:spPr bwMode="auto">
        <a:xfrm xmlns:a="http://schemas.openxmlformats.org/drawingml/2006/main">
          <a:off x="2808313" y="4032448"/>
          <a:ext cx="476558" cy="56257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1100" b="1" i="0" u="none" strike="noStrike" baseline="0" dirty="0">
              <a:solidFill>
                <a:srgbClr val="000000"/>
              </a:solidFill>
              <a:latin typeface="Arial"/>
              <a:cs typeface="Arial"/>
            </a:rPr>
            <a:t>C6</a:t>
          </a:r>
        </a:p>
      </cdr:txBody>
    </cdr:sp>
  </cdr:relSizeAnchor>
  <cdr:relSizeAnchor xmlns:cdr="http://schemas.openxmlformats.org/drawingml/2006/chartDrawing">
    <cdr:from>
      <cdr:x>0.21819</cdr:x>
      <cdr:y>0.64368</cdr:y>
    </cdr:from>
    <cdr:to>
      <cdr:x>0.29467</cdr:x>
      <cdr:y>0.73075</cdr:y>
    </cdr:to>
    <cdr:sp macro="" textlink="">
      <cdr:nvSpPr>
        <cdr:cNvPr id="66" name="Text Box 15"/>
        <cdr:cNvSpPr txBox="1">
          <a:spLocks xmlns:a="http://schemas.openxmlformats.org/drawingml/2006/main" noChangeArrowheads="1"/>
        </cdr:cNvSpPr>
      </cdr:nvSpPr>
      <cdr:spPr bwMode="auto">
        <a:xfrm xmlns:a="http://schemas.openxmlformats.org/drawingml/2006/main">
          <a:off x="1800201" y="4032448"/>
          <a:ext cx="631010" cy="54546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a:t>
          </a:r>
          <a:r>
            <a:rPr lang="es-MX" sz="1100" b="1" i="0" u="none" strike="noStrike" baseline="0" dirty="0">
              <a:solidFill>
                <a:srgbClr val="000000"/>
              </a:solidFill>
              <a:latin typeface="Arial"/>
              <a:cs typeface="Arial"/>
            </a:rPr>
            <a:t>C4</a:t>
          </a:r>
        </a:p>
      </cdr:txBody>
    </cdr:sp>
  </cdr:relSizeAnchor>
  <cdr:relSizeAnchor xmlns:cdr="http://schemas.openxmlformats.org/drawingml/2006/chartDrawing">
    <cdr:from>
      <cdr:x>0.82039</cdr:x>
      <cdr:y>0.64368</cdr:y>
    </cdr:from>
    <cdr:to>
      <cdr:x>0.88509</cdr:x>
      <cdr:y>0.7344</cdr:y>
    </cdr:to>
    <cdr:sp macro="" textlink="">
      <cdr:nvSpPr>
        <cdr:cNvPr id="67" name="Text Box 15"/>
        <cdr:cNvSpPr txBox="1">
          <a:spLocks xmlns:a="http://schemas.openxmlformats.org/drawingml/2006/main" noChangeArrowheads="1"/>
        </cdr:cNvSpPr>
      </cdr:nvSpPr>
      <cdr:spPr bwMode="auto">
        <a:xfrm xmlns:a="http://schemas.openxmlformats.org/drawingml/2006/main">
          <a:off x="6768753" y="4032448"/>
          <a:ext cx="533818" cy="56833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C15</a:t>
          </a:r>
        </a:p>
      </cdr:txBody>
    </cdr:sp>
  </cdr:relSizeAnchor>
  <cdr:relSizeAnchor xmlns:cdr="http://schemas.openxmlformats.org/drawingml/2006/chartDrawing">
    <cdr:from>
      <cdr:x>0.73311</cdr:x>
      <cdr:y>0.63218</cdr:y>
    </cdr:from>
    <cdr:to>
      <cdr:x>0.78388</cdr:x>
      <cdr:y>0.71608</cdr:y>
    </cdr:to>
    <cdr:sp macro="" textlink="">
      <cdr:nvSpPr>
        <cdr:cNvPr id="68" name="Text Box 15"/>
        <cdr:cNvSpPr txBox="1">
          <a:spLocks xmlns:a="http://schemas.openxmlformats.org/drawingml/2006/main" noChangeArrowheads="1"/>
        </cdr:cNvSpPr>
      </cdr:nvSpPr>
      <cdr:spPr bwMode="auto">
        <a:xfrm xmlns:a="http://schemas.openxmlformats.org/drawingml/2006/main">
          <a:off x="6048673" y="3960440"/>
          <a:ext cx="418886" cy="52560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C13</a:t>
          </a:r>
        </a:p>
      </cdr:txBody>
    </cdr:sp>
  </cdr:relSizeAnchor>
  <cdr:relSizeAnchor xmlns:cdr="http://schemas.openxmlformats.org/drawingml/2006/chartDrawing">
    <cdr:from>
      <cdr:x>0.82739</cdr:x>
      <cdr:y>0.22231</cdr:y>
    </cdr:from>
    <cdr:to>
      <cdr:x>0.90097</cdr:x>
      <cdr:y>0.32164</cdr:y>
    </cdr:to>
    <cdr:sp macro="" textlink="">
      <cdr:nvSpPr>
        <cdr:cNvPr id="35" name="Text Box 18"/>
        <cdr:cNvSpPr txBox="1">
          <a:spLocks xmlns:a="http://schemas.openxmlformats.org/drawingml/2006/main" noChangeArrowheads="1"/>
        </cdr:cNvSpPr>
      </cdr:nvSpPr>
      <cdr:spPr bwMode="auto">
        <a:xfrm xmlns:a="http://schemas.openxmlformats.org/drawingml/2006/main">
          <a:off x="7099333" y="1296982"/>
          <a:ext cx="631349" cy="57949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dirty="0" smtClean="0">
              <a:solidFill>
                <a:srgbClr val="000000"/>
              </a:solidFill>
              <a:latin typeface="Arial"/>
              <a:cs typeface="Arial"/>
            </a:rPr>
            <a:t>76</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53%</a:t>
          </a:r>
        </a:p>
      </cdr:txBody>
    </cdr:sp>
  </cdr:relSizeAnchor>
  <cdr:relSizeAnchor xmlns:cdr="http://schemas.openxmlformats.org/drawingml/2006/chartDrawing">
    <cdr:from>
      <cdr:x>0.66329</cdr:x>
      <cdr:y>0.64368</cdr:y>
    </cdr:from>
    <cdr:to>
      <cdr:x>0.73977</cdr:x>
      <cdr:y>0.72758</cdr:y>
    </cdr:to>
    <cdr:sp macro="" textlink="">
      <cdr:nvSpPr>
        <cdr:cNvPr id="36" name="Text Box 15"/>
        <cdr:cNvSpPr txBox="1">
          <a:spLocks xmlns:a="http://schemas.openxmlformats.org/drawingml/2006/main" noChangeArrowheads="1"/>
        </cdr:cNvSpPr>
      </cdr:nvSpPr>
      <cdr:spPr bwMode="auto">
        <a:xfrm xmlns:a="http://schemas.openxmlformats.org/drawingml/2006/main">
          <a:off x="5472609" y="4032448"/>
          <a:ext cx="631011" cy="52560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C12</a:t>
          </a:r>
        </a:p>
      </cdr:txBody>
    </cdr:sp>
  </cdr:relSizeAnchor>
  <cdr:relSizeAnchor xmlns:cdr="http://schemas.openxmlformats.org/drawingml/2006/chartDrawing">
    <cdr:from>
      <cdr:x>0.04662</cdr:x>
      <cdr:y>0.75862</cdr:y>
    </cdr:from>
    <cdr:to>
      <cdr:x>0.66329</cdr:x>
      <cdr:y>0.89655</cdr:y>
    </cdr:to>
    <cdr:sp macro="" textlink="">
      <cdr:nvSpPr>
        <cdr:cNvPr id="41" name="Text Box 11"/>
        <cdr:cNvSpPr txBox="1">
          <a:spLocks xmlns:a="http://schemas.openxmlformats.org/drawingml/2006/main" noChangeArrowheads="1"/>
        </cdr:cNvSpPr>
      </cdr:nvSpPr>
      <cdr:spPr bwMode="auto">
        <a:xfrm xmlns:a="http://schemas.openxmlformats.org/drawingml/2006/main">
          <a:off x="384646" y="4752529"/>
          <a:ext cx="5087963" cy="86409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Nota. LAS CLAVES C1, C2, C3...C15 son las conferencias y talleres descritos en la anterior diapositiva</a:t>
          </a:r>
          <a:r>
            <a:rPr lang="es-MX" sz="1200" b="1" i="0" u="none" strike="noStrike" baseline="0" dirty="0" smtClean="0">
              <a:solidFill>
                <a:srgbClr val="000000"/>
              </a:solidFill>
              <a:latin typeface="Arial"/>
              <a:cs typeface="Arial"/>
            </a:rPr>
            <a:t>.</a:t>
          </a:r>
        </a:p>
        <a:p xmlns:a="http://schemas.openxmlformats.org/drawingml/2006/main">
          <a:pPr algn="ctr" rtl="0">
            <a:defRPr sz="1000"/>
          </a:pPr>
          <a:r>
            <a:rPr lang="es-MX" sz="1200" b="1" dirty="0" smtClean="0">
              <a:solidFill>
                <a:srgbClr val="000000"/>
              </a:solidFill>
              <a:latin typeface="Arial"/>
              <a:cs typeface="Arial"/>
            </a:rPr>
            <a:t>Porcentajes sobre los 143 sujetos obligados </a:t>
          </a:r>
          <a:endParaRPr lang="es-MX" sz="1200" b="1" i="0" u="none" strike="noStrike" baseline="0" dirty="0">
            <a:solidFill>
              <a:srgbClr val="000000"/>
            </a:solidFill>
            <a:latin typeface="Arial"/>
            <a:cs typeface="Arial"/>
          </a:endParaRPr>
        </a:p>
      </cdr:txBody>
    </cdr:sp>
  </cdr:relSizeAnchor>
  <cdr:relSizeAnchor xmlns:cdr="http://schemas.openxmlformats.org/drawingml/2006/chartDrawing">
    <cdr:from>
      <cdr:x>0.82146</cdr:x>
      <cdr:y>0.81053</cdr:y>
    </cdr:from>
    <cdr:to>
      <cdr:x>0.89917</cdr:x>
      <cdr:y>0.90832</cdr:y>
    </cdr:to>
    <cdr:pic>
      <cdr:nvPicPr>
        <cdr:cNvPr id="42" name="41 Imagen"/>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048501" y="4728693"/>
          <a:ext cx="666750" cy="570507"/>
        </a:xfrm>
        <a:prstGeom xmlns:a="http://schemas.openxmlformats.org/drawingml/2006/main" prst="rect">
          <a:avLst/>
        </a:prstGeom>
      </cdr:spPr>
    </cdr:pic>
  </cdr:relSizeAnchor>
  <cdr:relSizeAnchor xmlns:cdr="http://schemas.openxmlformats.org/drawingml/2006/chartDrawing">
    <cdr:from>
      <cdr:x>0.88659</cdr:x>
      <cdr:y>0.20054</cdr:y>
    </cdr:from>
    <cdr:to>
      <cdr:x>0.96017</cdr:x>
      <cdr:y>0.29987</cdr:y>
    </cdr:to>
    <cdr:sp macro="" textlink="">
      <cdr:nvSpPr>
        <cdr:cNvPr id="43" name="Text Box 18"/>
        <cdr:cNvSpPr txBox="1">
          <a:spLocks xmlns:a="http://schemas.openxmlformats.org/drawingml/2006/main" noChangeArrowheads="1"/>
        </cdr:cNvSpPr>
      </cdr:nvSpPr>
      <cdr:spPr bwMode="auto">
        <a:xfrm xmlns:a="http://schemas.openxmlformats.org/drawingml/2006/main">
          <a:off x="7607299" y="1169988"/>
          <a:ext cx="631349" cy="57949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200" b="1" i="0" u="none" strike="noStrike" baseline="0" dirty="0" smtClean="0">
              <a:solidFill>
                <a:srgbClr val="000000"/>
              </a:solidFill>
              <a:latin typeface="Arial"/>
              <a:cs typeface="Arial"/>
            </a:rPr>
            <a:t>79</a:t>
          </a: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200" b="1" i="0" u="none" strike="noStrike" baseline="0" dirty="0">
              <a:solidFill>
                <a:srgbClr val="000000"/>
              </a:solidFill>
              <a:latin typeface="Arial"/>
              <a:cs typeface="Arial"/>
            </a:rPr>
            <a:t>    55%</a:t>
          </a:r>
        </a:p>
      </cdr:txBody>
    </cdr:sp>
  </cdr:relSizeAnchor>
  <cdr:relSizeAnchor xmlns:cdr="http://schemas.openxmlformats.org/drawingml/2006/chartDrawing">
    <cdr:from>
      <cdr:x>0.88148</cdr:x>
      <cdr:y>0.64368</cdr:y>
    </cdr:from>
    <cdr:to>
      <cdr:x>0.94617</cdr:x>
      <cdr:y>0.7344</cdr:y>
    </cdr:to>
    <cdr:sp macro="" textlink="">
      <cdr:nvSpPr>
        <cdr:cNvPr id="44" name="Text Box 15"/>
        <cdr:cNvSpPr txBox="1">
          <a:spLocks xmlns:a="http://schemas.openxmlformats.org/drawingml/2006/main" noChangeArrowheads="1"/>
        </cdr:cNvSpPr>
      </cdr:nvSpPr>
      <cdr:spPr bwMode="auto">
        <a:xfrm xmlns:a="http://schemas.openxmlformats.org/drawingml/2006/main">
          <a:off x="7272809" y="4032448"/>
          <a:ext cx="533735" cy="56833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2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C16</a:t>
          </a:r>
        </a:p>
      </cdr:txBody>
    </cdr:sp>
  </cdr:relSizeAnchor>
</c:userShapes>
</file>

<file path=ppt/drawings/drawing4.xml><?xml version="1.0" encoding="utf-8"?>
<c:userShapes xmlns:c="http://schemas.openxmlformats.org/drawingml/2006/chart">
  <cdr:relSizeAnchor xmlns:cdr="http://schemas.openxmlformats.org/drawingml/2006/chartDrawing">
    <cdr:from>
      <cdr:x>0.00441</cdr:x>
      <cdr:y>0.40449</cdr:y>
    </cdr:from>
    <cdr:to>
      <cdr:x>0.13614</cdr:x>
      <cdr:y>0.53669</cdr:y>
    </cdr:to>
    <cdr:sp macro="" textlink="">
      <cdr:nvSpPr>
        <cdr:cNvPr id="1025" name="Text Box 1"/>
        <cdr:cNvSpPr txBox="1">
          <a:spLocks xmlns:a="http://schemas.openxmlformats.org/drawingml/2006/main" noChangeArrowheads="1"/>
        </cdr:cNvSpPr>
      </cdr:nvSpPr>
      <cdr:spPr bwMode="auto">
        <a:xfrm xmlns:a="http://schemas.openxmlformats.org/drawingml/2006/main">
          <a:off x="37778" y="2592288"/>
          <a:ext cx="1129297" cy="84720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0" tIns="22860" rIns="27432" bIns="22860" anchor="ctr" upright="1"/>
        <a:lstStyle xmlns:a="http://schemas.openxmlformats.org/drawingml/2006/main"/>
        <a:p xmlns:a="http://schemas.openxmlformats.org/drawingml/2006/main">
          <a:pPr algn="r" rtl="0">
            <a:defRPr sz="1000"/>
          </a:pPr>
          <a:r>
            <a:rPr lang="es-MX" sz="950" b="1" i="0" u="none" strike="noStrike" baseline="0" dirty="0">
              <a:solidFill>
                <a:srgbClr val="000000"/>
              </a:solidFill>
              <a:latin typeface="Arial"/>
              <a:cs typeface="Arial"/>
            </a:rPr>
            <a:t>PNT Y OBLIGACIONES DE TRANSPARENCIA </a:t>
          </a:r>
        </a:p>
      </cdr:txBody>
    </cdr:sp>
  </cdr:relSizeAnchor>
  <cdr:relSizeAnchor xmlns:cdr="http://schemas.openxmlformats.org/drawingml/2006/chartDrawing">
    <cdr:from>
      <cdr:x>0.6932</cdr:x>
      <cdr:y>0.57303</cdr:y>
    </cdr:from>
    <cdr:to>
      <cdr:x>0.78108</cdr:x>
      <cdr:y>0.65392</cdr:y>
    </cdr:to>
    <cdr:sp macro="" textlink="">
      <cdr:nvSpPr>
        <cdr:cNvPr id="1030" name="Text Box 6"/>
        <cdr:cNvSpPr txBox="1">
          <a:spLocks xmlns:a="http://schemas.openxmlformats.org/drawingml/2006/main" noChangeArrowheads="1"/>
        </cdr:cNvSpPr>
      </cdr:nvSpPr>
      <cdr:spPr bwMode="auto">
        <a:xfrm xmlns:a="http://schemas.openxmlformats.org/drawingml/2006/main">
          <a:off x="5942434" y="3672408"/>
          <a:ext cx="753351" cy="51840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lnSpc>
              <a:spcPts val="1200"/>
            </a:lnSpc>
            <a:defRPr sz="1000"/>
          </a:pPr>
          <a:r>
            <a:rPr lang="es-MX" sz="1125" b="1" i="0" u="none" strike="noStrike" baseline="0" dirty="0">
              <a:solidFill>
                <a:srgbClr val="000000"/>
              </a:solidFill>
              <a:latin typeface="Arial"/>
              <a:cs typeface="Arial"/>
            </a:rPr>
            <a:t>80 TUTS</a:t>
          </a:r>
        </a:p>
        <a:p xmlns:a="http://schemas.openxmlformats.org/drawingml/2006/main">
          <a:pPr algn="ctr" rtl="0">
            <a:defRPr sz="1000"/>
          </a:pPr>
          <a:r>
            <a:rPr lang="es-MX" sz="1125" b="1" i="0" u="none" strike="noStrike" baseline="0" dirty="0">
              <a:solidFill>
                <a:srgbClr val="000000"/>
              </a:solidFill>
              <a:latin typeface="Arial"/>
              <a:cs typeface="Arial"/>
            </a:rPr>
            <a:t>  56%</a:t>
          </a:r>
        </a:p>
      </cdr:txBody>
    </cdr:sp>
  </cdr:relSizeAnchor>
  <cdr:relSizeAnchor xmlns:cdr="http://schemas.openxmlformats.org/drawingml/2006/chartDrawing">
    <cdr:from>
      <cdr:x>0</cdr:x>
      <cdr:y>0.53933</cdr:y>
    </cdr:from>
    <cdr:to>
      <cdr:x>0.13846</cdr:x>
      <cdr:y>0.67416</cdr:y>
    </cdr:to>
    <cdr:sp macro="" textlink="">
      <cdr:nvSpPr>
        <cdr:cNvPr id="16" name="Text Box 1"/>
        <cdr:cNvSpPr txBox="1">
          <a:spLocks xmlns:a="http://schemas.openxmlformats.org/drawingml/2006/main" noChangeArrowheads="1"/>
        </cdr:cNvSpPr>
      </cdr:nvSpPr>
      <cdr:spPr bwMode="auto">
        <a:xfrm xmlns:a="http://schemas.openxmlformats.org/drawingml/2006/main">
          <a:off x="0" y="3456384"/>
          <a:ext cx="1186949" cy="86409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0"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rtl="0">
            <a:defRPr sz="1000"/>
          </a:pPr>
          <a:r>
            <a:rPr lang="es-MX" sz="950" b="1" i="0" u="none" strike="noStrike" baseline="0" dirty="0">
              <a:solidFill>
                <a:srgbClr val="000000"/>
              </a:solidFill>
              <a:latin typeface="Arial"/>
              <a:cs typeface="Arial"/>
            </a:rPr>
            <a:t>SISTEMA DE PORTALES DE TRANSPARENCIA</a:t>
          </a:r>
        </a:p>
      </cdr:txBody>
    </cdr:sp>
  </cdr:relSizeAnchor>
  <cdr:relSizeAnchor xmlns:cdr="http://schemas.openxmlformats.org/drawingml/2006/chartDrawing">
    <cdr:from>
      <cdr:x>0.4076</cdr:x>
      <cdr:y>0.40449</cdr:y>
    </cdr:from>
    <cdr:to>
      <cdr:x>0.53603</cdr:x>
      <cdr:y>0.47999</cdr:y>
    </cdr:to>
    <cdr:sp macro="" textlink="">
      <cdr:nvSpPr>
        <cdr:cNvPr id="19" name="Text Box 8"/>
        <cdr:cNvSpPr txBox="1">
          <a:spLocks xmlns:a="http://schemas.openxmlformats.org/drawingml/2006/main" noChangeArrowheads="1"/>
        </cdr:cNvSpPr>
      </cdr:nvSpPr>
      <cdr:spPr bwMode="auto">
        <a:xfrm xmlns:a="http://schemas.openxmlformats.org/drawingml/2006/main">
          <a:off x="3494162" y="2592288"/>
          <a:ext cx="1100966" cy="483858"/>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1" i="0" u="none" strike="noStrike" baseline="0" dirty="0">
              <a:solidFill>
                <a:srgbClr val="000000"/>
              </a:solidFill>
              <a:latin typeface="Arial"/>
              <a:cs typeface="Arial"/>
            </a:rPr>
            <a:t>77 TUTS</a:t>
          </a:r>
        </a:p>
        <a:p xmlns:a="http://schemas.openxmlformats.org/drawingml/2006/main">
          <a:pPr algn="ctr" rtl="0">
            <a:defRPr sz="1000"/>
          </a:pPr>
          <a:r>
            <a:rPr lang="es-MX" sz="1125" b="1" i="0" u="none" strike="noStrike" baseline="0" dirty="0">
              <a:solidFill>
                <a:srgbClr val="000000"/>
              </a:solidFill>
              <a:latin typeface="Arial"/>
              <a:cs typeface="Arial"/>
            </a:rPr>
            <a:t>   54%</a:t>
          </a:r>
        </a:p>
      </cdr:txBody>
    </cdr:sp>
  </cdr:relSizeAnchor>
  <cdr:relSizeAnchor xmlns:cdr="http://schemas.openxmlformats.org/drawingml/2006/chartDrawing">
    <cdr:from>
      <cdr:x>0</cdr:x>
      <cdr:y>0.24719</cdr:y>
    </cdr:from>
    <cdr:to>
      <cdr:x>0.13881</cdr:x>
      <cdr:y>0.35955</cdr:y>
    </cdr:to>
    <cdr:sp macro="" textlink="">
      <cdr:nvSpPr>
        <cdr:cNvPr id="24" name="Text Box 1"/>
        <cdr:cNvSpPr txBox="1">
          <a:spLocks xmlns:a="http://schemas.openxmlformats.org/drawingml/2006/main" noChangeArrowheads="1"/>
        </cdr:cNvSpPr>
      </cdr:nvSpPr>
      <cdr:spPr bwMode="auto">
        <a:xfrm xmlns:a="http://schemas.openxmlformats.org/drawingml/2006/main">
          <a:off x="0" y="1584176"/>
          <a:ext cx="1189906" cy="72008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0" tIns="22860" rIns="27432" bIns="22860"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rtl="0">
            <a:defRPr sz="1000"/>
          </a:pPr>
          <a:r>
            <a:rPr lang="es-MX" sz="950" b="1" i="0" u="none" strike="noStrike" baseline="0" dirty="0">
              <a:solidFill>
                <a:srgbClr val="000000"/>
              </a:solidFill>
              <a:latin typeface="Arial"/>
              <a:cs typeface="Arial"/>
            </a:rPr>
            <a:t>GENERALIDADES DE LA LTAIPET</a:t>
          </a:r>
        </a:p>
      </cdr:txBody>
    </cdr:sp>
  </cdr:relSizeAnchor>
  <cdr:relSizeAnchor xmlns:cdr="http://schemas.openxmlformats.org/drawingml/2006/chartDrawing">
    <cdr:from>
      <cdr:x>0.86119</cdr:x>
      <cdr:y>0.24719</cdr:y>
    </cdr:from>
    <cdr:to>
      <cdr:x>0.94301</cdr:x>
      <cdr:y>0.32769</cdr:y>
    </cdr:to>
    <cdr:sp macro="" textlink="">
      <cdr:nvSpPr>
        <cdr:cNvPr id="25" name="Text Box 5"/>
        <cdr:cNvSpPr txBox="1">
          <a:spLocks xmlns:a="http://schemas.openxmlformats.org/drawingml/2006/main" noChangeArrowheads="1"/>
        </cdr:cNvSpPr>
      </cdr:nvSpPr>
      <cdr:spPr bwMode="auto">
        <a:xfrm xmlns:a="http://schemas.openxmlformats.org/drawingml/2006/main">
          <a:off x="7382594" y="1584176"/>
          <a:ext cx="701402" cy="51590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s-MX" sz="1125" b="1" i="0" u="none" strike="noStrike" baseline="0" dirty="0">
              <a:solidFill>
                <a:schemeClr val="bg1"/>
              </a:solidFill>
              <a:latin typeface="Arial"/>
              <a:cs typeface="Arial"/>
            </a:rPr>
            <a:t>82 TUTS</a:t>
          </a:r>
        </a:p>
        <a:p xmlns:a="http://schemas.openxmlformats.org/drawingml/2006/main">
          <a:pPr algn="ctr" rtl="0">
            <a:lnSpc>
              <a:spcPts val="1200"/>
            </a:lnSpc>
            <a:defRPr sz="1000"/>
          </a:pPr>
          <a:r>
            <a:rPr lang="es-MX" sz="1125" b="1" i="0" u="none" strike="noStrike" baseline="0" dirty="0">
              <a:solidFill>
                <a:schemeClr val="bg1"/>
              </a:solidFill>
              <a:latin typeface="Arial"/>
              <a:cs typeface="Arial"/>
            </a:rPr>
            <a:t>   58%</a:t>
          </a:r>
        </a:p>
      </cdr:txBody>
    </cdr:sp>
  </cdr:relSizeAnchor>
  <cdr:relSizeAnchor xmlns:cdr="http://schemas.openxmlformats.org/drawingml/2006/chartDrawing">
    <cdr:from>
      <cdr:x>0.86552</cdr:x>
      <cdr:y>0.03249</cdr:y>
    </cdr:from>
    <cdr:to>
      <cdr:x>0.9433</cdr:x>
      <cdr:y>0.13039</cdr:y>
    </cdr:to>
    <cdr:pic>
      <cdr:nvPicPr>
        <cdr:cNvPr id="20" name="1 Imagen"/>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419687" y="189345"/>
          <a:ext cx="666750" cy="570507"/>
        </a:xfrm>
        <a:prstGeom xmlns:a="http://schemas.openxmlformats.org/drawingml/2006/main" prst="rect">
          <a:avLst/>
        </a:prstGeom>
      </cdr:spPr>
    </cdr:pic>
  </cdr:relSizeAnchor>
</c:userShapes>
</file>

<file path=ppt/drawings/drawing5.xml><?xml version="1.0" encoding="utf-8"?>
<c:userShapes xmlns:c="http://schemas.openxmlformats.org/drawingml/2006/chart">
  <cdr:relSizeAnchor xmlns:cdr="http://schemas.openxmlformats.org/drawingml/2006/chartDrawing">
    <cdr:from>
      <cdr:x>0.54091</cdr:x>
      <cdr:y>0.74778</cdr:y>
    </cdr:from>
    <cdr:to>
      <cdr:x>0.68384</cdr:x>
      <cdr:y>0.85735</cdr:y>
    </cdr:to>
    <cdr:sp macro="" textlink="">
      <cdr:nvSpPr>
        <cdr:cNvPr id="12290" name="Text Box 2"/>
        <cdr:cNvSpPr txBox="1">
          <a:spLocks xmlns:a="http://schemas.openxmlformats.org/drawingml/2006/main" noChangeArrowheads="1"/>
        </cdr:cNvSpPr>
      </cdr:nvSpPr>
      <cdr:spPr bwMode="auto">
        <a:xfrm xmlns:a="http://schemas.openxmlformats.org/drawingml/2006/main">
          <a:off x="4636949" y="4357741"/>
          <a:ext cx="1225255" cy="63855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a:solidFill>
                <a:srgbClr val="000000"/>
              </a:solidFill>
              <a:latin typeface="Arial"/>
              <a:cs typeface="Arial"/>
            </a:rPr>
            <a:t>COMISIONES MUNICIPALES DE AGUA </a:t>
          </a:r>
        </a:p>
      </cdr:txBody>
    </cdr:sp>
  </cdr:relSizeAnchor>
  <cdr:relSizeAnchor xmlns:cdr="http://schemas.openxmlformats.org/drawingml/2006/chartDrawing">
    <cdr:from>
      <cdr:x>0.07064</cdr:x>
      <cdr:y>0.75019</cdr:y>
    </cdr:from>
    <cdr:to>
      <cdr:x>0.18081</cdr:x>
      <cdr:y>0.84547</cdr:y>
    </cdr:to>
    <cdr:sp macro="" textlink="">
      <cdr:nvSpPr>
        <cdr:cNvPr id="12293" name="Text Box 5"/>
        <cdr:cNvSpPr txBox="1">
          <a:spLocks xmlns:a="http://schemas.openxmlformats.org/drawingml/2006/main" noChangeArrowheads="1"/>
        </cdr:cNvSpPr>
      </cdr:nvSpPr>
      <cdr:spPr bwMode="auto">
        <a:xfrm xmlns:a="http://schemas.openxmlformats.org/drawingml/2006/main">
          <a:off x="605561" y="4371783"/>
          <a:ext cx="944416" cy="55524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a:solidFill>
                <a:srgbClr val="000000"/>
              </a:solidFill>
              <a:latin typeface="Arial"/>
              <a:cs typeface="Arial"/>
            </a:rPr>
            <a:t>PODER JUDICIAL </a:t>
          </a:r>
        </a:p>
      </cdr:txBody>
    </cdr:sp>
  </cdr:relSizeAnchor>
  <cdr:relSizeAnchor xmlns:cdr="http://schemas.openxmlformats.org/drawingml/2006/chartDrawing">
    <cdr:from>
      <cdr:x>0.43283</cdr:x>
      <cdr:y>0.75545</cdr:y>
    </cdr:from>
    <cdr:to>
      <cdr:x>0.551</cdr:x>
      <cdr:y>0.83117</cdr:y>
    </cdr:to>
    <cdr:sp macro="" textlink="">
      <cdr:nvSpPr>
        <cdr:cNvPr id="12295" name="Text Box 7"/>
        <cdr:cNvSpPr txBox="1">
          <a:spLocks xmlns:a="http://schemas.openxmlformats.org/drawingml/2006/main" noChangeArrowheads="1"/>
        </cdr:cNvSpPr>
      </cdr:nvSpPr>
      <cdr:spPr bwMode="auto">
        <a:xfrm xmlns:a="http://schemas.openxmlformats.org/drawingml/2006/main">
          <a:off x="3713865" y="4407341"/>
          <a:ext cx="1013999" cy="44175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a:solidFill>
                <a:srgbClr val="000000"/>
              </a:solidFill>
              <a:latin typeface="Arial"/>
              <a:cs typeface="Arial"/>
            </a:rPr>
            <a:t>PODER EJECUTIVO</a:t>
          </a:r>
        </a:p>
      </cdr:txBody>
    </cdr:sp>
  </cdr:relSizeAnchor>
  <cdr:relSizeAnchor xmlns:cdr="http://schemas.openxmlformats.org/drawingml/2006/chartDrawing">
    <cdr:from>
      <cdr:x>0.31094</cdr:x>
      <cdr:y>0.75215</cdr:y>
    </cdr:from>
    <cdr:to>
      <cdr:x>0.43708</cdr:x>
      <cdr:y>0.84157</cdr:y>
    </cdr:to>
    <cdr:sp macro="" textlink="">
      <cdr:nvSpPr>
        <cdr:cNvPr id="12297" name="Text Box 9"/>
        <cdr:cNvSpPr txBox="1">
          <a:spLocks xmlns:a="http://schemas.openxmlformats.org/drawingml/2006/main" noChangeArrowheads="1"/>
        </cdr:cNvSpPr>
      </cdr:nvSpPr>
      <cdr:spPr bwMode="auto">
        <a:xfrm xmlns:a="http://schemas.openxmlformats.org/drawingml/2006/main">
          <a:off x="2665557" y="4383203"/>
          <a:ext cx="1081335" cy="52110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a:solidFill>
                <a:srgbClr val="000000"/>
              </a:solidFill>
              <a:latin typeface="Arial"/>
              <a:cs typeface="Arial"/>
            </a:rPr>
            <a:t>PODER LEGISLATIVO </a:t>
          </a:r>
        </a:p>
      </cdr:txBody>
    </cdr:sp>
  </cdr:relSizeAnchor>
  <cdr:relSizeAnchor xmlns:cdr="http://schemas.openxmlformats.org/drawingml/2006/chartDrawing">
    <cdr:from>
      <cdr:x>0.19596</cdr:x>
      <cdr:y>0.73663</cdr:y>
    </cdr:from>
    <cdr:to>
      <cdr:x>0.3188</cdr:x>
      <cdr:y>0.85587</cdr:y>
    </cdr:to>
    <cdr:sp macro="" textlink="">
      <cdr:nvSpPr>
        <cdr:cNvPr id="12299" name="Text Box 11"/>
        <cdr:cNvSpPr txBox="1">
          <a:spLocks xmlns:a="http://schemas.openxmlformats.org/drawingml/2006/main" noChangeArrowheads="1"/>
        </cdr:cNvSpPr>
      </cdr:nvSpPr>
      <cdr:spPr bwMode="auto">
        <a:xfrm xmlns:a="http://schemas.openxmlformats.org/drawingml/2006/main">
          <a:off x="1679859" y="4292738"/>
          <a:ext cx="1053046" cy="69488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2860" rIns="27432" bIns="22860" anchor="ctr" upright="1"/>
        <a:lstStyle xmlns:a="http://schemas.openxmlformats.org/drawingml/2006/main"/>
        <a:p xmlns:a="http://schemas.openxmlformats.org/drawingml/2006/main">
          <a:pPr algn="ctr" rtl="0">
            <a:defRPr sz="1000"/>
          </a:pPr>
          <a:r>
            <a:rPr lang="es-MX" sz="1050" b="1" i="0" u="none" strike="noStrike" baseline="0">
              <a:solidFill>
                <a:srgbClr val="000000"/>
              </a:solidFill>
              <a:latin typeface="Arial"/>
              <a:cs typeface="Arial"/>
            </a:rPr>
            <a:t>ORGANISMOS AUTONOMOS </a:t>
          </a:r>
        </a:p>
      </cdr:txBody>
    </cdr:sp>
  </cdr:relSizeAnchor>
  <cdr:relSizeAnchor xmlns:cdr="http://schemas.openxmlformats.org/drawingml/2006/chartDrawing">
    <cdr:from>
      <cdr:x>0.10521</cdr:x>
      <cdr:y>0.15554</cdr:y>
    </cdr:from>
    <cdr:to>
      <cdr:x>0.19712</cdr:x>
      <cdr:y>0.26383</cdr:y>
    </cdr:to>
    <cdr:sp macro="" textlink="">
      <cdr:nvSpPr>
        <cdr:cNvPr id="12307" name="Text Box 19"/>
        <cdr:cNvSpPr txBox="1">
          <a:spLocks xmlns:a="http://schemas.openxmlformats.org/drawingml/2006/main" noChangeArrowheads="1"/>
        </cdr:cNvSpPr>
      </cdr:nvSpPr>
      <cdr:spPr bwMode="auto">
        <a:xfrm xmlns:a="http://schemas.openxmlformats.org/drawingml/2006/main">
          <a:off x="901874" y="996811"/>
          <a:ext cx="787937" cy="69399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   91%</a:t>
          </a:r>
        </a:p>
        <a:p xmlns:a="http://schemas.openxmlformats.org/drawingml/2006/main">
          <a:pPr algn="ctr" rtl="0">
            <a:defRPr sz="1000"/>
          </a:pPr>
          <a:r>
            <a:rPr lang="es-MX" sz="1400" b="1" i="0" u="none" strike="noStrike" baseline="0" dirty="0">
              <a:solidFill>
                <a:srgbClr val="000000"/>
              </a:solidFill>
              <a:latin typeface="Arial"/>
              <a:cs typeface="Arial"/>
            </a:rPr>
            <a:t>2</a:t>
          </a:r>
        </a:p>
      </cdr:txBody>
    </cdr:sp>
  </cdr:relSizeAnchor>
  <cdr:relSizeAnchor xmlns:cdr="http://schemas.openxmlformats.org/drawingml/2006/chartDrawing">
    <cdr:from>
      <cdr:x>0.2312</cdr:x>
      <cdr:y>0.2809</cdr:y>
    </cdr:from>
    <cdr:to>
      <cdr:x>0.332</cdr:x>
      <cdr:y>0.41573</cdr:y>
    </cdr:to>
    <cdr:sp macro="" textlink="">
      <cdr:nvSpPr>
        <cdr:cNvPr id="12312" name="Text Box 24"/>
        <cdr:cNvSpPr txBox="1">
          <a:spLocks xmlns:a="http://schemas.openxmlformats.org/drawingml/2006/main" noChangeArrowheads="1"/>
        </cdr:cNvSpPr>
      </cdr:nvSpPr>
      <cdr:spPr bwMode="auto">
        <a:xfrm xmlns:a="http://schemas.openxmlformats.org/drawingml/2006/main">
          <a:off x="1981994" y="1800200"/>
          <a:ext cx="864096" cy="86409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  63.96%</a:t>
          </a:r>
        </a:p>
        <a:p xmlns:a="http://schemas.openxmlformats.org/drawingml/2006/main">
          <a:pPr algn="ctr" rtl="0">
            <a:defRPr sz="1000"/>
          </a:pPr>
          <a:r>
            <a:rPr lang="es-MX" sz="1400" b="1" i="0" u="none" strike="noStrike" baseline="0" dirty="0">
              <a:solidFill>
                <a:srgbClr val="000000"/>
              </a:solidFill>
              <a:latin typeface="Arial"/>
              <a:cs typeface="Arial"/>
            </a:rPr>
            <a:t>6</a:t>
          </a:r>
        </a:p>
      </cdr:txBody>
    </cdr:sp>
  </cdr:relSizeAnchor>
  <cdr:relSizeAnchor xmlns:cdr="http://schemas.openxmlformats.org/drawingml/2006/chartDrawing">
    <cdr:from>
      <cdr:x>0.4664</cdr:x>
      <cdr:y>0.41573</cdr:y>
    </cdr:from>
    <cdr:to>
      <cdr:x>0.55923</cdr:x>
      <cdr:y>0.54065</cdr:y>
    </cdr:to>
    <cdr:sp macro="" textlink="">
      <cdr:nvSpPr>
        <cdr:cNvPr id="12314" name="Text Box 26"/>
        <cdr:cNvSpPr txBox="1">
          <a:spLocks xmlns:a="http://schemas.openxmlformats.org/drawingml/2006/main" noChangeArrowheads="1"/>
        </cdr:cNvSpPr>
      </cdr:nvSpPr>
      <cdr:spPr bwMode="auto">
        <a:xfrm xmlns:a="http://schemas.openxmlformats.org/drawingml/2006/main">
          <a:off x="3998218" y="2664297"/>
          <a:ext cx="795781" cy="80057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a:t>
          </a:r>
          <a:r>
            <a:rPr lang="es-MX" sz="1400" b="1" i="0" u="none" strike="noStrike" baseline="0" dirty="0">
              <a:solidFill>
                <a:srgbClr val="000000"/>
              </a:solidFill>
              <a:latin typeface="Arial"/>
              <a:cs typeface="Arial"/>
            </a:rPr>
            <a:t>33.86%</a:t>
          </a:r>
        </a:p>
        <a:p xmlns:a="http://schemas.openxmlformats.org/drawingml/2006/main">
          <a:pPr algn="ctr" rtl="0">
            <a:defRPr sz="1000"/>
          </a:pPr>
          <a:r>
            <a:rPr lang="es-MX" sz="1400" b="1" i="0" u="none" strike="noStrike" baseline="0" dirty="0">
              <a:solidFill>
                <a:srgbClr val="000000"/>
              </a:solidFill>
              <a:latin typeface="Arial"/>
              <a:cs typeface="Arial"/>
            </a:rPr>
            <a:t>58</a:t>
          </a:r>
        </a:p>
      </cdr:txBody>
    </cdr:sp>
  </cdr:relSizeAnchor>
  <cdr:relSizeAnchor xmlns:cdr="http://schemas.openxmlformats.org/drawingml/2006/chartDrawing">
    <cdr:from>
      <cdr:x>0.59904</cdr:x>
      <cdr:y>0.42697</cdr:y>
    </cdr:from>
    <cdr:to>
      <cdr:x>0.6932</cdr:x>
      <cdr:y>0.56077</cdr:y>
    </cdr:to>
    <cdr:sp macro="" textlink="">
      <cdr:nvSpPr>
        <cdr:cNvPr id="12315" name="Text Box 27"/>
        <cdr:cNvSpPr txBox="1">
          <a:spLocks xmlns:a="http://schemas.openxmlformats.org/drawingml/2006/main" noChangeArrowheads="1"/>
        </cdr:cNvSpPr>
      </cdr:nvSpPr>
      <cdr:spPr bwMode="auto">
        <a:xfrm xmlns:a="http://schemas.openxmlformats.org/drawingml/2006/main">
          <a:off x="5135270" y="2736304"/>
          <a:ext cx="807164" cy="85750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27432" tIns="27432" rIns="27432" bIns="27432" anchor="ctr" upright="1"/>
        <a:lstStyle xmlns:a="http://schemas.openxmlformats.org/drawingml/2006/main"/>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a:t>
          </a:r>
          <a:r>
            <a:rPr lang="es-MX" sz="1400" b="1" i="0" u="none" strike="noStrike" baseline="0" dirty="0">
              <a:solidFill>
                <a:srgbClr val="000000"/>
              </a:solidFill>
              <a:latin typeface="Arial"/>
              <a:cs typeface="Arial"/>
            </a:rPr>
            <a:t>31.28%</a:t>
          </a:r>
        </a:p>
        <a:p xmlns:a="http://schemas.openxmlformats.org/drawingml/2006/main">
          <a:pPr algn="ctr" rtl="0">
            <a:defRPr sz="1000"/>
          </a:pPr>
          <a:r>
            <a:rPr lang="es-MX" sz="1400" b="1" i="0" u="none" strike="noStrike" baseline="0" dirty="0">
              <a:solidFill>
                <a:srgbClr val="000000"/>
              </a:solidFill>
              <a:latin typeface="Arial"/>
              <a:cs typeface="Arial"/>
            </a:rPr>
            <a:t>4</a:t>
          </a:r>
        </a:p>
      </cdr:txBody>
    </cdr:sp>
  </cdr:relSizeAnchor>
  <cdr:relSizeAnchor xmlns:cdr="http://schemas.openxmlformats.org/drawingml/2006/chartDrawing">
    <cdr:from>
      <cdr:x>0.827</cdr:x>
      <cdr:y>0.48315</cdr:y>
    </cdr:from>
    <cdr:to>
      <cdr:x>0.91999</cdr:x>
      <cdr:y>0.61292</cdr:y>
    </cdr:to>
    <cdr:sp macro="" textlink="">
      <cdr:nvSpPr>
        <cdr:cNvPr id="27" name="Text Box 27"/>
        <cdr:cNvSpPr txBox="1">
          <a:spLocks xmlns:a="http://schemas.openxmlformats.org/drawingml/2006/main" noChangeArrowheads="1"/>
        </cdr:cNvSpPr>
      </cdr:nvSpPr>
      <cdr:spPr bwMode="auto">
        <a:xfrm xmlns:a="http://schemas.openxmlformats.org/drawingml/2006/main">
          <a:off x="7089458" y="3096345"/>
          <a:ext cx="797192" cy="83168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a:t>
          </a:r>
          <a:r>
            <a:rPr lang="es-MX" sz="1400" b="1" i="0" u="none" strike="noStrike" baseline="0" dirty="0">
              <a:solidFill>
                <a:srgbClr val="000000"/>
              </a:solidFill>
              <a:latin typeface="Arial"/>
              <a:cs typeface="Arial"/>
            </a:rPr>
            <a:t>21.79%</a:t>
          </a:r>
        </a:p>
        <a:p xmlns:a="http://schemas.openxmlformats.org/drawingml/2006/main">
          <a:pPr algn="ctr" rtl="0">
            <a:defRPr sz="1000"/>
          </a:pPr>
          <a:r>
            <a:rPr lang="es-MX" sz="1400" b="1" i="0" u="none" strike="noStrike" baseline="0" dirty="0">
              <a:solidFill>
                <a:srgbClr val="000000"/>
              </a:solidFill>
              <a:latin typeface="Arial"/>
              <a:cs typeface="Arial"/>
            </a:rPr>
            <a:t>11</a:t>
          </a:r>
        </a:p>
      </cdr:txBody>
    </cdr:sp>
  </cdr:relSizeAnchor>
  <cdr:relSizeAnchor xmlns:cdr="http://schemas.openxmlformats.org/drawingml/2006/chartDrawing">
    <cdr:from>
      <cdr:x>0.7197</cdr:x>
      <cdr:y>0.48022</cdr:y>
    </cdr:from>
    <cdr:to>
      <cdr:x>0.7987</cdr:x>
      <cdr:y>0.58649</cdr:y>
    </cdr:to>
    <cdr:sp macro="" textlink="">
      <cdr:nvSpPr>
        <cdr:cNvPr id="28" name="Text Box 27"/>
        <cdr:cNvSpPr txBox="1">
          <a:spLocks xmlns:a="http://schemas.openxmlformats.org/drawingml/2006/main" noChangeArrowheads="1"/>
        </cdr:cNvSpPr>
      </cdr:nvSpPr>
      <cdr:spPr bwMode="auto">
        <a:xfrm xmlns:a="http://schemas.openxmlformats.org/drawingml/2006/main">
          <a:off x="6169629" y="2798495"/>
          <a:ext cx="677228" cy="61929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100" b="1" i="0" u="none" strike="noStrike" baseline="0" dirty="0">
              <a:solidFill>
                <a:srgbClr val="000000"/>
              </a:solidFill>
              <a:latin typeface="Arial"/>
              <a:cs typeface="Arial"/>
            </a:rPr>
            <a:t>   </a:t>
          </a:r>
          <a:r>
            <a:rPr lang="es-MX" sz="1400" b="1" i="0" u="none" strike="noStrike" baseline="0" dirty="0">
              <a:solidFill>
                <a:srgbClr val="000000"/>
              </a:solidFill>
              <a:latin typeface="Arial"/>
              <a:cs typeface="Arial"/>
            </a:rPr>
            <a:t>22.29%</a:t>
          </a:r>
        </a:p>
        <a:p xmlns:a="http://schemas.openxmlformats.org/drawingml/2006/main">
          <a:pPr algn="ctr" rtl="0">
            <a:defRPr sz="1000"/>
          </a:pPr>
          <a:r>
            <a:rPr lang="es-MX" sz="1400" b="1" i="0" u="none" strike="noStrike" baseline="0" dirty="0">
              <a:solidFill>
                <a:srgbClr val="000000"/>
              </a:solidFill>
              <a:latin typeface="Arial"/>
              <a:cs typeface="Arial"/>
            </a:rPr>
            <a:t>60</a:t>
          </a:r>
        </a:p>
      </cdr:txBody>
    </cdr:sp>
  </cdr:relSizeAnchor>
  <cdr:relSizeAnchor xmlns:cdr="http://schemas.openxmlformats.org/drawingml/2006/chartDrawing">
    <cdr:from>
      <cdr:x>0.67009</cdr:x>
      <cdr:y>0.75492</cdr:y>
    </cdr:from>
    <cdr:to>
      <cdr:x>0.79422</cdr:x>
      <cdr:y>0.83471</cdr:y>
    </cdr:to>
    <cdr:sp macro="" textlink="">
      <cdr:nvSpPr>
        <cdr:cNvPr id="29" name="Text Box 2"/>
        <cdr:cNvSpPr txBox="1">
          <a:spLocks xmlns:a="http://schemas.openxmlformats.org/drawingml/2006/main" noChangeArrowheads="1"/>
        </cdr:cNvSpPr>
      </cdr:nvSpPr>
      <cdr:spPr bwMode="auto">
        <a:xfrm xmlns:a="http://schemas.openxmlformats.org/drawingml/2006/main">
          <a:off x="5744350" y="4399375"/>
          <a:ext cx="1064104" cy="464981"/>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es-MX" sz="1050" b="1" i="0" u="none" strike="noStrike" baseline="0">
              <a:solidFill>
                <a:srgbClr val="000000"/>
              </a:solidFill>
              <a:latin typeface="Arial"/>
              <a:cs typeface="Arial"/>
            </a:rPr>
            <a:t>AYUNTAMIEN</a:t>
          </a:r>
        </a:p>
        <a:p xmlns:a="http://schemas.openxmlformats.org/drawingml/2006/main">
          <a:pPr algn="ctr" rtl="0">
            <a:defRPr sz="1000"/>
          </a:pPr>
          <a:r>
            <a:rPr lang="es-MX" sz="1050" b="1" i="0" u="none" strike="noStrike" baseline="0">
              <a:solidFill>
                <a:srgbClr val="000000"/>
              </a:solidFill>
              <a:latin typeface="Arial"/>
              <a:cs typeface="Arial"/>
            </a:rPr>
            <a:t>TOS </a:t>
          </a:r>
        </a:p>
      </cdr:txBody>
    </cdr:sp>
  </cdr:relSizeAnchor>
  <cdr:relSizeAnchor xmlns:cdr="http://schemas.openxmlformats.org/drawingml/2006/chartDrawing">
    <cdr:from>
      <cdr:x>0.80039</cdr:x>
      <cdr:y>0.76041</cdr:y>
    </cdr:from>
    <cdr:to>
      <cdr:x>0.90825</cdr:x>
      <cdr:y>0.82226</cdr:y>
    </cdr:to>
    <cdr:sp macro="" textlink="">
      <cdr:nvSpPr>
        <cdr:cNvPr id="30" name="Text Box 2"/>
        <cdr:cNvSpPr txBox="1">
          <a:spLocks xmlns:a="http://schemas.openxmlformats.org/drawingml/2006/main" noChangeArrowheads="1"/>
        </cdr:cNvSpPr>
      </cdr:nvSpPr>
      <cdr:spPr bwMode="auto">
        <a:xfrm xmlns:a="http://schemas.openxmlformats.org/drawingml/2006/main">
          <a:off x="6867690" y="4436291"/>
          <a:ext cx="925492" cy="36084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2860" rIns="27432" bIns="22860"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es-MX" sz="1050" b="1" i="0" u="none" strike="noStrike" baseline="0">
              <a:solidFill>
                <a:srgbClr val="000000"/>
              </a:solidFill>
              <a:latin typeface="Arial"/>
              <a:cs typeface="Arial"/>
            </a:rPr>
            <a:t>PARTIDOS POLITICOS</a:t>
          </a:r>
        </a:p>
      </cdr:txBody>
    </cdr:sp>
  </cdr:relSizeAnchor>
  <cdr:relSizeAnchor xmlns:cdr="http://schemas.openxmlformats.org/drawingml/2006/chartDrawing">
    <cdr:from>
      <cdr:x>0.3572</cdr:x>
      <cdr:y>0.37079</cdr:y>
    </cdr:from>
    <cdr:to>
      <cdr:x>0.44738</cdr:x>
      <cdr:y>0.46897</cdr:y>
    </cdr:to>
    <cdr:sp macro="" textlink="">
      <cdr:nvSpPr>
        <cdr:cNvPr id="32" name="Text Box 24"/>
        <cdr:cNvSpPr txBox="1">
          <a:spLocks xmlns:a="http://schemas.openxmlformats.org/drawingml/2006/main" noChangeArrowheads="1"/>
        </cdr:cNvSpPr>
      </cdr:nvSpPr>
      <cdr:spPr bwMode="auto">
        <a:xfrm xmlns:a="http://schemas.openxmlformats.org/drawingml/2006/main">
          <a:off x="3062114" y="2376265"/>
          <a:ext cx="773051" cy="629230"/>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  47.04%</a:t>
          </a:r>
        </a:p>
        <a:p xmlns:a="http://schemas.openxmlformats.org/drawingml/2006/main">
          <a:pPr algn="ctr" rtl="0">
            <a:defRPr sz="1000"/>
          </a:pPr>
          <a:r>
            <a:rPr lang="es-MX" sz="1400" b="1" i="0" u="none" strike="noStrike" baseline="0" dirty="0">
              <a:solidFill>
                <a:srgbClr val="000000"/>
              </a:solidFill>
              <a:latin typeface="Arial"/>
              <a:cs typeface="Arial"/>
            </a:rPr>
            <a:t>2</a:t>
          </a:r>
        </a:p>
        <a:p xmlns:a="http://schemas.openxmlformats.org/drawingml/2006/main">
          <a:pPr algn="ctr" rtl="0">
            <a:defRPr sz="1000"/>
          </a:pPr>
          <a:endParaRPr lang="es-MX" sz="1100" b="1" i="0" u="none" strike="noStrike" baseline="0" dirty="0">
            <a:solidFill>
              <a:srgbClr val="000000"/>
            </a:solidFill>
            <a:latin typeface="Arial"/>
            <a:cs typeface="Arial"/>
          </a:endParaRPr>
        </a:p>
      </cdr:txBody>
    </cdr:sp>
  </cdr:relSizeAnchor>
  <cdr:relSizeAnchor xmlns:cdr="http://schemas.openxmlformats.org/drawingml/2006/chartDrawing">
    <cdr:from>
      <cdr:x>0.48719</cdr:x>
      <cdr:y>0.14607</cdr:y>
    </cdr:from>
    <cdr:to>
      <cdr:x>0.81545</cdr:x>
      <cdr:y>0.28148</cdr:y>
    </cdr:to>
    <cdr:sp macro="" textlink="">
      <cdr:nvSpPr>
        <cdr:cNvPr id="18" name="Text Box 24"/>
        <cdr:cNvSpPr txBox="1">
          <a:spLocks xmlns:a="http://schemas.openxmlformats.org/drawingml/2006/main" noChangeArrowheads="1"/>
        </cdr:cNvSpPr>
      </cdr:nvSpPr>
      <cdr:spPr bwMode="auto">
        <a:xfrm xmlns:a="http://schemas.openxmlformats.org/drawingml/2006/main">
          <a:off x="4176464" y="936104"/>
          <a:ext cx="2814000" cy="86780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endParaRPr lang="es-MX" sz="1100" b="1" i="0" u="none" strike="noStrike" baseline="0" dirty="0">
            <a:solidFill>
              <a:srgbClr val="000000"/>
            </a:solidFill>
            <a:latin typeface="Arial"/>
            <a:cs typeface="Arial"/>
          </a:endParaRPr>
        </a:p>
        <a:p xmlns:a="http://schemas.openxmlformats.org/drawingml/2006/main">
          <a:pPr algn="ctr" rtl="0">
            <a:defRPr sz="1000"/>
          </a:pPr>
          <a:r>
            <a:rPr lang="es-MX" sz="1400" b="1" i="0" u="none" strike="noStrike" baseline="0" dirty="0">
              <a:solidFill>
                <a:srgbClr val="000000"/>
              </a:solidFill>
              <a:latin typeface="Arial"/>
              <a:cs typeface="Arial"/>
            </a:rPr>
            <a:t>  30.25% promedio general </a:t>
          </a:r>
        </a:p>
        <a:p xmlns:a="http://schemas.openxmlformats.org/drawingml/2006/main">
          <a:pPr algn="ctr" rtl="0">
            <a:defRPr sz="1000"/>
          </a:pPr>
          <a:r>
            <a:rPr lang="es-MX" sz="1400" b="1" i="0" u="none" strike="noStrike" baseline="0" dirty="0">
              <a:solidFill>
                <a:srgbClr val="000000"/>
              </a:solidFill>
              <a:latin typeface="Arial"/>
              <a:cs typeface="Arial"/>
            </a:rPr>
            <a:t>143 Sujetos </a:t>
          </a:r>
          <a:r>
            <a:rPr lang="es-MX" sz="1400" b="1" i="0" u="none" strike="noStrike" baseline="0" dirty="0" smtClean="0">
              <a:solidFill>
                <a:srgbClr val="000000"/>
              </a:solidFill>
              <a:latin typeface="Arial"/>
              <a:cs typeface="Arial"/>
            </a:rPr>
            <a:t>Obligados</a:t>
          </a:r>
          <a:endParaRPr lang="es-MX" sz="1400" b="1" i="0" u="none" strike="noStrike" baseline="0" dirty="0">
            <a:solidFill>
              <a:srgbClr val="000000"/>
            </a:solidFill>
            <a:latin typeface="Arial"/>
            <a:cs typeface="Arial"/>
          </a:endParaRPr>
        </a:p>
        <a:p xmlns:a="http://schemas.openxmlformats.org/drawingml/2006/main">
          <a:pPr algn="ctr" rtl="0">
            <a:defRPr sz="1000"/>
          </a:pPr>
          <a:endParaRPr lang="es-MX" sz="1100" b="1" i="0" u="none" strike="noStrike" baseline="0" dirty="0">
            <a:solidFill>
              <a:srgbClr val="000000"/>
            </a:solidFill>
            <a:latin typeface="Arial"/>
            <a:cs typeface="Arial"/>
          </a:endParaRPr>
        </a:p>
      </cdr:txBody>
    </cdr:sp>
  </cdr:relSizeAnchor>
  <cdr:relSizeAnchor xmlns:cdr="http://schemas.openxmlformats.org/drawingml/2006/chartDrawing">
    <cdr:from>
      <cdr:x>0.89879</cdr:x>
      <cdr:y>0.03371</cdr:y>
    </cdr:from>
    <cdr:to>
      <cdr:x>0.99003</cdr:x>
      <cdr:y>0.15176</cdr:y>
    </cdr:to>
    <cdr:pic>
      <cdr:nvPicPr>
        <cdr:cNvPr id="17" name="16 Imagen"/>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704856" y="216024"/>
          <a:ext cx="782163" cy="756548"/>
        </a:xfrm>
        <a:prstGeom xmlns:a="http://schemas.openxmlformats.org/drawingml/2006/main" prst="rect">
          <a:avLst/>
        </a:prstGeom>
      </cdr:spPr>
    </cdr:pic>
  </cdr:relSizeAnchor>
  <cdr:relSizeAnchor xmlns:cdr="http://schemas.openxmlformats.org/drawingml/2006/chartDrawing">
    <cdr:from>
      <cdr:x>0.0504</cdr:x>
      <cdr:y>0.85393</cdr:y>
    </cdr:from>
    <cdr:to>
      <cdr:x>0.14164</cdr:x>
      <cdr:y>0.97198</cdr:y>
    </cdr:to>
    <cdr:pic>
      <cdr:nvPicPr>
        <cdr:cNvPr id="19" name="18 Imagen"/>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432048" y="5472608"/>
          <a:ext cx="782163" cy="756548"/>
        </a:xfrm>
        <a:prstGeom xmlns:a="http://schemas.openxmlformats.org/drawingml/2006/main" prst="rect">
          <a:avLst/>
        </a:prstGeom>
      </cdr:spPr>
    </cdr:pic>
  </cdr:relSizeAnchor>
</c:userShapes>
</file>

<file path=ppt/drawings/drawing6.xml><?xml version="1.0" encoding="utf-8"?>
<c:userShapes xmlns:c="http://schemas.openxmlformats.org/drawingml/2006/chart">
  <cdr:relSizeAnchor xmlns:cdr="http://schemas.openxmlformats.org/drawingml/2006/chartDrawing">
    <cdr:from>
      <cdr:x>0.15455</cdr:x>
      <cdr:y>0.05653</cdr:y>
    </cdr:from>
    <cdr:to>
      <cdr:x>0.88081</cdr:x>
      <cdr:y>0.15769</cdr:y>
    </cdr:to>
    <cdr:sp macro="" textlink="">
      <cdr:nvSpPr>
        <cdr:cNvPr id="2" name="1 CuadroTexto"/>
        <cdr:cNvSpPr txBox="1"/>
      </cdr:nvSpPr>
      <cdr:spPr>
        <a:xfrm xmlns:a="http://schemas.openxmlformats.org/drawingml/2006/main">
          <a:off x="1324842" y="329432"/>
          <a:ext cx="6225886" cy="5895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MX" sz="1400" b="1"/>
            <a:t>PROMEDIOS</a:t>
          </a:r>
          <a:r>
            <a:rPr lang="es-MX" sz="1400" b="1" baseline="0"/>
            <a:t> COMPARATIVOS  EVALUACIÓN 2016-1  VS  EVALUACIÓN 2016-2</a:t>
          </a:r>
        </a:p>
        <a:p xmlns:a="http://schemas.openxmlformats.org/drawingml/2006/main">
          <a:pPr algn="ctr"/>
          <a:r>
            <a:rPr lang="es-MX" sz="1400" b="1" baseline="0"/>
            <a:t>(Por tipo de sujeto obligado)</a:t>
          </a:r>
        </a:p>
        <a:p xmlns:a="http://schemas.openxmlformats.org/drawingml/2006/main">
          <a:pPr algn="ctr"/>
          <a:endParaRPr lang="es-MX" sz="1400" b="1"/>
        </a:p>
      </cdr:txBody>
    </cdr:sp>
  </cdr:relSizeAnchor>
  <cdr:relSizeAnchor xmlns:cdr="http://schemas.openxmlformats.org/drawingml/2006/chartDrawing">
    <cdr:from>
      <cdr:x>0.05859</cdr:x>
      <cdr:y>0.58619</cdr:y>
    </cdr:from>
    <cdr:to>
      <cdr:x>0.16869</cdr:x>
      <cdr:y>0.70728</cdr:y>
    </cdr:to>
    <cdr:sp macro="" textlink="">
      <cdr:nvSpPr>
        <cdr:cNvPr id="3" name="2 CuadroTexto"/>
        <cdr:cNvSpPr txBox="1"/>
      </cdr:nvSpPr>
      <cdr:spPr>
        <a:xfrm xmlns:a="http://schemas.openxmlformats.org/drawingml/2006/main">
          <a:off x="502228" y="3416079"/>
          <a:ext cx="943840" cy="7056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sz="1400" b="1"/>
            <a:t>Poder</a:t>
          </a:r>
          <a:r>
            <a:rPr lang="es-MX" sz="1400" b="1" baseline="0"/>
            <a:t> Judicial</a:t>
          </a:r>
          <a:endParaRPr lang="es-MX" sz="1400" b="1"/>
        </a:p>
      </cdr:txBody>
    </cdr:sp>
  </cdr:relSizeAnchor>
  <cdr:relSizeAnchor xmlns:cdr="http://schemas.openxmlformats.org/drawingml/2006/chartDrawing">
    <cdr:from>
      <cdr:x>0.12424</cdr:x>
      <cdr:y>0.60327</cdr:y>
    </cdr:from>
    <cdr:to>
      <cdr:x>0.27879</cdr:x>
      <cdr:y>0.69035</cdr:y>
    </cdr:to>
    <cdr:sp macro="" textlink="">
      <cdr:nvSpPr>
        <cdr:cNvPr id="4" name="1 CuadroTexto"/>
        <cdr:cNvSpPr txBox="1"/>
      </cdr:nvSpPr>
      <cdr:spPr>
        <a:xfrm xmlns:a="http://schemas.openxmlformats.org/drawingml/2006/main">
          <a:off x="1065069" y="3515591"/>
          <a:ext cx="1324840" cy="5074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Poder</a:t>
          </a:r>
          <a:r>
            <a:rPr lang="es-MX" sz="1400" b="1" baseline="0"/>
            <a:t> Legislativo</a:t>
          </a:r>
          <a:endParaRPr lang="es-MX" sz="1400" b="1"/>
        </a:p>
      </cdr:txBody>
    </cdr:sp>
  </cdr:relSizeAnchor>
  <cdr:relSizeAnchor xmlns:cdr="http://schemas.openxmlformats.org/drawingml/2006/chartDrawing">
    <cdr:from>
      <cdr:x>0.8528</cdr:x>
      <cdr:y>0.60076</cdr:y>
    </cdr:from>
    <cdr:to>
      <cdr:x>0.99899</cdr:x>
      <cdr:y>0.70787</cdr:y>
    </cdr:to>
    <cdr:sp macro="" textlink="">
      <cdr:nvSpPr>
        <cdr:cNvPr id="5" name="1 CuadroTexto"/>
        <cdr:cNvSpPr txBox="1"/>
      </cdr:nvSpPr>
      <cdr:spPr>
        <a:xfrm xmlns:a="http://schemas.openxmlformats.org/drawingml/2006/main">
          <a:off x="7310586" y="3653904"/>
          <a:ext cx="1253256" cy="6514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t>Evaluación 2016-1</a:t>
          </a:r>
          <a:endParaRPr lang="es-MX" sz="1400" b="1" dirty="0"/>
        </a:p>
      </cdr:txBody>
    </cdr:sp>
  </cdr:relSizeAnchor>
  <cdr:relSizeAnchor xmlns:cdr="http://schemas.openxmlformats.org/drawingml/2006/chartDrawing">
    <cdr:from>
      <cdr:x>0.85051</cdr:x>
      <cdr:y>0.66774</cdr:y>
    </cdr:from>
    <cdr:to>
      <cdr:x>0.98889</cdr:x>
      <cdr:y>0.77485</cdr:y>
    </cdr:to>
    <cdr:sp macro="" textlink="">
      <cdr:nvSpPr>
        <cdr:cNvPr id="6" name="1 CuadroTexto"/>
        <cdr:cNvSpPr txBox="1"/>
      </cdr:nvSpPr>
      <cdr:spPr>
        <a:xfrm xmlns:a="http://schemas.openxmlformats.org/drawingml/2006/main">
          <a:off x="7290988" y="3891294"/>
          <a:ext cx="1186263" cy="62419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dirty="0"/>
            <a:t>Evaluación</a:t>
          </a:r>
        </a:p>
        <a:p xmlns:a="http://schemas.openxmlformats.org/drawingml/2006/main">
          <a:pPr algn="ctr"/>
          <a:r>
            <a:rPr lang="es-MX" sz="1400" b="1" baseline="0" dirty="0"/>
            <a:t>2016-2 </a:t>
          </a:r>
          <a:endParaRPr lang="es-MX" sz="1400" b="1" dirty="0"/>
        </a:p>
      </cdr:txBody>
    </cdr:sp>
  </cdr:relSizeAnchor>
  <cdr:relSizeAnchor xmlns:cdr="http://schemas.openxmlformats.org/drawingml/2006/chartDrawing">
    <cdr:from>
      <cdr:x>0.17462</cdr:x>
      <cdr:y>0.18747</cdr:y>
    </cdr:from>
    <cdr:to>
      <cdr:x>0.26162</cdr:x>
      <cdr:y>0.28436</cdr:y>
    </cdr:to>
    <cdr:sp macro="" textlink="">
      <cdr:nvSpPr>
        <cdr:cNvPr id="13" name="1 CuadroTexto"/>
        <cdr:cNvSpPr txBox="1"/>
      </cdr:nvSpPr>
      <cdr:spPr>
        <a:xfrm xmlns:a="http://schemas.openxmlformats.org/drawingml/2006/main">
          <a:off x="1496899" y="1092517"/>
          <a:ext cx="745808"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a:p>
        <a:p xmlns:a="http://schemas.openxmlformats.org/drawingml/2006/main">
          <a:r>
            <a:rPr lang="es-MX" sz="1400" b="1"/>
            <a:t>100%</a:t>
          </a:r>
        </a:p>
      </cdr:txBody>
    </cdr:sp>
  </cdr:relSizeAnchor>
  <cdr:relSizeAnchor xmlns:cdr="http://schemas.openxmlformats.org/drawingml/2006/chartDrawing">
    <cdr:from>
      <cdr:x>0.03838</cdr:x>
      <cdr:y>0.69242</cdr:y>
    </cdr:from>
    <cdr:to>
      <cdr:x>0.36667</cdr:x>
      <cdr:y>0.95421</cdr:y>
    </cdr:to>
    <cdr:sp macro="" textlink="">
      <cdr:nvSpPr>
        <cdr:cNvPr id="15" name="Text Box 3"/>
        <cdr:cNvSpPr txBox="1">
          <a:spLocks xmlns:a="http://schemas.openxmlformats.org/drawingml/2006/main" noChangeArrowheads="1"/>
        </cdr:cNvSpPr>
      </cdr:nvSpPr>
      <cdr:spPr bwMode="auto">
        <a:xfrm xmlns:a="http://schemas.openxmlformats.org/drawingml/2006/main">
          <a:off x="329047" y="4035137"/>
          <a:ext cx="2814204" cy="152557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es-MX" sz="1125" b="1" i="0" u="none" strike="noStrike" baseline="0">
            <a:solidFill>
              <a:srgbClr val="000000"/>
            </a:solidFill>
            <a:latin typeface="Arial"/>
            <a:cs typeface="Arial"/>
          </a:endParaRPr>
        </a:p>
        <a:p xmlns:a="http://schemas.openxmlformats.org/drawingml/2006/main">
          <a:pPr algn="l" rtl="0">
            <a:defRPr sz="1000"/>
          </a:pPr>
          <a:r>
            <a:rPr lang="es-MX" sz="1125" b="0" i="0" u="none" strike="noStrike" baseline="0">
              <a:solidFill>
                <a:srgbClr val="000000"/>
              </a:solidFill>
              <a:latin typeface="Arial"/>
              <a:cs typeface="Arial"/>
            </a:rPr>
            <a:t>                                            </a:t>
          </a:r>
          <a:r>
            <a:rPr lang="es-MX" sz="1125" b="1" i="0" u="sng" strike="noStrike" baseline="0">
              <a:solidFill>
                <a:srgbClr val="000000"/>
              </a:solidFill>
              <a:latin typeface="Arial"/>
              <a:cs typeface="Arial"/>
            </a:rPr>
            <a:t>Diferencia</a:t>
          </a:r>
        </a:p>
        <a:p xmlns:a="http://schemas.openxmlformats.org/drawingml/2006/main">
          <a:pPr algn="l" rtl="0">
            <a:defRPr sz="1000"/>
          </a:pPr>
          <a:r>
            <a:rPr lang="es-MX" sz="1125" b="0" i="0" u="none" strike="noStrike" baseline="0">
              <a:solidFill>
                <a:srgbClr val="000000"/>
              </a:solidFill>
              <a:latin typeface="Arial"/>
              <a:cs typeface="Arial"/>
            </a:rPr>
            <a:t>Poder Judicial                           -9%           </a:t>
          </a:r>
        </a:p>
        <a:p xmlns:a="http://schemas.openxmlformats.org/drawingml/2006/main">
          <a:pPr algn="l" rtl="0">
            <a:defRPr sz="1000"/>
          </a:pPr>
          <a:r>
            <a:rPr lang="es-MX" sz="1125" b="0" i="0" u="none" strike="noStrike" baseline="0">
              <a:solidFill>
                <a:srgbClr val="000000"/>
              </a:solidFill>
              <a:latin typeface="Arial"/>
              <a:cs typeface="Arial"/>
            </a:rPr>
            <a:t>Poder Legislativo                     -24.96%     </a:t>
          </a:r>
        </a:p>
        <a:p xmlns:a="http://schemas.openxmlformats.org/drawingml/2006/main">
          <a:pPr algn="l" rtl="0">
            <a:defRPr sz="1000"/>
          </a:pPr>
          <a:r>
            <a:rPr lang="es-MX" sz="1125" b="0" i="0" u="none" strike="noStrike" baseline="0">
              <a:solidFill>
                <a:srgbClr val="000000"/>
              </a:solidFill>
              <a:latin typeface="Arial"/>
              <a:cs typeface="Arial"/>
            </a:rPr>
            <a:t>Poder Ejecutivo                       -35.02%</a:t>
          </a:r>
        </a:p>
        <a:p xmlns:a="http://schemas.openxmlformats.org/drawingml/2006/main">
          <a:pPr algn="l" rtl="0">
            <a:defRPr sz="1000"/>
          </a:pPr>
          <a:r>
            <a:rPr lang="es-MX" sz="1125" b="0" i="0" u="none" strike="noStrike" baseline="0">
              <a:solidFill>
                <a:srgbClr val="000000"/>
              </a:solidFill>
              <a:latin typeface="Arial"/>
              <a:cs typeface="Arial"/>
            </a:rPr>
            <a:t>Organismos Autonomos          -2.92%</a:t>
          </a:r>
        </a:p>
        <a:p xmlns:a="http://schemas.openxmlformats.org/drawingml/2006/main">
          <a:pPr algn="l" rtl="0">
            <a:defRPr sz="1000"/>
          </a:pPr>
          <a:r>
            <a:rPr lang="es-MX" sz="1125" b="0" i="0" u="none" strike="noStrike" baseline="0">
              <a:solidFill>
                <a:srgbClr val="000000"/>
              </a:solidFill>
              <a:latin typeface="Arial"/>
              <a:cs typeface="Arial"/>
            </a:rPr>
            <a:t>Comisiones de Agua              -35.03% </a:t>
          </a:r>
        </a:p>
        <a:p xmlns:a="http://schemas.openxmlformats.org/drawingml/2006/main">
          <a:pPr algn="l" rtl="0">
            <a:defRPr sz="1000"/>
          </a:pPr>
          <a:r>
            <a:rPr lang="es-MX" sz="1125" b="0" i="0" u="none" strike="noStrike" baseline="0">
              <a:solidFill>
                <a:srgbClr val="000000"/>
              </a:solidFill>
              <a:latin typeface="Arial"/>
              <a:cs typeface="Arial"/>
            </a:rPr>
            <a:t>Ayuntamientos                       -19.80%</a:t>
          </a:r>
        </a:p>
        <a:p xmlns:a="http://schemas.openxmlformats.org/drawingml/2006/main">
          <a:pPr algn="l" rtl="0">
            <a:lnSpc>
              <a:spcPts val="1200"/>
            </a:lnSpc>
            <a:defRPr sz="1000"/>
          </a:pPr>
          <a:r>
            <a:rPr lang="es-MX" sz="1125" b="0" i="0" u="none" strike="noStrike" baseline="0">
              <a:solidFill>
                <a:srgbClr val="000000"/>
              </a:solidFill>
              <a:latin typeface="Arial"/>
              <a:cs typeface="Arial"/>
            </a:rPr>
            <a:t>Partidos Politicos                   -10.71%</a:t>
          </a:r>
        </a:p>
      </cdr:txBody>
    </cdr:sp>
  </cdr:relSizeAnchor>
  <cdr:relSizeAnchor xmlns:cdr="http://schemas.openxmlformats.org/drawingml/2006/chartDrawing">
    <cdr:from>
      <cdr:x>0.1039</cdr:x>
      <cdr:y>0.242</cdr:y>
    </cdr:from>
    <cdr:to>
      <cdr:x>0.1909</cdr:x>
      <cdr:y>0.33889</cdr:y>
    </cdr:to>
    <cdr:sp macro="" textlink="">
      <cdr:nvSpPr>
        <cdr:cNvPr id="17" name="1 CuadroTexto"/>
        <cdr:cNvSpPr txBox="1"/>
      </cdr:nvSpPr>
      <cdr:spPr>
        <a:xfrm xmlns:a="http://schemas.openxmlformats.org/drawingml/2006/main">
          <a:off x="890690" y="1410279"/>
          <a:ext cx="745807"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a:p>
        <a:p xmlns:a="http://schemas.openxmlformats.org/drawingml/2006/main">
          <a:r>
            <a:rPr lang="es-MX" sz="1400" b="1"/>
            <a:t>91%</a:t>
          </a:r>
        </a:p>
      </cdr:txBody>
    </cdr:sp>
  </cdr:relSizeAnchor>
  <cdr:relSizeAnchor xmlns:cdr="http://schemas.openxmlformats.org/drawingml/2006/chartDrawing">
    <cdr:from>
      <cdr:x>0.20491</cdr:x>
      <cdr:y>0.36087</cdr:y>
    </cdr:from>
    <cdr:to>
      <cdr:x>0.3068</cdr:x>
      <cdr:y>0.45776</cdr:y>
    </cdr:to>
    <cdr:sp macro="" textlink="">
      <cdr:nvSpPr>
        <cdr:cNvPr id="18" name="1 CuadroTexto"/>
        <cdr:cNvSpPr txBox="1"/>
      </cdr:nvSpPr>
      <cdr:spPr>
        <a:xfrm xmlns:a="http://schemas.openxmlformats.org/drawingml/2006/main">
          <a:off x="1756591" y="2194860"/>
          <a:ext cx="873475" cy="5892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47.04%</a:t>
          </a:r>
        </a:p>
      </cdr:txBody>
    </cdr:sp>
  </cdr:relSizeAnchor>
  <cdr:relSizeAnchor xmlns:cdr="http://schemas.openxmlformats.org/drawingml/2006/chartDrawing">
    <cdr:from>
      <cdr:x>0.41501</cdr:x>
      <cdr:y>0.35344</cdr:y>
    </cdr:from>
    <cdr:to>
      <cdr:x>0.5168</cdr:x>
      <cdr:y>0.45033</cdr:y>
    </cdr:to>
    <cdr:sp macro="" textlink="">
      <cdr:nvSpPr>
        <cdr:cNvPr id="19" name="1 CuadroTexto"/>
        <cdr:cNvSpPr txBox="1"/>
      </cdr:nvSpPr>
      <cdr:spPr>
        <a:xfrm xmlns:a="http://schemas.openxmlformats.org/drawingml/2006/main">
          <a:off x="3557672" y="2149670"/>
          <a:ext cx="872593" cy="5892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63.96%</a:t>
          </a:r>
        </a:p>
      </cdr:txBody>
    </cdr:sp>
  </cdr:relSizeAnchor>
  <cdr:relSizeAnchor xmlns:cdr="http://schemas.openxmlformats.org/drawingml/2006/chartDrawing">
    <cdr:from>
      <cdr:x>0.30895</cdr:x>
      <cdr:y>0.41288</cdr:y>
    </cdr:from>
    <cdr:to>
      <cdr:x>0.416</cdr:x>
      <cdr:y>0.50977</cdr:y>
    </cdr:to>
    <cdr:sp macro="" textlink="">
      <cdr:nvSpPr>
        <cdr:cNvPr id="20" name="1 CuadroTexto"/>
        <cdr:cNvSpPr txBox="1"/>
      </cdr:nvSpPr>
      <cdr:spPr>
        <a:xfrm xmlns:a="http://schemas.openxmlformats.org/drawingml/2006/main">
          <a:off x="2648474" y="2511192"/>
          <a:ext cx="917696" cy="5892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33.86%</a:t>
          </a:r>
        </a:p>
      </cdr:txBody>
    </cdr:sp>
  </cdr:relSizeAnchor>
  <cdr:relSizeAnchor xmlns:cdr="http://schemas.openxmlformats.org/drawingml/2006/chartDrawing">
    <cdr:from>
      <cdr:x>0.48068</cdr:x>
      <cdr:y>0.30144</cdr:y>
    </cdr:from>
    <cdr:to>
      <cdr:x>0.6008</cdr:x>
      <cdr:y>0.39833</cdr:y>
    </cdr:to>
    <cdr:sp macro="" textlink="">
      <cdr:nvSpPr>
        <cdr:cNvPr id="21" name="1 CuadroTexto"/>
        <cdr:cNvSpPr txBox="1"/>
      </cdr:nvSpPr>
      <cdr:spPr>
        <a:xfrm xmlns:a="http://schemas.openxmlformats.org/drawingml/2006/main">
          <a:off x="4120628" y="1833399"/>
          <a:ext cx="1029717" cy="5892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66.88%</a:t>
          </a:r>
        </a:p>
      </cdr:txBody>
    </cdr:sp>
  </cdr:relSizeAnchor>
  <cdr:relSizeAnchor xmlns:cdr="http://schemas.openxmlformats.org/drawingml/2006/chartDrawing">
    <cdr:from>
      <cdr:x>0.25138</cdr:x>
      <cdr:y>0.26726</cdr:y>
    </cdr:from>
    <cdr:to>
      <cdr:x>0.33838</cdr:x>
      <cdr:y>0.36415</cdr:y>
    </cdr:to>
    <cdr:sp macro="" textlink="">
      <cdr:nvSpPr>
        <cdr:cNvPr id="22" name="1 CuadroTexto"/>
        <cdr:cNvSpPr txBox="1"/>
      </cdr:nvSpPr>
      <cdr:spPr>
        <a:xfrm xmlns:a="http://schemas.openxmlformats.org/drawingml/2006/main">
          <a:off x="2154979" y="1557469"/>
          <a:ext cx="745807"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72%</a:t>
          </a:r>
        </a:p>
      </cdr:txBody>
    </cdr:sp>
  </cdr:relSizeAnchor>
  <cdr:relSizeAnchor xmlns:cdr="http://schemas.openxmlformats.org/drawingml/2006/chartDrawing">
    <cdr:from>
      <cdr:x>0.38169</cdr:x>
      <cdr:y>0.28361</cdr:y>
    </cdr:from>
    <cdr:to>
      <cdr:x>0.4832</cdr:x>
      <cdr:y>0.3805</cdr:y>
    </cdr:to>
    <cdr:sp macro="" textlink="">
      <cdr:nvSpPr>
        <cdr:cNvPr id="23" name="1 CuadroTexto"/>
        <cdr:cNvSpPr txBox="1"/>
      </cdr:nvSpPr>
      <cdr:spPr>
        <a:xfrm xmlns:a="http://schemas.openxmlformats.org/drawingml/2006/main">
          <a:off x="3272038" y="1724955"/>
          <a:ext cx="870196" cy="5892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68.88%</a:t>
          </a:r>
        </a:p>
      </cdr:txBody>
    </cdr:sp>
  </cdr:relSizeAnchor>
  <cdr:relSizeAnchor xmlns:cdr="http://schemas.openxmlformats.org/drawingml/2006/chartDrawing">
    <cdr:from>
      <cdr:x>0.52411</cdr:x>
      <cdr:y>0.45746</cdr:y>
    </cdr:from>
    <cdr:to>
      <cdr:x>0.626</cdr:x>
      <cdr:y>0.55435</cdr:y>
    </cdr:to>
    <cdr:sp macro="" textlink="">
      <cdr:nvSpPr>
        <cdr:cNvPr id="24" name="1 CuadroTexto"/>
        <cdr:cNvSpPr txBox="1"/>
      </cdr:nvSpPr>
      <cdr:spPr>
        <a:xfrm xmlns:a="http://schemas.openxmlformats.org/drawingml/2006/main">
          <a:off x="4492933" y="2782334"/>
          <a:ext cx="873437" cy="5892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31.28%</a:t>
          </a:r>
        </a:p>
      </cdr:txBody>
    </cdr:sp>
  </cdr:relSizeAnchor>
  <cdr:relSizeAnchor xmlns:cdr="http://schemas.openxmlformats.org/drawingml/2006/chartDrawing">
    <cdr:from>
      <cdr:x>0.58068</cdr:x>
      <cdr:y>0.32372</cdr:y>
    </cdr:from>
    <cdr:to>
      <cdr:x>0.7016</cdr:x>
      <cdr:y>0.42061</cdr:y>
    </cdr:to>
    <cdr:sp macro="" textlink="">
      <cdr:nvSpPr>
        <cdr:cNvPr id="25" name="1 CuadroTexto"/>
        <cdr:cNvSpPr txBox="1"/>
      </cdr:nvSpPr>
      <cdr:spPr>
        <a:xfrm xmlns:a="http://schemas.openxmlformats.org/drawingml/2006/main">
          <a:off x="4977878" y="1968909"/>
          <a:ext cx="1036563" cy="5892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66.31%</a:t>
          </a:r>
        </a:p>
      </cdr:txBody>
    </cdr:sp>
  </cdr:relSizeAnchor>
  <cdr:relSizeAnchor xmlns:cdr="http://schemas.openxmlformats.org/drawingml/2006/chartDrawing">
    <cdr:from>
      <cdr:x>0.6176</cdr:x>
      <cdr:y>0.49757</cdr:y>
    </cdr:from>
    <cdr:to>
      <cdr:x>0.72424</cdr:x>
      <cdr:y>0.59446</cdr:y>
    </cdr:to>
    <cdr:sp macro="" textlink="">
      <cdr:nvSpPr>
        <cdr:cNvPr id="26" name="1 CuadroTexto"/>
        <cdr:cNvSpPr txBox="1"/>
      </cdr:nvSpPr>
      <cdr:spPr>
        <a:xfrm xmlns:a="http://schemas.openxmlformats.org/drawingml/2006/main">
          <a:off x="5294362" y="3026288"/>
          <a:ext cx="914185" cy="5892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22.29%</a:t>
          </a:r>
        </a:p>
      </cdr:txBody>
    </cdr:sp>
  </cdr:relSizeAnchor>
  <cdr:relSizeAnchor xmlns:cdr="http://schemas.openxmlformats.org/drawingml/2006/chartDrawing">
    <cdr:from>
      <cdr:x>0.74836</cdr:x>
      <cdr:y>0.52581</cdr:y>
    </cdr:from>
    <cdr:to>
      <cdr:x>0.8528</cdr:x>
      <cdr:y>0.6227</cdr:y>
    </cdr:to>
    <cdr:sp macro="" textlink="">
      <cdr:nvSpPr>
        <cdr:cNvPr id="27" name="1 CuadroTexto"/>
        <cdr:cNvSpPr txBox="1"/>
      </cdr:nvSpPr>
      <cdr:spPr>
        <a:xfrm xmlns:a="http://schemas.openxmlformats.org/drawingml/2006/main">
          <a:off x="6415316" y="3198048"/>
          <a:ext cx="895270" cy="5892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21.79%</a:t>
          </a:r>
        </a:p>
      </cdr:txBody>
    </cdr:sp>
  </cdr:relSizeAnchor>
  <cdr:relSizeAnchor xmlns:cdr="http://schemas.openxmlformats.org/drawingml/2006/chartDrawing">
    <cdr:from>
      <cdr:x>0.6848</cdr:x>
      <cdr:y>0.40099</cdr:y>
    </cdr:from>
    <cdr:to>
      <cdr:x>0.79091</cdr:x>
      <cdr:y>0.49788</cdr:y>
    </cdr:to>
    <cdr:sp macro="" textlink="">
      <cdr:nvSpPr>
        <cdr:cNvPr id="28" name="1 CuadroTexto"/>
        <cdr:cNvSpPr txBox="1"/>
      </cdr:nvSpPr>
      <cdr:spPr>
        <a:xfrm xmlns:a="http://schemas.openxmlformats.org/drawingml/2006/main">
          <a:off x="5870426" y="2438876"/>
          <a:ext cx="909650" cy="5892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s-MX" sz="1400" b="1" dirty="0"/>
        </a:p>
        <a:p xmlns:a="http://schemas.openxmlformats.org/drawingml/2006/main">
          <a:r>
            <a:rPr lang="es-MX" sz="1400" b="1" dirty="0"/>
            <a:t>42.09%</a:t>
          </a:r>
        </a:p>
      </cdr:txBody>
    </cdr:sp>
  </cdr:relSizeAnchor>
  <cdr:relSizeAnchor xmlns:cdr="http://schemas.openxmlformats.org/drawingml/2006/chartDrawing">
    <cdr:from>
      <cdr:x>0.79077</cdr:x>
      <cdr:y>0.43367</cdr:y>
    </cdr:from>
    <cdr:to>
      <cdr:x>0.89479</cdr:x>
      <cdr:y>0.54532</cdr:y>
    </cdr:to>
    <cdr:sp macro="" textlink="">
      <cdr:nvSpPr>
        <cdr:cNvPr id="29" name="1 CuadroTexto"/>
        <cdr:cNvSpPr txBox="1"/>
      </cdr:nvSpPr>
      <cdr:spPr>
        <a:xfrm xmlns:a="http://schemas.openxmlformats.org/drawingml/2006/main">
          <a:off x="6778876" y="2637640"/>
          <a:ext cx="891750" cy="67907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nSpc>
              <a:spcPts val="1300"/>
            </a:lnSpc>
          </a:pPr>
          <a:endParaRPr lang="es-MX" sz="1400" b="1" dirty="0"/>
        </a:p>
        <a:p xmlns:a="http://schemas.openxmlformats.org/drawingml/2006/main">
          <a:r>
            <a:rPr lang="es-MX" sz="1400" b="1" dirty="0"/>
            <a:t>32.50%</a:t>
          </a:r>
        </a:p>
      </cdr:txBody>
    </cdr:sp>
  </cdr:relSizeAnchor>
  <cdr:relSizeAnchor xmlns:cdr="http://schemas.openxmlformats.org/drawingml/2006/chartDrawing">
    <cdr:from>
      <cdr:x>0.3433</cdr:x>
      <cdr:y>0.64171</cdr:y>
    </cdr:from>
    <cdr:to>
      <cdr:x>0.49784</cdr:x>
      <cdr:y>0.72879</cdr:y>
    </cdr:to>
    <cdr:sp macro="" textlink="">
      <cdr:nvSpPr>
        <cdr:cNvPr id="30" name="1 CuadroTexto"/>
        <cdr:cNvSpPr txBox="1"/>
      </cdr:nvSpPr>
      <cdr:spPr>
        <a:xfrm xmlns:a="http://schemas.openxmlformats.org/drawingml/2006/main">
          <a:off x="2942953" y="3739588"/>
          <a:ext cx="1324795" cy="5074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Organismos</a:t>
          </a:r>
        </a:p>
        <a:p xmlns:a="http://schemas.openxmlformats.org/drawingml/2006/main">
          <a:pPr algn="ctr"/>
          <a:r>
            <a:rPr lang="es-MX" sz="1400" b="1"/>
            <a:t>Autónomos</a:t>
          </a:r>
        </a:p>
      </cdr:txBody>
    </cdr:sp>
  </cdr:relSizeAnchor>
  <cdr:relSizeAnchor xmlns:cdr="http://schemas.openxmlformats.org/drawingml/2006/chartDrawing">
    <cdr:from>
      <cdr:x>0.24532</cdr:x>
      <cdr:y>0.61793</cdr:y>
    </cdr:from>
    <cdr:to>
      <cdr:x>0.39987</cdr:x>
      <cdr:y>0.70501</cdr:y>
    </cdr:to>
    <cdr:sp macro="" textlink="">
      <cdr:nvSpPr>
        <cdr:cNvPr id="31" name="1 CuadroTexto"/>
        <cdr:cNvSpPr txBox="1"/>
      </cdr:nvSpPr>
      <cdr:spPr>
        <a:xfrm xmlns:a="http://schemas.openxmlformats.org/drawingml/2006/main">
          <a:off x="2103005" y="3601039"/>
          <a:ext cx="1324880" cy="5074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Poder</a:t>
          </a:r>
          <a:r>
            <a:rPr lang="es-MX" sz="1400" b="1" baseline="0"/>
            <a:t> Ejecutivo</a:t>
          </a:r>
          <a:endParaRPr lang="es-MX" sz="1400" b="1"/>
        </a:p>
      </cdr:txBody>
    </cdr:sp>
  </cdr:relSizeAnchor>
  <cdr:relSizeAnchor xmlns:cdr="http://schemas.openxmlformats.org/drawingml/2006/chartDrawing">
    <cdr:from>
      <cdr:x>0.45744</cdr:x>
      <cdr:y>0.65953</cdr:y>
    </cdr:from>
    <cdr:to>
      <cdr:x>0.61199</cdr:x>
      <cdr:y>0.80981</cdr:y>
    </cdr:to>
    <cdr:sp macro="" textlink="">
      <cdr:nvSpPr>
        <cdr:cNvPr id="32" name="1 CuadroTexto"/>
        <cdr:cNvSpPr txBox="1"/>
      </cdr:nvSpPr>
      <cdr:spPr>
        <a:xfrm xmlns:a="http://schemas.openxmlformats.org/drawingml/2006/main">
          <a:off x="3921414" y="3843481"/>
          <a:ext cx="1324840" cy="8757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Comisiones</a:t>
          </a:r>
          <a:r>
            <a:rPr lang="es-MX" sz="1400" b="1" baseline="0"/>
            <a:t> Mpales de Agua</a:t>
          </a:r>
          <a:endParaRPr lang="es-MX" sz="1400" b="1"/>
        </a:p>
      </cdr:txBody>
    </cdr:sp>
  </cdr:relSizeAnchor>
  <cdr:relSizeAnchor xmlns:cdr="http://schemas.openxmlformats.org/drawingml/2006/chartDrawing">
    <cdr:from>
      <cdr:x>0.59077</cdr:x>
      <cdr:y>0.68925</cdr:y>
    </cdr:from>
    <cdr:to>
      <cdr:x>0.74532</cdr:x>
      <cdr:y>0.77633</cdr:y>
    </cdr:to>
    <cdr:sp macro="" textlink="">
      <cdr:nvSpPr>
        <cdr:cNvPr id="33" name="1 CuadroTexto"/>
        <cdr:cNvSpPr txBox="1"/>
      </cdr:nvSpPr>
      <cdr:spPr>
        <a:xfrm xmlns:a="http://schemas.openxmlformats.org/drawingml/2006/main">
          <a:off x="5064376" y="4016651"/>
          <a:ext cx="1324880" cy="5074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Ayuntamientos</a:t>
          </a:r>
        </a:p>
      </cdr:txBody>
    </cdr:sp>
  </cdr:relSizeAnchor>
  <cdr:relSizeAnchor xmlns:cdr="http://schemas.openxmlformats.org/drawingml/2006/chartDrawing">
    <cdr:from>
      <cdr:x>0.70391</cdr:x>
      <cdr:y>0.70263</cdr:y>
    </cdr:from>
    <cdr:to>
      <cdr:x>0.85845</cdr:x>
      <cdr:y>0.7897</cdr:y>
    </cdr:to>
    <cdr:sp macro="" textlink="">
      <cdr:nvSpPr>
        <cdr:cNvPr id="34" name="1 CuadroTexto"/>
        <cdr:cNvSpPr txBox="1"/>
      </cdr:nvSpPr>
      <cdr:spPr>
        <a:xfrm xmlns:a="http://schemas.openxmlformats.org/drawingml/2006/main">
          <a:off x="6034233" y="4094595"/>
          <a:ext cx="1324840" cy="50746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Partidos</a:t>
          </a:r>
          <a:r>
            <a:rPr lang="es-MX" sz="1400" b="1" baseline="0"/>
            <a:t> Politicos </a:t>
          </a:r>
          <a:endParaRPr lang="es-MX" sz="1400" b="1"/>
        </a:p>
      </cdr:txBody>
    </cdr:sp>
  </cdr:relSizeAnchor>
  <cdr:relSizeAnchor xmlns:cdr="http://schemas.openxmlformats.org/drawingml/2006/chartDrawing">
    <cdr:from>
      <cdr:x>0.43838</cdr:x>
      <cdr:y>0.83061</cdr:y>
    </cdr:from>
    <cdr:to>
      <cdr:x>0.9404</cdr:x>
      <cdr:y>0.99108</cdr:y>
    </cdr:to>
    <cdr:sp macro="" textlink="">
      <cdr:nvSpPr>
        <cdr:cNvPr id="36" name="Text Box 3"/>
        <cdr:cNvSpPr txBox="1">
          <a:spLocks xmlns:a="http://schemas.openxmlformats.org/drawingml/2006/main" noChangeArrowheads="1"/>
        </cdr:cNvSpPr>
      </cdr:nvSpPr>
      <cdr:spPr bwMode="auto">
        <a:xfrm xmlns:a="http://schemas.openxmlformats.org/drawingml/2006/main">
          <a:off x="3758013" y="4840432"/>
          <a:ext cx="4303566" cy="935154"/>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wrap="square" lIns="27432" tIns="27432" rIns="27432" bIns="27432" anchor="ctr"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rtl="0">
            <a:lnSpc>
              <a:spcPts val="1000"/>
            </a:lnSpc>
            <a:defRPr sz="1000"/>
          </a:pPr>
          <a:r>
            <a:rPr lang="es-MX" sz="1125" dirty="0" smtClean="0">
              <a:solidFill>
                <a:srgbClr val="000000"/>
              </a:solidFill>
              <a:latin typeface="Arial"/>
              <a:cs typeface="Arial"/>
            </a:rPr>
            <a:t>Existe una baja considerable en el promedio de todos los tipos de sujetos obligados acen</a:t>
          </a:r>
          <a:r>
            <a:rPr lang="es-MX" sz="1125" baseline="0" dirty="0" smtClean="0">
              <a:solidFill>
                <a:srgbClr val="000000"/>
              </a:solidFill>
              <a:latin typeface="Arial"/>
              <a:cs typeface="Arial"/>
            </a:rPr>
            <a:t>tuandose más en el Poder Ejecutivo y en las Comisiones Municipales de Agua Potable </a:t>
          </a:r>
          <a:r>
            <a:rPr lang="es-MX" sz="1125" dirty="0" smtClean="0">
              <a:solidFill>
                <a:srgbClr val="000000"/>
              </a:solidFill>
              <a:latin typeface="Arial"/>
              <a:cs typeface="Arial"/>
            </a:rPr>
            <a:t>   </a:t>
          </a:r>
          <a:r>
            <a:rPr lang="es-MX" sz="1125" i="0" strike="noStrike" baseline="0" dirty="0" smtClean="0">
              <a:solidFill>
                <a:srgbClr val="000000"/>
              </a:solidFill>
              <a:latin typeface="Arial"/>
              <a:cs typeface="Arial"/>
            </a:rPr>
            <a:t>                </a:t>
          </a:r>
          <a:endParaRPr lang="es-MX" sz="1125" i="0" strike="noStrike" baseline="0" dirty="0">
            <a:solidFill>
              <a:srgbClr val="000000"/>
            </a:solidFill>
            <a:latin typeface="Arial"/>
            <a:cs typeface="Arial"/>
          </a:endParaRPr>
        </a:p>
      </cdr:txBody>
    </cdr:sp>
  </cdr:relSizeAnchor>
  <cdr:relSizeAnchor xmlns:cdr="http://schemas.openxmlformats.org/drawingml/2006/chartDrawing">
    <cdr:from>
      <cdr:x>0.87552</cdr:x>
      <cdr:y>0.05153</cdr:y>
    </cdr:from>
    <cdr:to>
      <cdr:x>0.96529</cdr:x>
      <cdr:y>0.16958</cdr:y>
    </cdr:to>
    <cdr:pic>
      <cdr:nvPicPr>
        <cdr:cNvPr id="37" name="Imagen 36"/>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505402" y="300288"/>
          <a:ext cx="769528" cy="687980"/>
        </a:xfrm>
        <a:prstGeom xmlns:a="http://schemas.openxmlformats.org/drawingml/2006/main" prst="rect">
          <a:avLst/>
        </a:prstGeom>
      </cdr:spPr>
    </cdr:pic>
  </cdr:relSizeAnchor>
</c:userShapes>
</file>

<file path=ppt/drawings/drawing7.xml><?xml version="1.0" encoding="utf-8"?>
<c:userShapes xmlns:c="http://schemas.openxmlformats.org/drawingml/2006/chart">
  <cdr:relSizeAnchor xmlns:cdr="http://schemas.openxmlformats.org/drawingml/2006/chartDrawing">
    <cdr:from>
      <cdr:x>0.02205</cdr:x>
      <cdr:y>0.24929</cdr:y>
    </cdr:from>
    <cdr:to>
      <cdr:x>0.12082</cdr:x>
      <cdr:y>0.34922</cdr:y>
    </cdr:to>
    <cdr:sp macro="" textlink="">
      <cdr:nvSpPr>
        <cdr:cNvPr id="2" name="1 CuadroTexto"/>
        <cdr:cNvSpPr txBox="1"/>
      </cdr:nvSpPr>
      <cdr:spPr>
        <a:xfrm xmlns:a="http://schemas.openxmlformats.org/drawingml/2006/main">
          <a:off x="189061" y="1453377"/>
          <a:ext cx="846706" cy="5825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ICOT</a:t>
          </a:r>
        </a:p>
      </cdr:txBody>
    </cdr:sp>
  </cdr:relSizeAnchor>
  <cdr:relSizeAnchor xmlns:cdr="http://schemas.openxmlformats.org/drawingml/2006/chartDrawing">
    <cdr:from>
      <cdr:x>0</cdr:x>
      <cdr:y>0.36928</cdr:y>
    </cdr:from>
    <cdr:to>
      <cdr:x>0.09877</cdr:x>
      <cdr:y>0.46921</cdr:y>
    </cdr:to>
    <cdr:sp macro="" textlink="">
      <cdr:nvSpPr>
        <cdr:cNvPr id="3" name="1 CuadroTexto"/>
        <cdr:cNvSpPr txBox="1"/>
      </cdr:nvSpPr>
      <cdr:spPr>
        <a:xfrm xmlns:a="http://schemas.openxmlformats.org/drawingml/2006/main">
          <a:off x="0" y="2152888"/>
          <a:ext cx="846705"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IPARSO</a:t>
          </a:r>
        </a:p>
      </cdr:txBody>
    </cdr:sp>
  </cdr:relSizeAnchor>
  <cdr:relSizeAnchor xmlns:cdr="http://schemas.openxmlformats.org/drawingml/2006/chartDrawing">
    <cdr:from>
      <cdr:x>0.01841</cdr:x>
      <cdr:y>0.47209</cdr:y>
    </cdr:from>
    <cdr:to>
      <cdr:x>0.11717</cdr:x>
      <cdr:y>0.57202</cdr:y>
    </cdr:to>
    <cdr:sp macro="" textlink="">
      <cdr:nvSpPr>
        <cdr:cNvPr id="4" name="1 CuadroTexto"/>
        <cdr:cNvSpPr txBox="1"/>
      </cdr:nvSpPr>
      <cdr:spPr>
        <a:xfrm xmlns:a="http://schemas.openxmlformats.org/drawingml/2006/main">
          <a:off x="157793" y="2752285"/>
          <a:ext cx="846620" cy="5825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IPAC</a:t>
          </a:r>
        </a:p>
      </cdr:txBody>
    </cdr:sp>
  </cdr:relSizeAnchor>
  <cdr:relSizeAnchor xmlns:cdr="http://schemas.openxmlformats.org/drawingml/2006/chartDrawing">
    <cdr:from>
      <cdr:x>0.028</cdr:x>
      <cdr:y>0.59041</cdr:y>
    </cdr:from>
    <cdr:to>
      <cdr:x>0.12677</cdr:x>
      <cdr:y>0.69034</cdr:y>
    </cdr:to>
    <cdr:sp macro="" textlink="">
      <cdr:nvSpPr>
        <cdr:cNvPr id="5" name="1 CuadroTexto"/>
        <cdr:cNvSpPr txBox="1"/>
      </cdr:nvSpPr>
      <cdr:spPr>
        <a:xfrm xmlns:a="http://schemas.openxmlformats.org/drawingml/2006/main">
          <a:off x="240043" y="3442039"/>
          <a:ext cx="846706"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ICR</a:t>
          </a:r>
        </a:p>
      </cdr:txBody>
    </cdr:sp>
  </cdr:relSizeAnchor>
  <cdr:relSizeAnchor xmlns:cdr="http://schemas.openxmlformats.org/drawingml/2006/chartDrawing">
    <cdr:from>
      <cdr:x>0.14249</cdr:x>
      <cdr:y>0.12843</cdr:y>
    </cdr:from>
    <cdr:to>
      <cdr:x>0.24126</cdr:x>
      <cdr:y>0.22836</cdr:y>
    </cdr:to>
    <cdr:sp macro="" textlink="">
      <cdr:nvSpPr>
        <cdr:cNvPr id="6" name="1 CuadroTexto"/>
        <cdr:cNvSpPr txBox="1"/>
      </cdr:nvSpPr>
      <cdr:spPr>
        <a:xfrm xmlns:a="http://schemas.openxmlformats.org/drawingml/2006/main">
          <a:off x="1221480" y="748760"/>
          <a:ext cx="846706"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30.25%</a:t>
          </a:r>
        </a:p>
      </cdr:txBody>
    </cdr:sp>
  </cdr:relSizeAnchor>
  <cdr:relSizeAnchor xmlns:cdr="http://schemas.openxmlformats.org/drawingml/2006/chartDrawing">
    <cdr:from>
      <cdr:x>0.4969</cdr:x>
      <cdr:y>0.12561</cdr:y>
    </cdr:from>
    <cdr:to>
      <cdr:x>0.59567</cdr:x>
      <cdr:y>0.22554</cdr:y>
    </cdr:to>
    <cdr:sp macro="" textlink="">
      <cdr:nvSpPr>
        <cdr:cNvPr id="7" name="1 CuadroTexto"/>
        <cdr:cNvSpPr txBox="1"/>
      </cdr:nvSpPr>
      <cdr:spPr>
        <a:xfrm xmlns:a="http://schemas.openxmlformats.org/drawingml/2006/main">
          <a:off x="4259685" y="732310"/>
          <a:ext cx="846706" cy="5825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solidFill>
                <a:schemeClr val="bg1"/>
              </a:solidFill>
            </a:rPr>
            <a:t>69.75%</a:t>
          </a:r>
        </a:p>
      </cdr:txBody>
    </cdr:sp>
  </cdr:relSizeAnchor>
  <cdr:relSizeAnchor xmlns:cdr="http://schemas.openxmlformats.org/drawingml/2006/chartDrawing">
    <cdr:from>
      <cdr:x>0.31491</cdr:x>
      <cdr:y>0.36506</cdr:y>
    </cdr:from>
    <cdr:to>
      <cdr:x>0.41368</cdr:x>
      <cdr:y>0.42113</cdr:y>
    </cdr:to>
    <cdr:sp macro="" textlink="">
      <cdr:nvSpPr>
        <cdr:cNvPr id="8" name="1 CuadroTexto"/>
        <cdr:cNvSpPr txBox="1"/>
      </cdr:nvSpPr>
      <cdr:spPr>
        <a:xfrm xmlns:a="http://schemas.openxmlformats.org/drawingml/2006/main">
          <a:off x="2699548" y="2128267"/>
          <a:ext cx="846706" cy="3268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56.5%</a:t>
          </a:r>
        </a:p>
      </cdr:txBody>
    </cdr:sp>
  </cdr:relSizeAnchor>
  <cdr:relSizeAnchor xmlns:cdr="http://schemas.openxmlformats.org/drawingml/2006/chartDrawing">
    <cdr:from>
      <cdr:x>0.28326</cdr:x>
      <cdr:y>0.4721</cdr:y>
    </cdr:from>
    <cdr:to>
      <cdr:x>0.38203</cdr:x>
      <cdr:y>0.54789</cdr:y>
    </cdr:to>
    <cdr:sp macro="" textlink="">
      <cdr:nvSpPr>
        <cdr:cNvPr id="9" name="1 CuadroTexto"/>
        <cdr:cNvSpPr txBox="1"/>
      </cdr:nvSpPr>
      <cdr:spPr>
        <a:xfrm xmlns:a="http://schemas.openxmlformats.org/drawingml/2006/main">
          <a:off x="2428272" y="2752336"/>
          <a:ext cx="846706" cy="44185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56.5%</a:t>
          </a:r>
        </a:p>
      </cdr:txBody>
    </cdr:sp>
  </cdr:relSizeAnchor>
  <cdr:relSizeAnchor xmlns:cdr="http://schemas.openxmlformats.org/drawingml/2006/chartDrawing">
    <cdr:from>
      <cdr:x>0.27179</cdr:x>
      <cdr:y>0.589</cdr:y>
    </cdr:from>
    <cdr:to>
      <cdr:x>0.37056</cdr:x>
      <cdr:y>0.68893</cdr:y>
    </cdr:to>
    <cdr:sp macro="" textlink="">
      <cdr:nvSpPr>
        <cdr:cNvPr id="10" name="1 CuadroTexto"/>
        <cdr:cNvSpPr txBox="1"/>
      </cdr:nvSpPr>
      <cdr:spPr>
        <a:xfrm xmlns:a="http://schemas.openxmlformats.org/drawingml/2006/main">
          <a:off x="2329921" y="3433867"/>
          <a:ext cx="846706" cy="5825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44.3%</a:t>
          </a:r>
        </a:p>
      </cdr:txBody>
    </cdr:sp>
  </cdr:relSizeAnchor>
  <cdr:relSizeAnchor xmlns:cdr="http://schemas.openxmlformats.org/drawingml/2006/chartDrawing">
    <cdr:from>
      <cdr:x>0.64913</cdr:x>
      <cdr:y>0.3552</cdr:y>
    </cdr:from>
    <cdr:to>
      <cdr:x>0.7479</cdr:x>
      <cdr:y>0.42817</cdr:y>
    </cdr:to>
    <cdr:sp macro="" textlink="">
      <cdr:nvSpPr>
        <cdr:cNvPr id="11" name="1 CuadroTexto"/>
        <cdr:cNvSpPr txBox="1"/>
      </cdr:nvSpPr>
      <cdr:spPr>
        <a:xfrm xmlns:a="http://schemas.openxmlformats.org/drawingml/2006/main">
          <a:off x="5564638" y="2070810"/>
          <a:ext cx="846706" cy="4254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solidFill>
                <a:schemeClr val="bg1"/>
              </a:solidFill>
            </a:rPr>
            <a:t>43.5%</a:t>
          </a:r>
        </a:p>
      </cdr:txBody>
    </cdr:sp>
  </cdr:relSizeAnchor>
  <cdr:relSizeAnchor xmlns:cdr="http://schemas.openxmlformats.org/drawingml/2006/chartDrawing">
    <cdr:from>
      <cdr:x>0.67022</cdr:x>
      <cdr:y>0.46761</cdr:y>
    </cdr:from>
    <cdr:to>
      <cdr:x>0.76899</cdr:x>
      <cdr:y>0.55211</cdr:y>
    </cdr:to>
    <cdr:sp macro="" textlink="">
      <cdr:nvSpPr>
        <cdr:cNvPr id="12" name="1 CuadroTexto"/>
        <cdr:cNvSpPr txBox="1"/>
      </cdr:nvSpPr>
      <cdr:spPr>
        <a:xfrm xmlns:a="http://schemas.openxmlformats.org/drawingml/2006/main">
          <a:off x="5745460" y="2726121"/>
          <a:ext cx="846706" cy="4926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solidFill>
                <a:schemeClr val="bg1"/>
              </a:solidFill>
            </a:rPr>
            <a:t>43.5%</a:t>
          </a:r>
        </a:p>
      </cdr:txBody>
    </cdr:sp>
  </cdr:relSizeAnchor>
  <cdr:relSizeAnchor xmlns:cdr="http://schemas.openxmlformats.org/drawingml/2006/chartDrawing">
    <cdr:from>
      <cdr:x>0.58879</cdr:x>
      <cdr:y>0.58195</cdr:y>
    </cdr:from>
    <cdr:to>
      <cdr:x>0.68756</cdr:x>
      <cdr:y>0.68188</cdr:y>
    </cdr:to>
    <cdr:sp macro="" textlink="">
      <cdr:nvSpPr>
        <cdr:cNvPr id="13" name="1 CuadroTexto"/>
        <cdr:cNvSpPr txBox="1"/>
      </cdr:nvSpPr>
      <cdr:spPr>
        <a:xfrm xmlns:a="http://schemas.openxmlformats.org/drawingml/2006/main">
          <a:off x="5047398" y="3392726"/>
          <a:ext cx="846705" cy="5825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solidFill>
                <a:schemeClr val="bg1"/>
              </a:solidFill>
            </a:rPr>
            <a:t>55.7%</a:t>
          </a:r>
        </a:p>
      </cdr:txBody>
    </cdr:sp>
  </cdr:relSizeAnchor>
  <cdr:relSizeAnchor xmlns:cdr="http://schemas.openxmlformats.org/drawingml/2006/chartDrawing">
    <cdr:from>
      <cdr:x>0.119</cdr:x>
      <cdr:y>0.72676</cdr:y>
    </cdr:from>
    <cdr:to>
      <cdr:x>0.20537</cdr:x>
      <cdr:y>0.86197</cdr:y>
    </cdr:to>
    <cdr:sp macro="" textlink="">
      <cdr:nvSpPr>
        <cdr:cNvPr id="15" name="Rectángulo redondeado 14"/>
        <cdr:cNvSpPr/>
      </cdr:nvSpPr>
      <cdr:spPr bwMode="auto">
        <a:xfrm xmlns:a="http://schemas.openxmlformats.org/drawingml/2006/main">
          <a:off x="1018190" y="4236983"/>
          <a:ext cx="739008" cy="788276"/>
        </a:xfrm>
        <a:prstGeom xmlns:a="http://schemas.openxmlformats.org/drawingml/2006/main" prst="round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0.06814</cdr:x>
      <cdr:y>0.77746</cdr:y>
    </cdr:from>
    <cdr:to>
      <cdr:x>0.13148</cdr:x>
      <cdr:y>0.84085</cdr:y>
    </cdr:to>
    <cdr:sp macro="" textlink="">
      <cdr:nvSpPr>
        <cdr:cNvPr id="16" name="Rectángulo redondeado 15"/>
        <cdr:cNvSpPr/>
      </cdr:nvSpPr>
      <cdr:spPr bwMode="auto">
        <a:xfrm xmlns:a="http://schemas.openxmlformats.org/drawingml/2006/main">
          <a:off x="582996" y="4532586"/>
          <a:ext cx="541939" cy="369505"/>
        </a:xfrm>
        <a:prstGeom xmlns:a="http://schemas.openxmlformats.org/drawingml/2006/main" prst="round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0.09501</cdr:x>
      <cdr:y>0.75352</cdr:y>
    </cdr:from>
    <cdr:to>
      <cdr:x>0.23512</cdr:x>
      <cdr:y>0.86761</cdr:y>
    </cdr:to>
    <cdr:sp macro="" textlink="">
      <cdr:nvSpPr>
        <cdr:cNvPr id="17" name="Rectángulo redondeado 16"/>
        <cdr:cNvSpPr/>
      </cdr:nvSpPr>
      <cdr:spPr bwMode="auto">
        <a:xfrm xmlns:a="http://schemas.openxmlformats.org/drawingml/2006/main">
          <a:off x="812909" y="4392996"/>
          <a:ext cx="1198837" cy="665107"/>
        </a:xfrm>
        <a:prstGeom xmlns:a="http://schemas.openxmlformats.org/drawingml/2006/main" prst="roundRect">
          <a:avLst/>
        </a:prstGeom>
        <a:noFill xmlns:a="http://schemas.openxmlformats.org/drawingml/2006/main"/>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0.02961</cdr:x>
      <cdr:y>0.77273</cdr:y>
    </cdr:from>
    <cdr:to>
      <cdr:x>0.08815</cdr:x>
      <cdr:y>0.83329</cdr:y>
    </cdr:to>
    <cdr:sp macro="" textlink="">
      <cdr:nvSpPr>
        <cdr:cNvPr id="18" name="Rectángulo redondeado 17"/>
        <cdr:cNvSpPr/>
      </cdr:nvSpPr>
      <cdr:spPr bwMode="auto">
        <a:xfrm xmlns:a="http://schemas.openxmlformats.org/drawingml/2006/main">
          <a:off x="253802" y="4896544"/>
          <a:ext cx="501834" cy="383751"/>
        </a:xfrm>
        <a:prstGeom xmlns:a="http://schemas.openxmlformats.org/drawingml/2006/main" prst="roundRect">
          <a:avLst/>
        </a:prstGeom>
        <a:solidFill xmlns:a="http://schemas.openxmlformats.org/drawingml/2006/main">
          <a:schemeClr val="bg1"/>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0.2396</cdr:x>
      <cdr:y>0.77273</cdr:y>
    </cdr:from>
    <cdr:to>
      <cdr:x>0.29814</cdr:x>
      <cdr:y>0.83329</cdr:y>
    </cdr:to>
    <cdr:sp macro="" textlink="">
      <cdr:nvSpPr>
        <cdr:cNvPr id="19" name="Rectángulo redondeado 18"/>
        <cdr:cNvSpPr/>
      </cdr:nvSpPr>
      <cdr:spPr bwMode="auto">
        <a:xfrm xmlns:a="http://schemas.openxmlformats.org/drawingml/2006/main">
          <a:off x="2054002" y="4896544"/>
          <a:ext cx="501834" cy="383751"/>
        </a:xfrm>
        <a:prstGeom xmlns:a="http://schemas.openxmlformats.org/drawingml/2006/main" prst="roundRect">
          <a:avLst/>
        </a:prstGeom>
        <a:solidFill xmlns:a="http://schemas.openxmlformats.org/drawingml/2006/main">
          <a:schemeClr val="tx1">
            <a:lumMod val="50000"/>
            <a:lumOff val="50000"/>
          </a:schemeClr>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0.29</cdr:x>
      <cdr:y>0.77273</cdr:y>
    </cdr:from>
    <cdr:to>
      <cdr:x>0.46743</cdr:x>
      <cdr:y>0.87266</cdr:y>
    </cdr:to>
    <cdr:sp macro="" textlink="">
      <cdr:nvSpPr>
        <cdr:cNvPr id="20" name="1 CuadroTexto"/>
        <cdr:cNvSpPr txBox="1"/>
      </cdr:nvSpPr>
      <cdr:spPr>
        <a:xfrm xmlns:a="http://schemas.openxmlformats.org/drawingml/2006/main">
          <a:off x="2486050" y="4896544"/>
          <a:ext cx="1520994" cy="6332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dirty="0"/>
            <a:t>INCUMPLIMIENTO</a:t>
          </a:r>
        </a:p>
      </cdr:txBody>
    </cdr:sp>
  </cdr:relSizeAnchor>
  <cdr:relSizeAnchor xmlns:cdr="http://schemas.openxmlformats.org/drawingml/2006/chartDrawing">
    <cdr:from>
      <cdr:x>0.08841</cdr:x>
      <cdr:y>0.77273</cdr:y>
    </cdr:from>
    <cdr:to>
      <cdr:x>0.2437</cdr:x>
      <cdr:y>0.87266</cdr:y>
    </cdr:to>
    <cdr:sp macro="" textlink="">
      <cdr:nvSpPr>
        <cdr:cNvPr id="21" name="1 CuadroTexto"/>
        <cdr:cNvSpPr txBox="1"/>
      </cdr:nvSpPr>
      <cdr:spPr>
        <a:xfrm xmlns:a="http://schemas.openxmlformats.org/drawingml/2006/main">
          <a:off x="757858" y="4896544"/>
          <a:ext cx="1331223" cy="6332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baseline="0" dirty="0"/>
            <a:t>CUMPLIMIENTO </a:t>
          </a:r>
          <a:endParaRPr lang="es-MX" sz="1200" b="1" dirty="0"/>
        </a:p>
      </cdr:txBody>
    </cdr:sp>
  </cdr:relSizeAnchor>
  <cdr:relSizeAnchor xmlns:cdr="http://schemas.openxmlformats.org/drawingml/2006/chartDrawing">
    <cdr:from>
      <cdr:x>0.45402</cdr:x>
      <cdr:y>0.77606</cdr:y>
    </cdr:from>
    <cdr:to>
      <cdr:x>0.99617</cdr:x>
      <cdr:y>0.97746</cdr:y>
    </cdr:to>
    <cdr:sp macro="" textlink="">
      <cdr:nvSpPr>
        <cdr:cNvPr id="22" name="1 CuadroTexto"/>
        <cdr:cNvSpPr txBox="1"/>
      </cdr:nvSpPr>
      <cdr:spPr>
        <a:xfrm xmlns:a="http://schemas.openxmlformats.org/drawingml/2006/main">
          <a:off x="3892112" y="4524396"/>
          <a:ext cx="4647555" cy="117415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100" b="1" u="none" baseline="0"/>
            <a:t>IGC= INDICE GENERAL DE CUMPLIMIENTO.</a:t>
          </a:r>
        </a:p>
        <a:p xmlns:a="http://schemas.openxmlformats.org/drawingml/2006/main">
          <a:r>
            <a:rPr lang="es-MX" sz="1100" b="1" u="none" baseline="0"/>
            <a:t>ICOT= INDICE DE CIMPLIMIENTO DE OBLIGACIONES DE TRANSPARENCIA. </a:t>
          </a:r>
        </a:p>
        <a:p xmlns:a="http://schemas.openxmlformats.org/drawingml/2006/main">
          <a:r>
            <a:rPr lang="es-MX" sz="1100" b="1" u="none" baseline="0"/>
            <a:t>IPARSO=INDICE DE PARTICIPACIÓN DEL SUJETO OBLIGADO</a:t>
          </a:r>
        </a:p>
        <a:p xmlns:a="http://schemas.openxmlformats.org/drawingml/2006/main">
          <a:r>
            <a:rPr lang="es-MX" sz="1100" b="1" u="none" baseline="0"/>
            <a:t>IPAC=INDICE DE PARTICIPACIÓN DE LAS CAPACITACIONES DE   </a:t>
          </a:r>
        </a:p>
        <a:p xmlns:a="http://schemas.openxmlformats.org/drawingml/2006/main">
          <a:r>
            <a:rPr lang="es-MX" sz="1100" b="1" u="none" baseline="0"/>
            <a:t>            LA LTAIPET.</a:t>
          </a:r>
        </a:p>
        <a:p xmlns:a="http://schemas.openxmlformats.org/drawingml/2006/main">
          <a:r>
            <a:rPr lang="es-MX" sz="1100" b="1" u="none" baseline="0"/>
            <a:t>ICR= INDICE DE CUMPLIMIENTO DE REQUERIMIENTOS </a:t>
          </a:r>
        </a:p>
        <a:p xmlns:a="http://schemas.openxmlformats.org/drawingml/2006/main">
          <a:endParaRPr lang="es-MX" sz="1100" b="1" u="none" baseline="0"/>
        </a:p>
        <a:p xmlns:a="http://schemas.openxmlformats.org/drawingml/2006/main">
          <a:r>
            <a:rPr lang="es-MX" sz="1100" b="1" u="none" baseline="0"/>
            <a:t> </a:t>
          </a:r>
          <a:r>
            <a:rPr lang="es-MX" sz="1100" b="0" u="none" baseline="0"/>
            <a:t> </a:t>
          </a:r>
          <a:endParaRPr lang="es-MX" sz="1100" b="0" u="none"/>
        </a:p>
      </cdr:txBody>
    </cdr:sp>
  </cdr:relSizeAnchor>
  <cdr:relSizeAnchor xmlns:cdr="http://schemas.openxmlformats.org/drawingml/2006/chartDrawing">
    <cdr:from>
      <cdr:x>0.02778</cdr:x>
      <cdr:y>0.14111</cdr:y>
    </cdr:from>
    <cdr:to>
      <cdr:x>0.12655</cdr:x>
      <cdr:y>0.24104</cdr:y>
    </cdr:to>
    <cdr:sp macro="" textlink="">
      <cdr:nvSpPr>
        <cdr:cNvPr id="23" name="1 CuadroTexto"/>
        <cdr:cNvSpPr txBox="1"/>
      </cdr:nvSpPr>
      <cdr:spPr>
        <a:xfrm xmlns:a="http://schemas.openxmlformats.org/drawingml/2006/main">
          <a:off x="238124" y="822655"/>
          <a:ext cx="846706"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IGC</a:t>
          </a:r>
        </a:p>
      </cdr:txBody>
    </cdr:sp>
  </cdr:relSizeAnchor>
  <cdr:relSizeAnchor xmlns:cdr="http://schemas.openxmlformats.org/drawingml/2006/chartDrawing">
    <cdr:from>
      <cdr:x>0.07106</cdr:x>
      <cdr:y>0.23267</cdr:y>
    </cdr:from>
    <cdr:to>
      <cdr:x>0.16983</cdr:x>
      <cdr:y>0.3326</cdr:y>
    </cdr:to>
    <cdr:sp macro="" textlink="">
      <cdr:nvSpPr>
        <cdr:cNvPr id="24" name="1 CuadroTexto"/>
        <cdr:cNvSpPr txBox="1"/>
      </cdr:nvSpPr>
      <cdr:spPr>
        <a:xfrm xmlns:a="http://schemas.openxmlformats.org/drawingml/2006/main">
          <a:off x="609180" y="1356438"/>
          <a:ext cx="846706"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6.5%</a:t>
          </a:r>
        </a:p>
      </cdr:txBody>
    </cdr:sp>
  </cdr:relSizeAnchor>
  <cdr:relSizeAnchor xmlns:cdr="http://schemas.openxmlformats.org/drawingml/2006/chartDrawing">
    <cdr:from>
      <cdr:x>0.41301</cdr:x>
      <cdr:y>0.23688</cdr:y>
    </cdr:from>
    <cdr:to>
      <cdr:x>0.51178</cdr:x>
      <cdr:y>0.33681</cdr:y>
    </cdr:to>
    <cdr:sp macro="" textlink="">
      <cdr:nvSpPr>
        <cdr:cNvPr id="25" name="1 CuadroTexto"/>
        <cdr:cNvSpPr txBox="1"/>
      </cdr:nvSpPr>
      <cdr:spPr>
        <a:xfrm xmlns:a="http://schemas.openxmlformats.org/drawingml/2006/main">
          <a:off x="3540559" y="1381015"/>
          <a:ext cx="846706" cy="58258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solidFill>
                <a:schemeClr val="bg1"/>
              </a:solidFill>
            </a:rPr>
            <a:t>93.5%</a:t>
          </a:r>
        </a:p>
      </cdr:txBody>
    </cdr:sp>
  </cdr:relSizeAnchor>
  <cdr:relSizeAnchor xmlns:cdr="http://schemas.openxmlformats.org/drawingml/2006/chartDrawing">
    <cdr:from>
      <cdr:x>0.04263</cdr:x>
      <cdr:y>0.85168</cdr:y>
    </cdr:from>
    <cdr:to>
      <cdr:x>0.39479</cdr:x>
      <cdr:y>0.98864</cdr:y>
    </cdr:to>
    <cdr:sp macro="" textlink="">
      <cdr:nvSpPr>
        <cdr:cNvPr id="26" name="1 CuadroTexto"/>
        <cdr:cNvSpPr txBox="1"/>
      </cdr:nvSpPr>
      <cdr:spPr>
        <a:xfrm xmlns:a="http://schemas.openxmlformats.org/drawingml/2006/main">
          <a:off x="365436" y="5396818"/>
          <a:ext cx="3018940" cy="8678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200" b="1" u="sng" dirty="0" smtClean="0"/>
            <a:t>2016-1:</a:t>
          </a:r>
          <a:r>
            <a:rPr lang="es-MX" sz="1200" b="1" dirty="0" smtClean="0"/>
            <a:t>                         </a:t>
          </a:r>
          <a:r>
            <a:rPr lang="es-MX" sz="1200" b="1" u="sng" dirty="0" smtClean="0"/>
            <a:t>DIFERENCIA</a:t>
          </a:r>
        </a:p>
        <a:p xmlns:a="http://schemas.openxmlformats.org/drawingml/2006/main">
          <a:r>
            <a:rPr lang="es-MX" sz="1200" b="1" dirty="0" smtClean="0"/>
            <a:t>ICR                   72%            -27.7%</a:t>
          </a:r>
        </a:p>
        <a:p xmlns:a="http://schemas.openxmlformats.org/drawingml/2006/main">
          <a:r>
            <a:rPr lang="es-MX" sz="1200" b="1" dirty="0" smtClean="0"/>
            <a:t>ICIPO /ICOT   47%              -40.5</a:t>
          </a:r>
        </a:p>
        <a:p xmlns:a="http://schemas.openxmlformats.org/drawingml/2006/main">
          <a:r>
            <a:rPr lang="es-MX" sz="1200" b="1" dirty="0" smtClean="0"/>
            <a:t>IGC                 55.06            -24.81</a:t>
          </a:r>
          <a:endParaRPr lang="es-MX" sz="1200" b="1" dirty="0"/>
        </a:p>
      </cdr:txBody>
    </cdr:sp>
  </cdr:relSizeAnchor>
</c:userShapes>
</file>

<file path=ppt/drawings/drawing8.xml><?xml version="1.0" encoding="utf-8"?>
<c:userShapes xmlns:c="http://schemas.openxmlformats.org/drawingml/2006/chart">
  <cdr:relSizeAnchor xmlns:cdr="http://schemas.openxmlformats.org/drawingml/2006/chartDrawing">
    <cdr:from>
      <cdr:x>0.18348</cdr:x>
      <cdr:y>0.0059</cdr:y>
    </cdr:from>
    <cdr:to>
      <cdr:x>0.90966</cdr:x>
      <cdr:y>0.10702</cdr:y>
    </cdr:to>
    <cdr:sp macro="" textlink="">
      <cdr:nvSpPr>
        <cdr:cNvPr id="2" name="1 CuadroTexto"/>
        <cdr:cNvSpPr txBox="1"/>
      </cdr:nvSpPr>
      <cdr:spPr>
        <a:xfrm xmlns:a="http://schemas.openxmlformats.org/drawingml/2006/main">
          <a:off x="1569874" y="34378"/>
          <a:ext cx="6213287" cy="5895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dirty="0"/>
            <a:t>GRAFICA COMPARATIVA DE ENTIDADES PÚBLICAS APROBADAS</a:t>
          </a:r>
        </a:p>
        <a:p xmlns:a="http://schemas.openxmlformats.org/drawingml/2006/main">
          <a:pPr algn="ctr"/>
          <a:r>
            <a:rPr lang="es-MX" sz="1400" b="1" baseline="0" dirty="0"/>
            <a:t> Evaluación 2016-1 vs 2016-2 (Por tipo de sujeto obligado)</a:t>
          </a:r>
        </a:p>
        <a:p xmlns:a="http://schemas.openxmlformats.org/drawingml/2006/main">
          <a:pPr algn="ctr"/>
          <a:r>
            <a:rPr lang="es-MX" sz="1400" b="1" dirty="0"/>
            <a:t> </a:t>
          </a:r>
        </a:p>
      </cdr:txBody>
    </cdr:sp>
  </cdr:relSizeAnchor>
  <cdr:relSizeAnchor xmlns:cdr="http://schemas.openxmlformats.org/drawingml/2006/chartDrawing">
    <cdr:from>
      <cdr:x>0.27086</cdr:x>
      <cdr:y>0.72702</cdr:y>
    </cdr:from>
    <cdr:to>
      <cdr:x>0.4254</cdr:x>
      <cdr:y>0.81406</cdr:y>
    </cdr:to>
    <cdr:sp macro="" textlink="">
      <cdr:nvSpPr>
        <cdr:cNvPr id="3" name="1 CuadroTexto"/>
        <cdr:cNvSpPr txBox="1"/>
      </cdr:nvSpPr>
      <cdr:spPr>
        <a:xfrm xmlns:a="http://schemas.openxmlformats.org/drawingml/2006/main">
          <a:off x="2321911" y="4238522"/>
          <a:ext cx="1324794" cy="5074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Poder</a:t>
          </a:r>
          <a:r>
            <a:rPr lang="es-MX" sz="1400" b="1" baseline="0"/>
            <a:t> Legislativo</a:t>
          </a:r>
          <a:endParaRPr lang="es-MX" sz="1400" b="1"/>
        </a:p>
      </cdr:txBody>
    </cdr:sp>
  </cdr:relSizeAnchor>
  <cdr:relSizeAnchor xmlns:cdr="http://schemas.openxmlformats.org/drawingml/2006/chartDrawing">
    <cdr:from>
      <cdr:x>0.40496</cdr:x>
      <cdr:y>0.72941</cdr:y>
    </cdr:from>
    <cdr:to>
      <cdr:x>0.51505</cdr:x>
      <cdr:y>0.85045</cdr:y>
    </cdr:to>
    <cdr:sp macro="" textlink="">
      <cdr:nvSpPr>
        <cdr:cNvPr id="4" name="2 CuadroTexto"/>
        <cdr:cNvSpPr txBox="1"/>
      </cdr:nvSpPr>
      <cdr:spPr>
        <a:xfrm xmlns:a="http://schemas.openxmlformats.org/drawingml/2006/main">
          <a:off x="3528392" y="4464496"/>
          <a:ext cx="959211" cy="7408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dirty="0"/>
            <a:t>Poder</a:t>
          </a:r>
          <a:r>
            <a:rPr lang="es-MX" sz="1400" b="1" baseline="0" dirty="0"/>
            <a:t> Judicial</a:t>
          </a:r>
          <a:endParaRPr lang="es-MX" sz="1400" b="1" dirty="0"/>
        </a:p>
      </cdr:txBody>
    </cdr:sp>
  </cdr:relSizeAnchor>
  <cdr:relSizeAnchor xmlns:cdr="http://schemas.openxmlformats.org/drawingml/2006/chartDrawing">
    <cdr:from>
      <cdr:x>0.05488</cdr:x>
      <cdr:y>0.73547</cdr:y>
    </cdr:from>
    <cdr:to>
      <cdr:x>0.20942</cdr:x>
      <cdr:y>0.82252</cdr:y>
    </cdr:to>
    <cdr:sp macro="" textlink="">
      <cdr:nvSpPr>
        <cdr:cNvPr id="5" name="1 CuadroTexto"/>
        <cdr:cNvSpPr txBox="1"/>
      </cdr:nvSpPr>
      <cdr:spPr>
        <a:xfrm xmlns:a="http://schemas.openxmlformats.org/drawingml/2006/main">
          <a:off x="469572" y="4287783"/>
          <a:ext cx="1322203" cy="5074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Ayuntamientos</a:t>
          </a:r>
        </a:p>
      </cdr:txBody>
    </cdr:sp>
  </cdr:relSizeAnchor>
  <cdr:relSizeAnchor xmlns:cdr="http://schemas.openxmlformats.org/drawingml/2006/chartDrawing">
    <cdr:from>
      <cdr:x>0.16239</cdr:x>
      <cdr:y>0.72562</cdr:y>
    </cdr:from>
    <cdr:to>
      <cdr:x>0.31693</cdr:x>
      <cdr:y>0.81266</cdr:y>
    </cdr:to>
    <cdr:sp macro="" textlink="">
      <cdr:nvSpPr>
        <cdr:cNvPr id="6" name="1 CuadroTexto"/>
        <cdr:cNvSpPr txBox="1"/>
      </cdr:nvSpPr>
      <cdr:spPr>
        <a:xfrm xmlns:a="http://schemas.openxmlformats.org/drawingml/2006/main">
          <a:off x="1392125" y="4230320"/>
          <a:ext cx="1324794" cy="5074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Poder</a:t>
          </a:r>
          <a:r>
            <a:rPr lang="es-MX" sz="1400" b="1" baseline="0"/>
            <a:t> Ejecutivo</a:t>
          </a:r>
          <a:endParaRPr lang="es-MX" sz="1400" b="1"/>
        </a:p>
      </cdr:txBody>
    </cdr:sp>
  </cdr:relSizeAnchor>
  <cdr:relSizeAnchor xmlns:cdr="http://schemas.openxmlformats.org/drawingml/2006/chartDrawing">
    <cdr:from>
      <cdr:x>0.48207</cdr:x>
      <cdr:y>0.73406</cdr:y>
    </cdr:from>
    <cdr:to>
      <cdr:x>0.6366</cdr:x>
      <cdr:y>0.82111</cdr:y>
    </cdr:to>
    <cdr:sp macro="" textlink="">
      <cdr:nvSpPr>
        <cdr:cNvPr id="7" name="1 CuadroTexto"/>
        <cdr:cNvSpPr txBox="1"/>
      </cdr:nvSpPr>
      <cdr:spPr>
        <a:xfrm xmlns:a="http://schemas.openxmlformats.org/drawingml/2006/main">
          <a:off x="4132565" y="4279547"/>
          <a:ext cx="1324708" cy="5074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Organismos</a:t>
          </a:r>
        </a:p>
        <a:p xmlns:a="http://schemas.openxmlformats.org/drawingml/2006/main">
          <a:pPr algn="ctr"/>
          <a:r>
            <a:rPr lang="es-MX" sz="1400" b="1"/>
            <a:t>Autónomos</a:t>
          </a:r>
        </a:p>
      </cdr:txBody>
    </cdr:sp>
  </cdr:relSizeAnchor>
  <cdr:relSizeAnchor xmlns:cdr="http://schemas.openxmlformats.org/drawingml/2006/chartDrawing">
    <cdr:from>
      <cdr:x>0.60493</cdr:x>
      <cdr:y>0.7228</cdr:y>
    </cdr:from>
    <cdr:to>
      <cdr:x>0.75947</cdr:x>
      <cdr:y>0.87302</cdr:y>
    </cdr:to>
    <cdr:sp macro="" textlink="">
      <cdr:nvSpPr>
        <cdr:cNvPr id="8" name="1 CuadroTexto"/>
        <cdr:cNvSpPr txBox="1"/>
      </cdr:nvSpPr>
      <cdr:spPr>
        <a:xfrm xmlns:a="http://schemas.openxmlformats.org/drawingml/2006/main">
          <a:off x="5185776" y="4213898"/>
          <a:ext cx="1324794" cy="8757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a:t>Comisiones</a:t>
          </a:r>
          <a:r>
            <a:rPr lang="es-MX" sz="1400" b="1" baseline="0"/>
            <a:t> Mpales de Agua</a:t>
          </a:r>
          <a:endParaRPr lang="es-MX" sz="1400" b="1"/>
        </a:p>
      </cdr:txBody>
    </cdr:sp>
  </cdr:relSizeAnchor>
  <cdr:relSizeAnchor xmlns:cdr="http://schemas.openxmlformats.org/drawingml/2006/chartDrawing">
    <cdr:from>
      <cdr:x>0.71901</cdr:x>
      <cdr:y>0.72941</cdr:y>
    </cdr:from>
    <cdr:to>
      <cdr:x>0.87354</cdr:x>
      <cdr:y>0.81644</cdr:y>
    </cdr:to>
    <cdr:sp macro="" textlink="">
      <cdr:nvSpPr>
        <cdr:cNvPr id="9" name="1 CuadroTexto"/>
        <cdr:cNvSpPr txBox="1"/>
      </cdr:nvSpPr>
      <cdr:spPr>
        <a:xfrm xmlns:a="http://schemas.openxmlformats.org/drawingml/2006/main">
          <a:off x="6264696" y="4464496"/>
          <a:ext cx="1346415" cy="5326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dirty="0"/>
            <a:t>Partidos</a:t>
          </a:r>
          <a:r>
            <a:rPr lang="es-MX" sz="1400" b="1" baseline="0" dirty="0"/>
            <a:t> Políticos </a:t>
          </a:r>
          <a:endParaRPr lang="es-MX" sz="1400" b="1" dirty="0"/>
        </a:p>
      </cdr:txBody>
    </cdr:sp>
  </cdr:relSizeAnchor>
  <cdr:relSizeAnchor xmlns:cdr="http://schemas.openxmlformats.org/drawingml/2006/chartDrawing">
    <cdr:from>
      <cdr:x>0.08849</cdr:x>
      <cdr:y>0.55942</cdr:y>
    </cdr:from>
    <cdr:to>
      <cdr:x>0.17548</cdr:x>
      <cdr:y>0.65627</cdr:y>
    </cdr:to>
    <cdr:sp macro="" textlink="">
      <cdr:nvSpPr>
        <cdr:cNvPr id="10" name="1 CuadroTexto"/>
        <cdr:cNvSpPr txBox="1"/>
      </cdr:nvSpPr>
      <cdr:spPr>
        <a:xfrm xmlns:a="http://schemas.openxmlformats.org/drawingml/2006/main">
          <a:off x="758612" y="3261384"/>
          <a:ext cx="745721" cy="564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8</a:t>
          </a:r>
        </a:p>
        <a:p xmlns:a="http://schemas.openxmlformats.org/drawingml/2006/main">
          <a:r>
            <a:rPr lang="es-MX" sz="1400" b="1"/>
            <a:t>13%</a:t>
          </a:r>
        </a:p>
      </cdr:txBody>
    </cdr:sp>
  </cdr:relSizeAnchor>
  <cdr:relSizeAnchor xmlns:cdr="http://schemas.openxmlformats.org/drawingml/2006/chartDrawing">
    <cdr:from>
      <cdr:x>0.14223</cdr:x>
      <cdr:y>0.63547</cdr:y>
    </cdr:from>
    <cdr:to>
      <cdr:x>0.22922</cdr:x>
      <cdr:y>0.73232</cdr:y>
    </cdr:to>
    <cdr:sp macro="" textlink="">
      <cdr:nvSpPr>
        <cdr:cNvPr id="11" name="1 CuadroTexto"/>
        <cdr:cNvSpPr txBox="1"/>
      </cdr:nvSpPr>
      <cdr:spPr>
        <a:xfrm xmlns:a="http://schemas.openxmlformats.org/drawingml/2006/main">
          <a:off x="1219243" y="3704783"/>
          <a:ext cx="745721" cy="564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0</a:t>
          </a:r>
        </a:p>
        <a:p xmlns:a="http://schemas.openxmlformats.org/drawingml/2006/main">
          <a:r>
            <a:rPr lang="es-MX" sz="1400" b="1"/>
            <a:t>0%</a:t>
          </a:r>
        </a:p>
      </cdr:txBody>
    </cdr:sp>
  </cdr:relSizeAnchor>
  <cdr:relSizeAnchor xmlns:cdr="http://schemas.openxmlformats.org/drawingml/2006/chartDrawing">
    <cdr:from>
      <cdr:x>0.30329</cdr:x>
      <cdr:y>0.09462</cdr:y>
    </cdr:from>
    <cdr:to>
      <cdr:x>0.39028</cdr:x>
      <cdr:y>0.19147</cdr:y>
    </cdr:to>
    <cdr:sp macro="" textlink="">
      <cdr:nvSpPr>
        <cdr:cNvPr id="12" name="1 CuadroTexto"/>
        <cdr:cNvSpPr txBox="1"/>
      </cdr:nvSpPr>
      <cdr:spPr>
        <a:xfrm xmlns:a="http://schemas.openxmlformats.org/drawingml/2006/main">
          <a:off x="2599970" y="551659"/>
          <a:ext cx="745722" cy="564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2</a:t>
          </a:r>
        </a:p>
        <a:p xmlns:a="http://schemas.openxmlformats.org/drawingml/2006/main">
          <a:r>
            <a:rPr lang="es-MX" sz="1400" b="1"/>
            <a:t>100%</a:t>
          </a:r>
        </a:p>
      </cdr:txBody>
    </cdr:sp>
  </cdr:relSizeAnchor>
  <cdr:relSizeAnchor xmlns:cdr="http://schemas.openxmlformats.org/drawingml/2006/chartDrawing">
    <cdr:from>
      <cdr:x>0.35032</cdr:x>
      <cdr:y>0.62421</cdr:y>
    </cdr:from>
    <cdr:to>
      <cdr:x>0.43731</cdr:x>
      <cdr:y>0.72106</cdr:y>
    </cdr:to>
    <cdr:sp macro="" textlink="">
      <cdr:nvSpPr>
        <cdr:cNvPr id="13" name="1 CuadroTexto"/>
        <cdr:cNvSpPr txBox="1"/>
      </cdr:nvSpPr>
      <cdr:spPr>
        <a:xfrm xmlns:a="http://schemas.openxmlformats.org/drawingml/2006/main">
          <a:off x="3003088" y="3639095"/>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0</a:t>
          </a:r>
        </a:p>
        <a:p xmlns:a="http://schemas.openxmlformats.org/drawingml/2006/main">
          <a:r>
            <a:rPr lang="es-MX" sz="1400" b="1"/>
            <a:t>  0%</a:t>
          </a:r>
        </a:p>
      </cdr:txBody>
    </cdr:sp>
  </cdr:relSizeAnchor>
  <cdr:relSizeAnchor xmlns:cdr="http://schemas.openxmlformats.org/drawingml/2006/chartDrawing">
    <cdr:from>
      <cdr:x>0.41368</cdr:x>
      <cdr:y>0.09463</cdr:y>
    </cdr:from>
    <cdr:to>
      <cdr:x>0.50067</cdr:x>
      <cdr:y>0.19148</cdr:y>
    </cdr:to>
    <cdr:sp macro="" textlink="">
      <cdr:nvSpPr>
        <cdr:cNvPr id="14" name="1 CuadroTexto"/>
        <cdr:cNvSpPr txBox="1"/>
      </cdr:nvSpPr>
      <cdr:spPr>
        <a:xfrm xmlns:a="http://schemas.openxmlformats.org/drawingml/2006/main">
          <a:off x="3546252" y="551666"/>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2</a:t>
          </a:r>
        </a:p>
        <a:p xmlns:a="http://schemas.openxmlformats.org/drawingml/2006/main">
          <a:r>
            <a:rPr lang="es-MX" sz="1400" b="1"/>
            <a:t>100%</a:t>
          </a:r>
        </a:p>
      </cdr:txBody>
    </cdr:sp>
  </cdr:relSizeAnchor>
  <cdr:relSizeAnchor xmlns:cdr="http://schemas.openxmlformats.org/drawingml/2006/chartDrawing">
    <cdr:from>
      <cdr:x>0.46262</cdr:x>
      <cdr:y>0.09181</cdr:y>
    </cdr:from>
    <cdr:to>
      <cdr:x>0.54961</cdr:x>
      <cdr:y>0.18866</cdr:y>
    </cdr:to>
    <cdr:sp macro="" textlink="">
      <cdr:nvSpPr>
        <cdr:cNvPr id="15" name="1 CuadroTexto"/>
        <cdr:cNvSpPr txBox="1"/>
      </cdr:nvSpPr>
      <cdr:spPr>
        <a:xfrm xmlns:a="http://schemas.openxmlformats.org/drawingml/2006/main">
          <a:off x="3965845" y="535243"/>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2</a:t>
          </a:r>
        </a:p>
        <a:p xmlns:a="http://schemas.openxmlformats.org/drawingml/2006/main">
          <a:r>
            <a:rPr lang="es-MX" sz="1400" b="1"/>
            <a:t>100%</a:t>
          </a:r>
        </a:p>
      </cdr:txBody>
    </cdr:sp>
  </cdr:relSizeAnchor>
  <cdr:relSizeAnchor xmlns:cdr="http://schemas.openxmlformats.org/drawingml/2006/chartDrawing">
    <cdr:from>
      <cdr:x>0.52502</cdr:x>
      <cdr:y>0.34956</cdr:y>
    </cdr:from>
    <cdr:to>
      <cdr:x>0.61201</cdr:x>
      <cdr:y>0.44641</cdr:y>
    </cdr:to>
    <cdr:sp macro="" textlink="">
      <cdr:nvSpPr>
        <cdr:cNvPr id="16" name="1 CuadroTexto"/>
        <cdr:cNvSpPr txBox="1"/>
      </cdr:nvSpPr>
      <cdr:spPr>
        <a:xfrm xmlns:a="http://schemas.openxmlformats.org/drawingml/2006/main">
          <a:off x="4500708" y="2037894"/>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3</a:t>
          </a:r>
        </a:p>
        <a:p xmlns:a="http://schemas.openxmlformats.org/drawingml/2006/main">
          <a:r>
            <a:rPr lang="es-MX" sz="1400" b="1"/>
            <a:t>50%</a:t>
          </a:r>
        </a:p>
      </cdr:txBody>
    </cdr:sp>
  </cdr:relSizeAnchor>
  <cdr:relSizeAnchor xmlns:cdr="http://schemas.openxmlformats.org/drawingml/2006/chartDrawing">
    <cdr:from>
      <cdr:x>0.56823</cdr:x>
      <cdr:y>0.35096</cdr:y>
    </cdr:from>
    <cdr:to>
      <cdr:x>0.65522</cdr:x>
      <cdr:y>0.44781</cdr:y>
    </cdr:to>
    <cdr:sp macro="" textlink="">
      <cdr:nvSpPr>
        <cdr:cNvPr id="17" name="1 CuadroTexto"/>
        <cdr:cNvSpPr txBox="1"/>
      </cdr:nvSpPr>
      <cdr:spPr>
        <a:xfrm xmlns:a="http://schemas.openxmlformats.org/drawingml/2006/main">
          <a:off x="4871114" y="2046083"/>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3</a:t>
          </a:r>
        </a:p>
        <a:p xmlns:a="http://schemas.openxmlformats.org/drawingml/2006/main">
          <a:r>
            <a:rPr lang="es-MX" sz="1400" b="1"/>
            <a:t>50%</a:t>
          </a:r>
        </a:p>
      </cdr:txBody>
    </cdr:sp>
  </cdr:relSizeAnchor>
  <cdr:relSizeAnchor xmlns:cdr="http://schemas.openxmlformats.org/drawingml/2006/chartDrawing">
    <cdr:from>
      <cdr:x>0.62871</cdr:x>
      <cdr:y>0.35941</cdr:y>
    </cdr:from>
    <cdr:to>
      <cdr:x>0.7157</cdr:x>
      <cdr:y>0.45626</cdr:y>
    </cdr:to>
    <cdr:sp macro="" textlink="">
      <cdr:nvSpPr>
        <cdr:cNvPr id="18" name="1 CuadroTexto"/>
        <cdr:cNvSpPr txBox="1"/>
      </cdr:nvSpPr>
      <cdr:spPr>
        <a:xfrm xmlns:a="http://schemas.openxmlformats.org/drawingml/2006/main">
          <a:off x="5389586" y="2095372"/>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2</a:t>
          </a:r>
        </a:p>
        <a:p xmlns:a="http://schemas.openxmlformats.org/drawingml/2006/main">
          <a:r>
            <a:rPr lang="es-MX" sz="1400" b="1"/>
            <a:t>  50%</a:t>
          </a:r>
        </a:p>
      </cdr:txBody>
    </cdr:sp>
  </cdr:relSizeAnchor>
  <cdr:relSizeAnchor xmlns:cdr="http://schemas.openxmlformats.org/drawingml/2006/chartDrawing">
    <cdr:from>
      <cdr:x>0.67861</cdr:x>
      <cdr:y>0.61857</cdr:y>
    </cdr:from>
    <cdr:to>
      <cdr:x>0.7656</cdr:x>
      <cdr:y>0.71542</cdr:y>
    </cdr:to>
    <cdr:sp macro="" textlink="">
      <cdr:nvSpPr>
        <cdr:cNvPr id="19" name="1 CuadroTexto"/>
        <cdr:cNvSpPr txBox="1"/>
      </cdr:nvSpPr>
      <cdr:spPr>
        <a:xfrm xmlns:a="http://schemas.openxmlformats.org/drawingml/2006/main">
          <a:off x="5817397" y="3606249"/>
          <a:ext cx="745721"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0</a:t>
          </a:r>
        </a:p>
        <a:p xmlns:a="http://schemas.openxmlformats.org/drawingml/2006/main">
          <a:r>
            <a:rPr lang="es-MX" sz="1400" b="1" baseline="0"/>
            <a:t>  </a:t>
          </a:r>
          <a:r>
            <a:rPr lang="es-MX" sz="1400" b="1"/>
            <a:t>0%</a:t>
          </a:r>
        </a:p>
      </cdr:txBody>
    </cdr:sp>
  </cdr:relSizeAnchor>
  <cdr:relSizeAnchor xmlns:cdr="http://schemas.openxmlformats.org/drawingml/2006/chartDrawing">
    <cdr:from>
      <cdr:x>0.74199</cdr:x>
      <cdr:y>0.52421</cdr:y>
    </cdr:from>
    <cdr:to>
      <cdr:x>0.82898</cdr:x>
      <cdr:y>0.62106</cdr:y>
    </cdr:to>
    <cdr:sp macro="" textlink="">
      <cdr:nvSpPr>
        <cdr:cNvPr id="20" name="1 CuadroTexto"/>
        <cdr:cNvSpPr txBox="1"/>
      </cdr:nvSpPr>
      <cdr:spPr>
        <a:xfrm xmlns:a="http://schemas.openxmlformats.org/drawingml/2006/main">
          <a:off x="6360703" y="3056104"/>
          <a:ext cx="745722" cy="564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2</a:t>
          </a:r>
        </a:p>
        <a:p xmlns:a="http://schemas.openxmlformats.org/drawingml/2006/main">
          <a:r>
            <a:rPr lang="es-MX" sz="1400" b="1"/>
            <a:t>18%</a:t>
          </a:r>
        </a:p>
      </cdr:txBody>
    </cdr:sp>
  </cdr:relSizeAnchor>
  <cdr:relSizeAnchor xmlns:cdr="http://schemas.openxmlformats.org/drawingml/2006/chartDrawing">
    <cdr:from>
      <cdr:x>0.78805</cdr:x>
      <cdr:y>0.62562</cdr:y>
    </cdr:from>
    <cdr:to>
      <cdr:x>0.87504</cdr:x>
      <cdr:y>0.72247</cdr:y>
    </cdr:to>
    <cdr:sp macro="" textlink="">
      <cdr:nvSpPr>
        <cdr:cNvPr id="21" name="1 CuadroTexto"/>
        <cdr:cNvSpPr txBox="1"/>
      </cdr:nvSpPr>
      <cdr:spPr>
        <a:xfrm xmlns:a="http://schemas.openxmlformats.org/drawingml/2006/main">
          <a:off x="6755566" y="3647323"/>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0</a:t>
          </a:r>
        </a:p>
        <a:p xmlns:a="http://schemas.openxmlformats.org/drawingml/2006/main">
          <a:r>
            <a:rPr lang="es-MX" sz="1400" b="1" baseline="0"/>
            <a:t>  </a:t>
          </a:r>
          <a:r>
            <a:rPr lang="es-MX" sz="1400" b="1"/>
            <a:t>0%</a:t>
          </a:r>
        </a:p>
      </cdr:txBody>
    </cdr:sp>
  </cdr:relSizeAnchor>
  <cdr:relSizeAnchor xmlns:cdr="http://schemas.openxmlformats.org/drawingml/2006/chartDrawing">
    <cdr:from>
      <cdr:x>0.86101</cdr:x>
      <cdr:y>0.39041</cdr:y>
    </cdr:from>
    <cdr:to>
      <cdr:x>0.948</cdr:x>
      <cdr:y>0.48726</cdr:y>
    </cdr:to>
    <cdr:sp macro="" textlink="">
      <cdr:nvSpPr>
        <cdr:cNvPr id="22" name="1 CuadroTexto"/>
        <cdr:cNvSpPr txBox="1"/>
      </cdr:nvSpPr>
      <cdr:spPr>
        <a:xfrm xmlns:a="http://schemas.openxmlformats.org/drawingml/2006/main">
          <a:off x="7381013" y="2276069"/>
          <a:ext cx="745722"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63</a:t>
          </a:r>
        </a:p>
        <a:p xmlns:a="http://schemas.openxmlformats.org/drawingml/2006/main">
          <a:r>
            <a:rPr lang="es-MX" sz="1400" b="1"/>
            <a:t>  44%</a:t>
          </a:r>
        </a:p>
      </cdr:txBody>
    </cdr:sp>
  </cdr:relSizeAnchor>
  <cdr:relSizeAnchor xmlns:cdr="http://schemas.openxmlformats.org/drawingml/2006/chartDrawing">
    <cdr:from>
      <cdr:x>0.90515</cdr:x>
      <cdr:y>0.59886</cdr:y>
    </cdr:from>
    <cdr:to>
      <cdr:x>0.99214</cdr:x>
      <cdr:y>0.69571</cdr:y>
    </cdr:to>
    <cdr:sp macro="" textlink="">
      <cdr:nvSpPr>
        <cdr:cNvPr id="23" name="1 CuadroTexto"/>
        <cdr:cNvSpPr txBox="1"/>
      </cdr:nvSpPr>
      <cdr:spPr>
        <a:xfrm xmlns:a="http://schemas.openxmlformats.org/drawingml/2006/main">
          <a:off x="7759410" y="3491329"/>
          <a:ext cx="745721" cy="56463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9</a:t>
          </a:r>
        </a:p>
        <a:p xmlns:a="http://schemas.openxmlformats.org/drawingml/2006/main">
          <a:r>
            <a:rPr lang="es-MX" sz="1400" b="1"/>
            <a:t>  6%</a:t>
          </a:r>
        </a:p>
      </cdr:txBody>
    </cdr:sp>
  </cdr:relSizeAnchor>
  <cdr:relSizeAnchor xmlns:cdr="http://schemas.openxmlformats.org/drawingml/2006/chartDrawing">
    <cdr:from>
      <cdr:x>0.31405</cdr:x>
      <cdr:y>0.84225</cdr:y>
    </cdr:from>
    <cdr:to>
      <cdr:x>0.40691</cdr:x>
      <cdr:y>0.90845</cdr:y>
    </cdr:to>
    <cdr:sp macro="" textlink="">
      <cdr:nvSpPr>
        <cdr:cNvPr id="24" name="Rectángulo redondeado 23"/>
        <cdr:cNvSpPr/>
      </cdr:nvSpPr>
      <cdr:spPr bwMode="auto">
        <a:xfrm xmlns:a="http://schemas.openxmlformats.org/drawingml/2006/main">
          <a:off x="2736305" y="5155143"/>
          <a:ext cx="809090" cy="405189"/>
        </a:xfrm>
        <a:prstGeom xmlns:a="http://schemas.openxmlformats.org/drawingml/2006/main" prst="roundRect">
          <a:avLst/>
        </a:prstGeom>
        <a:solidFill xmlns:a="http://schemas.openxmlformats.org/drawingml/2006/main">
          <a:schemeClr val="accent2">
            <a:lumMod val="50000"/>
          </a:schemeClr>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0.15702</cdr:x>
      <cdr:y>0.83529</cdr:y>
    </cdr:from>
    <cdr:to>
      <cdr:x>0.24793</cdr:x>
      <cdr:y>0.90731</cdr:y>
    </cdr:to>
    <cdr:sp macro="" textlink="">
      <cdr:nvSpPr>
        <cdr:cNvPr id="25" name="Rectángulo redondeado 24"/>
        <cdr:cNvSpPr/>
      </cdr:nvSpPr>
      <cdr:spPr bwMode="auto">
        <a:xfrm xmlns:a="http://schemas.openxmlformats.org/drawingml/2006/main">
          <a:off x="1368152" y="5112568"/>
          <a:ext cx="792088" cy="440787"/>
        </a:xfrm>
        <a:prstGeom xmlns:a="http://schemas.openxmlformats.org/drawingml/2006/main" prst="roundRect">
          <a:avLst>
            <a:gd name="adj" fmla="val 19361"/>
          </a:avLst>
        </a:prstGeom>
        <a:solidFill xmlns:a="http://schemas.openxmlformats.org/drawingml/2006/main">
          <a:schemeClr val="accent6">
            <a:lumMod val="75000"/>
          </a:schemeClr>
        </a:solidFill>
        <a:ln xmlns:a="http://schemas.openxmlformats.org/drawingml/2006/main" w="1" cap="flat" cmpd="sng" algn="ctr">
          <a:noFill/>
          <a:prstDash val="solid"/>
          <a:round/>
          <a:headEnd type="none" w="med" len="med"/>
          <a:tailEnd type="none" w="med" len="med"/>
        </a:ln>
        <a:effectLst xmlns:a="http://schemas.openxmlformats.org/drawingml/2006/main"/>
      </cdr:spPr>
      <cdr:txBody>
        <a:bodyPr xmlns:a="http://schemas.openxmlformats.org/drawingml/2006/main" vert="vert270" wrap="square" lIns="18288" tIns="0" rIns="0" bIns="0" upright="1"/>
        <a:lstStyle xmlns:a="http://schemas.openxmlformats.org/drawingml/2006/main"/>
        <a:p xmlns:a="http://schemas.openxmlformats.org/drawingml/2006/main">
          <a:endParaRPr lang="es-MX"/>
        </a:p>
      </cdr:txBody>
    </cdr:sp>
  </cdr:relSizeAnchor>
  <cdr:relSizeAnchor xmlns:cdr="http://schemas.openxmlformats.org/drawingml/2006/chartDrawing">
    <cdr:from>
      <cdr:x>0.13916</cdr:x>
      <cdr:y>0.89885</cdr:y>
    </cdr:from>
    <cdr:to>
      <cdr:x>0.26296</cdr:x>
      <cdr:y>0.9957</cdr:y>
    </cdr:to>
    <cdr:sp macro="" textlink="">
      <cdr:nvSpPr>
        <cdr:cNvPr id="26" name="1 CuadroTexto"/>
        <cdr:cNvSpPr txBox="1"/>
      </cdr:nvSpPr>
      <cdr:spPr>
        <a:xfrm xmlns:a="http://schemas.openxmlformats.org/drawingml/2006/main">
          <a:off x="1190625" y="5240282"/>
          <a:ext cx="1059246"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Evaluación</a:t>
          </a:r>
          <a:r>
            <a:rPr lang="es-MX" sz="1200" b="1" baseline="0"/>
            <a:t> 2016-1</a:t>
          </a:r>
          <a:endParaRPr lang="es-MX" sz="1200" b="1"/>
        </a:p>
      </cdr:txBody>
    </cdr:sp>
  </cdr:relSizeAnchor>
  <cdr:relSizeAnchor xmlns:cdr="http://schemas.openxmlformats.org/drawingml/2006/chartDrawing">
    <cdr:from>
      <cdr:x>0.29768</cdr:x>
      <cdr:y>0.90315</cdr:y>
    </cdr:from>
    <cdr:to>
      <cdr:x>0.42148</cdr:x>
      <cdr:y>1</cdr:y>
    </cdr:to>
    <cdr:sp macro="" textlink="">
      <cdr:nvSpPr>
        <cdr:cNvPr id="28" name="1 CuadroTexto"/>
        <cdr:cNvSpPr txBox="1"/>
      </cdr:nvSpPr>
      <cdr:spPr>
        <a:xfrm xmlns:a="http://schemas.openxmlformats.org/drawingml/2006/main">
          <a:off x="2547007" y="5265324"/>
          <a:ext cx="1059246" cy="5646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200" b="1"/>
            <a:t>Evaluación</a:t>
          </a:r>
          <a:r>
            <a:rPr lang="es-MX" sz="1200" b="1" baseline="0"/>
            <a:t> 2016-2</a:t>
          </a:r>
          <a:endParaRPr lang="es-MX" sz="1200" b="1"/>
        </a:p>
      </cdr:txBody>
    </cdr:sp>
  </cdr:relSizeAnchor>
  <cdr:relSizeAnchor xmlns:cdr="http://schemas.openxmlformats.org/drawingml/2006/chartDrawing">
    <cdr:from>
      <cdr:x>0.24635</cdr:x>
      <cdr:y>0.5904</cdr:y>
    </cdr:from>
    <cdr:to>
      <cdr:x>0.33334</cdr:x>
      <cdr:y>0.68725</cdr:y>
    </cdr:to>
    <cdr:sp macro="" textlink="">
      <cdr:nvSpPr>
        <cdr:cNvPr id="30" name="1 CuadroTexto"/>
        <cdr:cNvSpPr txBox="1"/>
      </cdr:nvSpPr>
      <cdr:spPr>
        <a:xfrm xmlns:a="http://schemas.openxmlformats.org/drawingml/2006/main">
          <a:off x="2111813" y="3441999"/>
          <a:ext cx="745721"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  4</a:t>
          </a:r>
        </a:p>
        <a:p xmlns:a="http://schemas.openxmlformats.org/drawingml/2006/main">
          <a:r>
            <a:rPr lang="es-MX" sz="1400" b="1"/>
            <a:t> 7%</a:t>
          </a:r>
        </a:p>
      </cdr:txBody>
    </cdr:sp>
  </cdr:relSizeAnchor>
  <cdr:relSizeAnchor xmlns:cdr="http://schemas.openxmlformats.org/drawingml/2006/chartDrawing">
    <cdr:from>
      <cdr:x>0.19271</cdr:x>
      <cdr:y>0.21435</cdr:y>
    </cdr:from>
    <cdr:to>
      <cdr:x>0.2797</cdr:x>
      <cdr:y>0.3112</cdr:y>
    </cdr:to>
    <cdr:sp macro="" textlink="">
      <cdr:nvSpPr>
        <cdr:cNvPr id="31" name="1 CuadroTexto"/>
        <cdr:cNvSpPr txBox="1"/>
      </cdr:nvSpPr>
      <cdr:spPr>
        <a:xfrm xmlns:a="http://schemas.openxmlformats.org/drawingml/2006/main">
          <a:off x="1651985" y="1249636"/>
          <a:ext cx="745721" cy="5646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MX" sz="1400" b="1"/>
            <a:t>44</a:t>
          </a:r>
        </a:p>
        <a:p xmlns:a="http://schemas.openxmlformats.org/drawingml/2006/main">
          <a:r>
            <a:rPr lang="es-MX" sz="1400" b="1"/>
            <a:t>77%</a:t>
          </a:r>
        </a:p>
      </cdr:txBody>
    </cdr:sp>
  </cdr:relSizeAnchor>
  <cdr:relSizeAnchor xmlns:cdr="http://schemas.openxmlformats.org/drawingml/2006/chartDrawing">
    <cdr:from>
      <cdr:x>0.82088</cdr:x>
      <cdr:y>0.72984</cdr:y>
    </cdr:from>
    <cdr:to>
      <cdr:x>0.97655</cdr:x>
      <cdr:y>0.84648</cdr:y>
    </cdr:to>
    <cdr:sp macro="" textlink="">
      <cdr:nvSpPr>
        <cdr:cNvPr id="32" name="1 CuadroTexto"/>
        <cdr:cNvSpPr txBox="1"/>
      </cdr:nvSpPr>
      <cdr:spPr>
        <a:xfrm xmlns:a="http://schemas.openxmlformats.org/drawingml/2006/main">
          <a:off x="7037005" y="4254938"/>
          <a:ext cx="1334454" cy="67999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MX" sz="1400" b="1" baseline="0"/>
            <a:t>Total de entidades públicas  </a:t>
          </a:r>
          <a:endParaRPr lang="es-MX" sz="1400" b="1"/>
        </a:p>
      </cdr:txBody>
    </cdr:sp>
  </cdr:relSizeAnchor>
  <cdr:relSizeAnchor xmlns:cdr="http://schemas.openxmlformats.org/drawingml/2006/chartDrawing">
    <cdr:from>
      <cdr:x>0.04853</cdr:x>
      <cdr:y>0.0246</cdr:y>
    </cdr:from>
    <cdr:to>
      <cdr:x>0.13602</cdr:x>
      <cdr:y>0.14086</cdr:y>
    </cdr:to>
    <cdr:pic>
      <cdr:nvPicPr>
        <cdr:cNvPr id="33" name="Imagen 32"/>
        <cdr:cNvPicPr>
          <a:picLocks xmlns:a="http://schemas.openxmlformats.org/drawingml/2006/main" noChangeAspect="1"/>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416037" y="143438"/>
          <a:ext cx="749954" cy="677741"/>
        </a:xfrm>
        <a:prstGeom xmlns:a="http://schemas.openxmlformats.org/drawingml/2006/main" prst="rect">
          <a:avLst/>
        </a:prstGeom>
      </cdr:spPr>
    </cdr:pic>
  </cdr:relSizeAnchor>
  <cdr:relSizeAnchor xmlns:cdr="http://schemas.openxmlformats.org/drawingml/2006/chartDrawing">
    <cdr:from>
      <cdr:x>0.49425</cdr:x>
      <cdr:y>0.86224</cdr:y>
    </cdr:from>
    <cdr:to>
      <cdr:x>0.93582</cdr:x>
      <cdr:y>0.9831</cdr:y>
    </cdr:to>
    <cdr:sp macro="" textlink="">
      <cdr:nvSpPr>
        <cdr:cNvPr id="34" name="1 CuadroTexto"/>
        <cdr:cNvSpPr txBox="1"/>
      </cdr:nvSpPr>
      <cdr:spPr>
        <a:xfrm xmlns:a="http://schemas.openxmlformats.org/drawingml/2006/main">
          <a:off x="4236983" y="5026822"/>
          <a:ext cx="3785334" cy="704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s-MX" sz="900" b="1" dirty="0"/>
            <a:t>Notable</a:t>
          </a:r>
          <a:r>
            <a:rPr lang="es-MX" sz="900" b="1" baseline="0" dirty="0"/>
            <a:t> el desempeño del Poder Judicial en esta etapa coyuntural de la reforma de transparencia. El último comparativo de barras se observa la baja impresionante de sujetos obligados con notas aprobatorias. .</a:t>
          </a:r>
          <a:endParaRPr lang="es-MX" sz="900" b="1" dirty="0"/>
        </a:p>
      </cdr:txBody>
    </cdr:sp>
  </cdr:relSizeAnchor>
</c:userShapes>
</file>

<file path=ppt/drawings/drawing9.xml><?xml version="1.0" encoding="utf-8"?>
<c:userShapes xmlns:c="http://schemas.openxmlformats.org/drawingml/2006/chart">
  <cdr:relSizeAnchor xmlns:cdr="http://schemas.openxmlformats.org/drawingml/2006/chartDrawing">
    <cdr:from>
      <cdr:x>0.08421</cdr:x>
      <cdr:y>0.03443</cdr:y>
    </cdr:from>
    <cdr:to>
      <cdr:x>0.89697</cdr:x>
      <cdr:y>0.1281</cdr:y>
    </cdr:to>
    <cdr:sp macro="" textlink="">
      <cdr:nvSpPr>
        <cdr:cNvPr id="2" name="1 CuadroTexto"/>
        <cdr:cNvSpPr txBox="1"/>
      </cdr:nvSpPr>
      <cdr:spPr>
        <a:xfrm xmlns:a="http://schemas.openxmlformats.org/drawingml/2006/main">
          <a:off x="729146" y="216444"/>
          <a:ext cx="7037799" cy="58885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s-ES" sz="1600" b="1" dirty="0">
              <a:effectLst/>
              <a:latin typeface="+mn-lt"/>
              <a:ea typeface="+mn-ea"/>
              <a:cs typeface="+mn-cs"/>
            </a:rPr>
            <a:t>HISTORICO DE LAS 14</a:t>
          </a:r>
          <a:r>
            <a:rPr lang="es-ES" sz="1600" b="1" baseline="0" dirty="0">
              <a:effectLst/>
              <a:latin typeface="+mn-lt"/>
              <a:ea typeface="+mn-ea"/>
              <a:cs typeface="+mn-cs"/>
            </a:rPr>
            <a:t> </a:t>
          </a:r>
          <a:r>
            <a:rPr lang="es-ES" sz="1600" b="1" dirty="0">
              <a:effectLst/>
              <a:latin typeface="+mn-lt"/>
              <a:ea typeface="+mn-ea"/>
              <a:cs typeface="+mn-cs"/>
            </a:rPr>
            <a:t>EVALUACIONES DE</a:t>
          </a:r>
          <a:r>
            <a:rPr lang="es-ES" sz="1600" b="1" baseline="0" dirty="0">
              <a:effectLst/>
              <a:latin typeface="+mn-lt"/>
              <a:ea typeface="+mn-ea"/>
              <a:cs typeface="+mn-cs"/>
            </a:rPr>
            <a:t> TODOS LAS ENTIDADES PÚBLICAS DEL ESTADO DE TLAXCALA</a:t>
          </a:r>
          <a:r>
            <a:rPr lang="es-MX" sz="1600" b="0" baseline="0" dirty="0">
              <a:effectLst/>
              <a:latin typeface="+mn-lt"/>
              <a:ea typeface="+mn-ea"/>
              <a:cs typeface="+mn-cs"/>
            </a:rPr>
            <a:t> </a:t>
          </a:r>
          <a:r>
            <a:rPr lang="es-MX" sz="1600" b="1" dirty="0">
              <a:effectLst/>
              <a:latin typeface="+mn-lt"/>
              <a:ea typeface="+mn-ea"/>
              <a:cs typeface="+mn-cs"/>
            </a:rPr>
            <a:t>A</a:t>
          </a:r>
          <a:r>
            <a:rPr lang="es-MX" sz="1600" b="1" baseline="0" dirty="0">
              <a:effectLst/>
              <a:latin typeface="+mn-lt"/>
              <a:ea typeface="+mn-ea"/>
              <a:cs typeface="+mn-cs"/>
            </a:rPr>
            <a:t> TRAVÉS DEL TIEMPO 2008-</a:t>
          </a:r>
          <a:r>
            <a:rPr lang="es-MX" sz="1600" b="1" dirty="0">
              <a:effectLst/>
              <a:latin typeface="+mn-lt"/>
              <a:ea typeface="+mn-ea"/>
              <a:cs typeface="+mn-cs"/>
            </a:rPr>
            <a:t>2016</a:t>
          </a:r>
          <a:r>
            <a:rPr lang="es-MX" sz="1600" b="1" baseline="0" dirty="0">
              <a:effectLst/>
              <a:latin typeface="+mn-lt"/>
              <a:ea typeface="+mn-ea"/>
              <a:cs typeface="+mn-cs"/>
            </a:rPr>
            <a:t>   </a:t>
          </a:r>
          <a:endParaRPr lang="es-MX" sz="1600" dirty="0">
            <a:effectLst/>
          </a:endParaRPr>
        </a:p>
        <a:p xmlns:a="http://schemas.openxmlformats.org/drawingml/2006/main">
          <a:endParaRPr lang="es-MX" sz="1600" dirty="0">
            <a:effectLst/>
          </a:endParaRPr>
        </a:p>
        <a:p xmlns:a="http://schemas.openxmlformats.org/drawingml/2006/main">
          <a:pPr algn="ctr"/>
          <a:endParaRPr lang="es-MX" sz="1600" b="1" baseline="0" dirty="0"/>
        </a:p>
        <a:p xmlns:a="http://schemas.openxmlformats.org/drawingml/2006/main">
          <a:pPr algn="ctr"/>
          <a:r>
            <a:rPr lang="es-MX" sz="1200" b="1" baseline="0" dirty="0"/>
            <a:t> </a:t>
          </a:r>
          <a:endParaRPr lang="es-MX" sz="1200" b="1" dirty="0"/>
        </a:p>
      </cdr:txBody>
    </cdr:sp>
  </cdr:relSizeAnchor>
  <cdr:relSizeAnchor xmlns:cdr="http://schemas.openxmlformats.org/drawingml/2006/chartDrawing">
    <cdr:from>
      <cdr:x>0.02102</cdr:x>
      <cdr:y>0.78535</cdr:y>
    </cdr:from>
    <cdr:to>
      <cdr:x>0.119</cdr:x>
      <cdr:y>0.82507</cdr:y>
    </cdr:to>
    <cdr:sp macro="" textlink="">
      <cdr:nvSpPr>
        <cdr:cNvPr id="3" name="1 CuadroTexto"/>
        <cdr:cNvSpPr txBox="1"/>
      </cdr:nvSpPr>
      <cdr:spPr>
        <a:xfrm xmlns:a="http://schemas.openxmlformats.org/drawingml/2006/main">
          <a:off x="182013" y="4937074"/>
          <a:ext cx="848419" cy="2497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2008</a:t>
          </a:r>
          <a:r>
            <a:rPr lang="es-ES" sz="1000" b="1" baseline="0"/>
            <a:t> </a:t>
          </a:r>
        </a:p>
      </cdr:txBody>
    </cdr:sp>
  </cdr:relSizeAnchor>
  <cdr:relSizeAnchor xmlns:cdr="http://schemas.openxmlformats.org/drawingml/2006/chartDrawing">
    <cdr:from>
      <cdr:x>0.09123</cdr:x>
      <cdr:y>0.78431</cdr:y>
    </cdr:from>
    <cdr:to>
      <cdr:x>0.201</cdr:x>
      <cdr:y>0.83196</cdr:y>
    </cdr:to>
    <cdr:sp macro="" textlink="">
      <cdr:nvSpPr>
        <cdr:cNvPr id="4" name="1 CuadroTexto"/>
        <cdr:cNvSpPr txBox="1"/>
      </cdr:nvSpPr>
      <cdr:spPr>
        <a:xfrm xmlns:a="http://schemas.openxmlformats.org/drawingml/2006/main">
          <a:off x="789968" y="4930568"/>
          <a:ext cx="950509" cy="2995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2009</a:t>
          </a:r>
          <a:r>
            <a:rPr lang="es-ES" sz="1000" b="1" baseline="0"/>
            <a:t> </a:t>
          </a:r>
        </a:p>
      </cdr:txBody>
    </cdr:sp>
  </cdr:relSizeAnchor>
  <cdr:relSizeAnchor xmlns:cdr="http://schemas.openxmlformats.org/drawingml/2006/chartDrawing">
    <cdr:from>
      <cdr:x>0.22439</cdr:x>
      <cdr:y>0.78922</cdr:y>
    </cdr:from>
    <cdr:to>
      <cdr:x>0.34827</cdr:x>
      <cdr:y>0.8416</cdr:y>
    </cdr:to>
    <cdr:sp macro="" textlink="">
      <cdr:nvSpPr>
        <cdr:cNvPr id="5" name="1 CuadroTexto"/>
        <cdr:cNvSpPr txBox="1"/>
      </cdr:nvSpPr>
      <cdr:spPr>
        <a:xfrm xmlns:a="http://schemas.openxmlformats.org/drawingml/2006/main">
          <a:off x="1943013" y="4961449"/>
          <a:ext cx="1072688" cy="32925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2011</a:t>
          </a:r>
          <a:r>
            <a:rPr lang="es-ES" sz="1000" b="1" baseline="0"/>
            <a:t> </a:t>
          </a:r>
        </a:p>
      </cdr:txBody>
    </cdr:sp>
  </cdr:relSizeAnchor>
  <cdr:relSizeAnchor xmlns:cdr="http://schemas.openxmlformats.org/drawingml/2006/chartDrawing">
    <cdr:from>
      <cdr:x>0.15447</cdr:x>
      <cdr:y>0.78455</cdr:y>
    </cdr:from>
    <cdr:to>
      <cdr:x>0.27835</cdr:x>
      <cdr:y>0.84283</cdr:y>
    </cdr:to>
    <cdr:sp macro="" textlink="">
      <cdr:nvSpPr>
        <cdr:cNvPr id="6" name="1 CuadroTexto"/>
        <cdr:cNvSpPr txBox="1"/>
      </cdr:nvSpPr>
      <cdr:spPr>
        <a:xfrm xmlns:a="http://schemas.openxmlformats.org/drawingml/2006/main">
          <a:off x="1337570" y="4932043"/>
          <a:ext cx="1072688" cy="3663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2010</a:t>
          </a:r>
          <a:r>
            <a:rPr lang="es-ES" sz="1000" b="1" baseline="0"/>
            <a:t> </a:t>
          </a:r>
        </a:p>
      </cdr:txBody>
    </cdr:sp>
  </cdr:relSizeAnchor>
  <cdr:relSizeAnchor xmlns:cdr="http://schemas.openxmlformats.org/drawingml/2006/chartDrawing">
    <cdr:from>
      <cdr:x>0.57776</cdr:x>
      <cdr:y>0.78819</cdr:y>
    </cdr:from>
    <cdr:to>
      <cdr:x>0.68</cdr:x>
      <cdr:y>0.83609</cdr:y>
    </cdr:to>
    <cdr:sp macro="" textlink="">
      <cdr:nvSpPr>
        <cdr:cNvPr id="7" name="1 CuadroTexto"/>
        <cdr:cNvSpPr txBox="1"/>
      </cdr:nvSpPr>
      <cdr:spPr>
        <a:xfrm xmlns:a="http://schemas.openxmlformats.org/drawingml/2006/main">
          <a:off x="5002876" y="4954939"/>
          <a:ext cx="885306" cy="3011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2014-1</a:t>
          </a:r>
          <a:r>
            <a:rPr lang="es-ES" sz="1000" b="1" baseline="0"/>
            <a:t> </a:t>
          </a:r>
        </a:p>
      </cdr:txBody>
    </cdr:sp>
  </cdr:relSizeAnchor>
  <cdr:relSizeAnchor xmlns:cdr="http://schemas.openxmlformats.org/drawingml/2006/chartDrawing">
    <cdr:from>
      <cdr:x>0.50548</cdr:x>
      <cdr:y>0.78819</cdr:y>
    </cdr:from>
    <cdr:to>
      <cdr:x>0.617</cdr:x>
      <cdr:y>0.84647</cdr:y>
    </cdr:to>
    <cdr:sp macro="" textlink="">
      <cdr:nvSpPr>
        <cdr:cNvPr id="8" name="1 CuadroTexto"/>
        <cdr:cNvSpPr txBox="1"/>
      </cdr:nvSpPr>
      <cdr:spPr>
        <a:xfrm xmlns:a="http://schemas.openxmlformats.org/drawingml/2006/main">
          <a:off x="4376997" y="4954941"/>
          <a:ext cx="965662" cy="3663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2013-2</a:t>
          </a:r>
          <a:r>
            <a:rPr lang="es-ES" sz="1000" b="1" baseline="0"/>
            <a:t> </a:t>
          </a:r>
        </a:p>
      </cdr:txBody>
    </cdr:sp>
  </cdr:relSizeAnchor>
  <cdr:relSizeAnchor xmlns:cdr="http://schemas.openxmlformats.org/drawingml/2006/chartDrawing">
    <cdr:from>
      <cdr:x>0.43994</cdr:x>
      <cdr:y>0.7868</cdr:y>
    </cdr:from>
    <cdr:to>
      <cdr:x>0.545</cdr:x>
      <cdr:y>0.8292</cdr:y>
    </cdr:to>
    <cdr:sp macro="" textlink="">
      <cdr:nvSpPr>
        <cdr:cNvPr id="9" name="1 CuadroTexto"/>
        <cdr:cNvSpPr txBox="1"/>
      </cdr:nvSpPr>
      <cdr:spPr>
        <a:xfrm xmlns:a="http://schemas.openxmlformats.org/drawingml/2006/main">
          <a:off x="3809482" y="4946188"/>
          <a:ext cx="909724" cy="26658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2013-1</a:t>
          </a:r>
          <a:r>
            <a:rPr lang="es-ES" sz="1000" b="1" baseline="0"/>
            <a:t> </a:t>
          </a:r>
        </a:p>
      </cdr:txBody>
    </cdr:sp>
  </cdr:relSizeAnchor>
  <cdr:relSizeAnchor xmlns:cdr="http://schemas.openxmlformats.org/drawingml/2006/chartDrawing">
    <cdr:from>
      <cdr:x>0.37375</cdr:x>
      <cdr:y>0.78923</cdr:y>
    </cdr:from>
    <cdr:to>
      <cdr:x>0.487</cdr:x>
      <cdr:y>0.82645</cdr:y>
    </cdr:to>
    <cdr:sp macro="" textlink="">
      <cdr:nvSpPr>
        <cdr:cNvPr id="10" name="1 CuadroTexto"/>
        <cdr:cNvSpPr txBox="1"/>
      </cdr:nvSpPr>
      <cdr:spPr>
        <a:xfrm xmlns:a="http://schemas.openxmlformats.org/drawingml/2006/main">
          <a:off x="3236335" y="4961494"/>
          <a:ext cx="980642" cy="2339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2012-2</a:t>
          </a:r>
          <a:r>
            <a:rPr lang="es-ES" sz="1000" b="1" baseline="0"/>
            <a:t> </a:t>
          </a:r>
        </a:p>
      </cdr:txBody>
    </cdr:sp>
  </cdr:relSizeAnchor>
  <cdr:relSizeAnchor xmlns:cdr="http://schemas.openxmlformats.org/drawingml/2006/chartDrawing">
    <cdr:from>
      <cdr:x>0.29617</cdr:x>
      <cdr:y>0.79059</cdr:y>
    </cdr:from>
    <cdr:to>
      <cdr:x>0.42005</cdr:x>
      <cdr:y>0.83471</cdr:y>
    </cdr:to>
    <cdr:sp macro="" textlink="">
      <cdr:nvSpPr>
        <cdr:cNvPr id="11" name="1 CuadroTexto"/>
        <cdr:cNvSpPr txBox="1"/>
      </cdr:nvSpPr>
      <cdr:spPr>
        <a:xfrm xmlns:a="http://schemas.openxmlformats.org/drawingml/2006/main">
          <a:off x="2564562" y="4970062"/>
          <a:ext cx="1072688" cy="27734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2012-1</a:t>
          </a:r>
          <a:r>
            <a:rPr lang="es-ES" sz="1000" b="1" baseline="0"/>
            <a:t> </a:t>
          </a:r>
        </a:p>
      </cdr:txBody>
    </cdr:sp>
  </cdr:relSizeAnchor>
  <cdr:relSizeAnchor xmlns:cdr="http://schemas.openxmlformats.org/drawingml/2006/chartDrawing">
    <cdr:from>
      <cdr:x>0.05097</cdr:x>
      <cdr:y>0.12534</cdr:y>
    </cdr:from>
    <cdr:to>
      <cdr:x>0.54158</cdr:x>
      <cdr:y>0.20248</cdr:y>
    </cdr:to>
    <cdr:sp macro="" textlink="">
      <cdr:nvSpPr>
        <cdr:cNvPr id="13" name="1 CuadroTexto"/>
        <cdr:cNvSpPr txBox="1"/>
      </cdr:nvSpPr>
      <cdr:spPr>
        <a:xfrm xmlns:a="http://schemas.openxmlformats.org/drawingml/2006/main">
          <a:off x="441354" y="787950"/>
          <a:ext cx="4248232" cy="4849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ct val="100000"/>
            </a:lnSpc>
          </a:pPr>
          <a:r>
            <a:rPr lang="es-ES" sz="1200" b="1" baseline="0" dirty="0"/>
            <a:t>Promedio </a:t>
          </a:r>
          <a:r>
            <a:rPr lang="es-ES" sz="1200" b="1" baseline="0" dirty="0" err="1"/>
            <a:t>gral</a:t>
          </a:r>
          <a:r>
            <a:rPr lang="es-ES" sz="1200" b="1" baseline="0" dirty="0"/>
            <a:t> .  de las 14 evaluaciones  =  </a:t>
          </a:r>
          <a:r>
            <a:rPr lang="es-ES" sz="1200" b="1" u="sng" baseline="0" dirty="0"/>
            <a:t>48.54</a:t>
          </a:r>
        </a:p>
        <a:p xmlns:a="http://schemas.openxmlformats.org/drawingml/2006/main">
          <a:pPr algn="l">
            <a:lnSpc>
              <a:spcPct val="100000"/>
            </a:lnSpc>
          </a:pPr>
          <a:endParaRPr lang="es-ES" sz="1200" b="1" baseline="0" dirty="0"/>
        </a:p>
        <a:p xmlns:a="http://schemas.openxmlformats.org/drawingml/2006/main">
          <a:pPr algn="l">
            <a:lnSpc>
              <a:spcPct val="100000"/>
            </a:lnSpc>
          </a:pPr>
          <a:endParaRPr lang="es-ES" sz="1200" b="1" u="sng" baseline="0" dirty="0"/>
        </a:p>
        <a:p xmlns:a="http://schemas.openxmlformats.org/drawingml/2006/main">
          <a:pPr algn="ctr">
            <a:lnSpc>
              <a:spcPct val="100000"/>
            </a:lnSpc>
          </a:pPr>
          <a:endParaRPr lang="es-ES" sz="1200" b="1" baseline="0" dirty="0"/>
        </a:p>
        <a:p xmlns:a="http://schemas.openxmlformats.org/drawingml/2006/main">
          <a:pPr algn="ctr">
            <a:lnSpc>
              <a:spcPct val="100000"/>
            </a:lnSpc>
          </a:pPr>
          <a:endParaRPr lang="es-ES" sz="1200" b="1" baseline="0" dirty="0"/>
        </a:p>
      </cdr:txBody>
    </cdr:sp>
  </cdr:relSizeAnchor>
  <cdr:relSizeAnchor xmlns:cdr="http://schemas.openxmlformats.org/drawingml/2006/chartDrawing">
    <cdr:from>
      <cdr:x>0.367</cdr:x>
      <cdr:y>0.86344</cdr:y>
    </cdr:from>
    <cdr:to>
      <cdr:x>0.95686</cdr:x>
      <cdr:y>0.96789</cdr:y>
    </cdr:to>
    <cdr:sp macro="" textlink="">
      <cdr:nvSpPr>
        <cdr:cNvPr id="14" name="1 CuadroTexto"/>
        <cdr:cNvSpPr txBox="1"/>
      </cdr:nvSpPr>
      <cdr:spPr>
        <a:xfrm xmlns:a="http://schemas.openxmlformats.org/drawingml/2006/main">
          <a:off x="3177887" y="5428016"/>
          <a:ext cx="5107652" cy="656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s-MX" sz="1200" b="1" baseline="0"/>
            <a:t>INSTITUTO DE ACCESO A LA INFORMACIÓN PÚBLICA Y PROTECCIÓN DE DATOS PERSONALES DEL ESTADO DE TLAXCALA</a:t>
          </a:r>
        </a:p>
        <a:p xmlns:a="http://schemas.openxmlformats.org/drawingml/2006/main">
          <a:pPr algn="r"/>
          <a:r>
            <a:rPr lang="es-MX" sz="1200" b="1" baseline="0"/>
            <a:t>DICIEMBRE DE 2016</a:t>
          </a:r>
        </a:p>
      </cdr:txBody>
    </cdr:sp>
  </cdr:relSizeAnchor>
  <cdr:relSizeAnchor xmlns:cdr="http://schemas.openxmlformats.org/drawingml/2006/chartDrawing">
    <cdr:from>
      <cdr:x>0.36058</cdr:x>
      <cdr:y>0.43678</cdr:y>
    </cdr:from>
    <cdr:to>
      <cdr:x>0.59089</cdr:x>
      <cdr:y>0.51284</cdr:y>
    </cdr:to>
    <cdr:sp macro="" textlink="">
      <cdr:nvSpPr>
        <cdr:cNvPr id="15" name="1 CuadroTexto"/>
        <cdr:cNvSpPr txBox="1"/>
      </cdr:nvSpPr>
      <cdr:spPr>
        <a:xfrm xmlns:a="http://schemas.openxmlformats.org/drawingml/2006/main">
          <a:off x="3122294" y="2745809"/>
          <a:ext cx="1994275" cy="478151"/>
        </a:xfrm>
        <a:prstGeom xmlns:a="http://schemas.openxmlformats.org/drawingml/2006/main" prst="rect">
          <a:avLst/>
        </a:prstGeom>
        <a:scene3d xmlns:a="http://schemas.openxmlformats.org/drawingml/2006/main">
          <a:camera prst="orthographicFront">
            <a:rot lat="0" lon="0" rev="21300000"/>
          </a:camera>
          <a:lightRig rig="threePt" dir="t">
            <a:rot lat="0" lon="0" rev="7200000"/>
          </a:lightRig>
        </a:scene3d>
        <a:sp3d xmlns:a="http://schemas.openxmlformats.org/drawingml/2006/main"/>
      </cdr:spPr>
      <cdr:txBody>
        <a:bodyPr xmlns:a="http://schemas.openxmlformats.org/drawingml/2006/main" rot="-660000" wrap="square" lIns="72000" tIns="18000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Linea de Tendencia </a:t>
          </a:r>
          <a:r>
            <a:rPr lang="es-ES" sz="1000" b="1" baseline="0"/>
            <a:t> </a:t>
          </a:r>
        </a:p>
      </cdr:txBody>
    </cdr:sp>
  </cdr:relSizeAnchor>
  <cdr:relSizeAnchor xmlns:cdr="http://schemas.openxmlformats.org/drawingml/2006/chartDrawing">
    <cdr:from>
      <cdr:x>0.64087</cdr:x>
      <cdr:y>0.78649</cdr:y>
    </cdr:from>
    <cdr:to>
      <cdr:x>0.74592</cdr:x>
      <cdr:y>0.84315</cdr:y>
    </cdr:to>
    <cdr:sp macro="" textlink="">
      <cdr:nvSpPr>
        <cdr:cNvPr id="16" name="1 CuadroTexto"/>
        <cdr:cNvSpPr txBox="1"/>
      </cdr:nvSpPr>
      <cdr:spPr>
        <a:xfrm xmlns:a="http://schemas.openxmlformats.org/drawingml/2006/main">
          <a:off x="5549352" y="4944269"/>
          <a:ext cx="909638" cy="3561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2014-2</a:t>
          </a:r>
          <a:r>
            <a:rPr lang="es-ES" sz="1000" b="1" baseline="0"/>
            <a:t> </a:t>
          </a:r>
        </a:p>
      </cdr:txBody>
    </cdr:sp>
  </cdr:relSizeAnchor>
  <cdr:relSizeAnchor xmlns:cdr="http://schemas.openxmlformats.org/drawingml/2006/chartDrawing">
    <cdr:from>
      <cdr:x>0.08062</cdr:x>
      <cdr:y>0.59748</cdr:y>
    </cdr:from>
    <cdr:to>
      <cdr:x>0.54466</cdr:x>
      <cdr:y>0.75406</cdr:y>
    </cdr:to>
    <cdr:sp macro="" textlink="">
      <cdr:nvSpPr>
        <cdr:cNvPr id="17" name="1 CuadroTexto"/>
        <cdr:cNvSpPr txBox="1"/>
      </cdr:nvSpPr>
      <cdr:spPr>
        <a:xfrm xmlns:a="http://schemas.openxmlformats.org/drawingml/2006/main">
          <a:off x="698096" y="3756083"/>
          <a:ext cx="4018164" cy="984340"/>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s-ES" sz="1100" b="1" u="none"/>
            <a:t>Linea</a:t>
          </a:r>
          <a:r>
            <a:rPr lang="es-ES" sz="1100" b="1" u="none" baseline="0"/>
            <a:t> de Tendencia:</a:t>
          </a:r>
        </a:p>
        <a:p xmlns:a="http://schemas.openxmlformats.org/drawingml/2006/main">
          <a:pPr algn="l"/>
          <a:r>
            <a:rPr lang="es-ES" sz="1100" b="1" u="none" baseline="0"/>
            <a:t>Nos indica hacía donde se dirige el péndulo de la historia, toda vez que observando la trayactoria se puede dar un pronostico del futuro proximo. </a:t>
          </a:r>
          <a:endParaRPr lang="es-ES" sz="1100" b="1" u="none"/>
        </a:p>
      </cdr:txBody>
    </cdr:sp>
  </cdr:relSizeAnchor>
  <cdr:relSizeAnchor xmlns:cdr="http://schemas.openxmlformats.org/drawingml/2006/chartDrawing">
    <cdr:from>
      <cdr:x>0.09292</cdr:x>
      <cdr:y>0.19008</cdr:y>
    </cdr:from>
    <cdr:to>
      <cdr:x>0.543</cdr:x>
      <cdr:y>0.35035</cdr:y>
    </cdr:to>
    <cdr:sp macro="" textlink="">
      <cdr:nvSpPr>
        <cdr:cNvPr id="18" name="18 CuadroTexto"/>
        <cdr:cNvSpPr txBox="1"/>
      </cdr:nvSpPr>
      <cdr:spPr>
        <a:xfrm xmlns:a="http://schemas.openxmlformats.org/drawingml/2006/main">
          <a:off x="804603" y="1194953"/>
          <a:ext cx="3897284" cy="1007507"/>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lnSpc>
              <a:spcPts val="1200"/>
            </a:lnSpc>
          </a:pPr>
          <a:r>
            <a:rPr lang="es-ES" sz="1100" b="1" u="sng" baseline="0"/>
            <a:t>Nota:</a:t>
          </a:r>
          <a:r>
            <a:rPr lang="es-ES" sz="1100" b="1" u="none" baseline="0"/>
            <a:t> Baja nueva y notoriamente los niveles de transparencia en el estado de Tlaxcala en 24.81 puntos en relación a la primera evaluación 2016.</a:t>
          </a:r>
          <a:endParaRPr lang="es-ES" sz="1100" b="1" baseline="0"/>
        </a:p>
      </cdr:txBody>
    </cdr:sp>
  </cdr:relSizeAnchor>
  <cdr:relSizeAnchor xmlns:cdr="http://schemas.openxmlformats.org/drawingml/2006/chartDrawing">
    <cdr:from>
      <cdr:x>0.70987</cdr:x>
      <cdr:y>0.78632</cdr:y>
    </cdr:from>
    <cdr:to>
      <cdr:x>0.81492</cdr:x>
      <cdr:y>0.84298</cdr:y>
    </cdr:to>
    <cdr:sp macro="" textlink="">
      <cdr:nvSpPr>
        <cdr:cNvPr id="19" name="1 CuadroTexto"/>
        <cdr:cNvSpPr txBox="1"/>
      </cdr:nvSpPr>
      <cdr:spPr>
        <a:xfrm xmlns:a="http://schemas.openxmlformats.org/drawingml/2006/main">
          <a:off x="6146829" y="4943201"/>
          <a:ext cx="909637" cy="3561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a:t>2015-1</a:t>
          </a:r>
          <a:r>
            <a:rPr lang="es-ES" sz="1000" b="1" baseline="0"/>
            <a:t> </a:t>
          </a:r>
        </a:p>
      </cdr:txBody>
    </cdr:sp>
  </cdr:relSizeAnchor>
  <cdr:relSizeAnchor xmlns:cdr="http://schemas.openxmlformats.org/drawingml/2006/chartDrawing">
    <cdr:from>
      <cdr:x>0.783</cdr:x>
      <cdr:y>0.78357</cdr:y>
    </cdr:from>
    <cdr:to>
      <cdr:x>0.88</cdr:x>
      <cdr:y>0.84023</cdr:y>
    </cdr:to>
    <cdr:sp macro="" textlink="">
      <cdr:nvSpPr>
        <cdr:cNvPr id="20" name="1 CuadroTexto"/>
        <cdr:cNvSpPr txBox="1"/>
      </cdr:nvSpPr>
      <cdr:spPr>
        <a:xfrm xmlns:a="http://schemas.openxmlformats.org/drawingml/2006/main">
          <a:off x="6780069" y="4925913"/>
          <a:ext cx="839932" cy="3561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dirty="0"/>
            <a:t>2015-2</a:t>
          </a:r>
          <a:r>
            <a:rPr lang="es-ES" sz="1000" b="1" baseline="0" dirty="0"/>
            <a:t> </a:t>
          </a:r>
        </a:p>
      </cdr:txBody>
    </cdr:sp>
  </cdr:relSizeAnchor>
  <cdr:relSizeAnchor xmlns:cdr="http://schemas.openxmlformats.org/drawingml/2006/chartDrawing">
    <cdr:from>
      <cdr:x>0.84927</cdr:x>
      <cdr:y>0.78907</cdr:y>
    </cdr:from>
    <cdr:to>
      <cdr:x>0.943</cdr:x>
      <cdr:y>0.84298</cdr:y>
    </cdr:to>
    <cdr:sp macro="" textlink="">
      <cdr:nvSpPr>
        <cdr:cNvPr id="21" name="1 CuadroTexto"/>
        <cdr:cNvSpPr txBox="1"/>
      </cdr:nvSpPr>
      <cdr:spPr>
        <a:xfrm xmlns:a="http://schemas.openxmlformats.org/drawingml/2006/main">
          <a:off x="7353882" y="4960489"/>
          <a:ext cx="811641" cy="3389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dirty="0"/>
            <a:t>2016-1</a:t>
          </a:r>
          <a:r>
            <a:rPr lang="es-ES" sz="1000" b="1" baseline="0" dirty="0"/>
            <a:t> </a:t>
          </a:r>
        </a:p>
      </cdr:txBody>
    </cdr:sp>
  </cdr:relSizeAnchor>
  <cdr:relSizeAnchor xmlns:cdr="http://schemas.openxmlformats.org/drawingml/2006/chartDrawing">
    <cdr:from>
      <cdr:x>0.91579</cdr:x>
      <cdr:y>0.78636</cdr:y>
    </cdr:from>
    <cdr:to>
      <cdr:x>1</cdr:x>
      <cdr:y>0.84027</cdr:y>
    </cdr:to>
    <cdr:sp macro="" textlink="">
      <cdr:nvSpPr>
        <cdr:cNvPr id="22" name="1 CuadroTexto"/>
        <cdr:cNvSpPr txBox="1"/>
      </cdr:nvSpPr>
      <cdr:spPr>
        <a:xfrm xmlns:a="http://schemas.openxmlformats.org/drawingml/2006/main">
          <a:off x="7929946" y="4943450"/>
          <a:ext cx="729145" cy="3389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ts val="900"/>
            </a:lnSpc>
          </a:pPr>
          <a:r>
            <a:rPr lang="es-ES" sz="1400" b="1" baseline="0" dirty="0"/>
            <a:t>2016-2</a:t>
          </a:r>
          <a:r>
            <a:rPr lang="es-ES" sz="1000" b="1" baseline="0" dirty="0"/>
            <a:t>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1169"/>
          </a:xfrm>
          <a:prstGeom prst="rect">
            <a:avLst/>
          </a:prstGeom>
        </p:spPr>
        <p:txBody>
          <a:bodyPr vert="horz" lIns="92720" tIns="46360" rIns="92720" bIns="46360" rtlCol="0"/>
          <a:lstStyle>
            <a:lvl1pPr algn="l" latinLnBrk="0">
              <a:defRPr lang="es-ES" sz="1200"/>
            </a:lvl1pPr>
          </a:lstStyle>
          <a:p>
            <a:endParaRPr lang="es-ES"/>
          </a:p>
        </p:txBody>
      </p:sp>
      <p:sp>
        <p:nvSpPr>
          <p:cNvPr id="3" name="Date Placeholder 2"/>
          <p:cNvSpPr>
            <a:spLocks noGrp="1"/>
          </p:cNvSpPr>
          <p:nvPr>
            <p:ph type="dt" idx="1"/>
          </p:nvPr>
        </p:nvSpPr>
        <p:spPr>
          <a:xfrm>
            <a:off x="3967341" y="0"/>
            <a:ext cx="3035088" cy="461169"/>
          </a:xfrm>
          <a:prstGeom prst="rect">
            <a:avLst/>
          </a:prstGeom>
        </p:spPr>
        <p:txBody>
          <a:bodyPr vert="horz" lIns="92720" tIns="46360" rIns="92720" bIns="46360" rtlCol="0"/>
          <a:lstStyle>
            <a:lvl1pPr algn="r" latinLnBrk="0">
              <a:defRPr lang="es-ES" sz="1200"/>
            </a:lvl1pPr>
          </a:lstStyle>
          <a:p>
            <a:fld id="{6DCC9987-AE10-4685-9B5B-4577F1D5BB4C}" type="datetimeFigureOut">
              <a:rPr lang="es-MX"/>
              <a:pPr/>
              <a:t>15/12/2016</a:t>
            </a:fld>
            <a:endParaRPr lang="es-ES"/>
          </a:p>
        </p:txBody>
      </p:sp>
      <p:sp>
        <p:nvSpPr>
          <p:cNvPr id="4" name="Slide Image Placeholder 3"/>
          <p:cNvSpPr>
            <a:spLocks noGrp="1" noRot="1" noChangeAspect="1"/>
          </p:cNvSpPr>
          <p:nvPr>
            <p:ph type="sldImg" idx="2"/>
          </p:nvPr>
        </p:nvSpPr>
        <p:spPr>
          <a:xfrm>
            <a:off x="1195388" y="692150"/>
            <a:ext cx="4613275" cy="3459163"/>
          </a:xfrm>
          <a:prstGeom prst="rect">
            <a:avLst/>
          </a:prstGeom>
          <a:noFill/>
          <a:ln w="12700">
            <a:solidFill>
              <a:prstClr val="black"/>
            </a:solidFill>
          </a:ln>
        </p:spPr>
        <p:txBody>
          <a:bodyPr vert="horz" lIns="92720" tIns="46360" rIns="92720" bIns="46360" rtlCol="0" anchor="ctr"/>
          <a:lstStyle/>
          <a:p>
            <a:endParaRPr lang="es-ES"/>
          </a:p>
        </p:txBody>
      </p:sp>
      <p:sp>
        <p:nvSpPr>
          <p:cNvPr id="5" name="Notes Placeholder 4"/>
          <p:cNvSpPr>
            <a:spLocks noGrp="1"/>
          </p:cNvSpPr>
          <p:nvPr>
            <p:ph type="body" sz="quarter" idx="3"/>
          </p:nvPr>
        </p:nvSpPr>
        <p:spPr>
          <a:xfrm>
            <a:off x="700405" y="4381103"/>
            <a:ext cx="5603240" cy="4150519"/>
          </a:xfrm>
          <a:prstGeom prst="rect">
            <a:avLst/>
          </a:prstGeom>
        </p:spPr>
        <p:txBody>
          <a:bodyPr vert="horz" lIns="92720" tIns="46360" rIns="92720" bIns="4636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760605"/>
            <a:ext cx="3035088" cy="461169"/>
          </a:xfrm>
          <a:prstGeom prst="rect">
            <a:avLst/>
          </a:prstGeom>
        </p:spPr>
        <p:txBody>
          <a:bodyPr vert="horz" lIns="92720" tIns="46360" rIns="92720" bIns="46360"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967341" y="8760605"/>
            <a:ext cx="3035088" cy="461169"/>
          </a:xfrm>
          <a:prstGeom prst="rect">
            <a:avLst/>
          </a:prstGeom>
        </p:spPr>
        <p:txBody>
          <a:bodyPr vert="horz" lIns="92720" tIns="46360" rIns="92720" bIns="46360" rtlCol="0" anchor="b"/>
          <a:lstStyle>
            <a:lvl1pPr algn="r" latinLnBrk="0">
              <a:defRPr lang="es-ES" sz="1200"/>
            </a:lvl1pPr>
          </a:lstStyle>
          <a:p>
            <a:fld id="{77D8454A-404F-4DF1-8F43-7DDF83BF3B63}" type="slidenum">
              <a:rPr/>
              <a:pPr/>
              <a:t>‹Nº›</a:t>
            </a:fld>
            <a:endParaRPr lang="es-ES"/>
          </a:p>
        </p:txBody>
      </p:sp>
    </p:spTree>
    <p:extLst>
      <p:ext uri="{BB962C8B-B14F-4D97-AF65-F5344CB8AC3E}">
        <p14:creationId xmlns:p14="http://schemas.microsoft.com/office/powerpoint/2010/main" val="1974182941"/>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a:t>
            </a:fld>
            <a:endParaRPr lang="es-ES"/>
          </a:p>
        </p:txBody>
      </p:sp>
    </p:spTree>
    <p:extLst>
      <p:ext uri="{BB962C8B-B14F-4D97-AF65-F5344CB8AC3E}">
        <p14:creationId xmlns:p14="http://schemas.microsoft.com/office/powerpoint/2010/main" val="1746862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10</a:t>
            </a:fld>
            <a:endParaRPr lang="es-ES"/>
          </a:p>
        </p:txBody>
      </p:sp>
    </p:spTree>
    <p:extLst>
      <p:ext uri="{BB962C8B-B14F-4D97-AF65-F5344CB8AC3E}">
        <p14:creationId xmlns:p14="http://schemas.microsoft.com/office/powerpoint/2010/main" val="3128530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13</a:t>
            </a:fld>
            <a:endParaRPr lang="es-ES"/>
          </a:p>
        </p:txBody>
      </p:sp>
    </p:spTree>
    <p:extLst>
      <p:ext uri="{BB962C8B-B14F-4D97-AF65-F5344CB8AC3E}">
        <p14:creationId xmlns:p14="http://schemas.microsoft.com/office/powerpoint/2010/main" val="1413733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14</a:t>
            </a:fld>
            <a:endParaRPr lang="es-ES"/>
          </a:p>
        </p:txBody>
      </p:sp>
    </p:spTree>
    <p:extLst>
      <p:ext uri="{BB962C8B-B14F-4D97-AF65-F5344CB8AC3E}">
        <p14:creationId xmlns:p14="http://schemas.microsoft.com/office/powerpoint/2010/main" val="1413733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15</a:t>
            </a:fld>
            <a:endParaRPr lang="es-ES"/>
          </a:p>
        </p:txBody>
      </p:sp>
    </p:spTree>
    <p:extLst>
      <p:ext uri="{BB962C8B-B14F-4D97-AF65-F5344CB8AC3E}">
        <p14:creationId xmlns:p14="http://schemas.microsoft.com/office/powerpoint/2010/main" val="1413733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16</a:t>
            </a:fld>
            <a:endParaRPr lang="es-ES"/>
          </a:p>
        </p:txBody>
      </p:sp>
    </p:spTree>
    <p:extLst>
      <p:ext uri="{BB962C8B-B14F-4D97-AF65-F5344CB8AC3E}">
        <p14:creationId xmlns:p14="http://schemas.microsoft.com/office/powerpoint/2010/main" val="2273191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17</a:t>
            </a:fld>
            <a:endParaRPr lang="es-ES"/>
          </a:p>
        </p:txBody>
      </p:sp>
    </p:spTree>
    <p:extLst>
      <p:ext uri="{BB962C8B-B14F-4D97-AF65-F5344CB8AC3E}">
        <p14:creationId xmlns:p14="http://schemas.microsoft.com/office/powerpoint/2010/main" val="2192197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18</a:t>
            </a:fld>
            <a:endParaRPr lang="es-ES"/>
          </a:p>
        </p:txBody>
      </p:sp>
    </p:spTree>
    <p:extLst>
      <p:ext uri="{BB962C8B-B14F-4D97-AF65-F5344CB8AC3E}">
        <p14:creationId xmlns:p14="http://schemas.microsoft.com/office/powerpoint/2010/main" val="827143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19</a:t>
            </a:fld>
            <a:endParaRPr lang="es-ES"/>
          </a:p>
        </p:txBody>
      </p:sp>
    </p:spTree>
    <p:extLst>
      <p:ext uri="{BB962C8B-B14F-4D97-AF65-F5344CB8AC3E}">
        <p14:creationId xmlns:p14="http://schemas.microsoft.com/office/powerpoint/2010/main" val="1522400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20</a:t>
            </a:fld>
            <a:endParaRPr lang="es-ES"/>
          </a:p>
        </p:txBody>
      </p:sp>
    </p:spTree>
    <p:extLst>
      <p:ext uri="{BB962C8B-B14F-4D97-AF65-F5344CB8AC3E}">
        <p14:creationId xmlns:p14="http://schemas.microsoft.com/office/powerpoint/2010/main" val="1237895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21</a:t>
            </a:fld>
            <a:endParaRPr lang="es-ES"/>
          </a:p>
        </p:txBody>
      </p:sp>
    </p:spTree>
    <p:extLst>
      <p:ext uri="{BB962C8B-B14F-4D97-AF65-F5344CB8AC3E}">
        <p14:creationId xmlns:p14="http://schemas.microsoft.com/office/powerpoint/2010/main" val="3215559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a:t>
            </a:fld>
            <a:endParaRPr lang="es-ES"/>
          </a:p>
        </p:txBody>
      </p:sp>
    </p:spTree>
    <p:extLst>
      <p:ext uri="{BB962C8B-B14F-4D97-AF65-F5344CB8AC3E}">
        <p14:creationId xmlns:p14="http://schemas.microsoft.com/office/powerpoint/2010/main" val="17498032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22</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23</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24</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25</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26</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27</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28</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29</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30</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31</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a:t>
            </a:fld>
            <a:endParaRPr lang="es-ES"/>
          </a:p>
        </p:txBody>
      </p:sp>
    </p:spTree>
    <p:extLst>
      <p:ext uri="{BB962C8B-B14F-4D97-AF65-F5344CB8AC3E}">
        <p14:creationId xmlns:p14="http://schemas.microsoft.com/office/powerpoint/2010/main" val="31990538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32</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33</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34</a:t>
            </a:fld>
            <a:endParaRPr lang="es-ES"/>
          </a:p>
        </p:txBody>
      </p:sp>
    </p:spTree>
    <p:extLst>
      <p:ext uri="{BB962C8B-B14F-4D97-AF65-F5344CB8AC3E}">
        <p14:creationId xmlns:p14="http://schemas.microsoft.com/office/powerpoint/2010/main" val="21728135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35</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36</a:t>
            </a:fld>
            <a:endParaRPr lang="es-ES"/>
          </a:p>
        </p:txBody>
      </p:sp>
    </p:spTree>
    <p:extLst>
      <p:ext uri="{BB962C8B-B14F-4D97-AF65-F5344CB8AC3E}">
        <p14:creationId xmlns:p14="http://schemas.microsoft.com/office/powerpoint/2010/main" val="30175417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37</a:t>
            </a:fld>
            <a:endParaRPr lang="es-ES"/>
          </a:p>
        </p:txBody>
      </p:sp>
    </p:spTree>
    <p:extLst>
      <p:ext uri="{BB962C8B-B14F-4D97-AF65-F5344CB8AC3E}">
        <p14:creationId xmlns:p14="http://schemas.microsoft.com/office/powerpoint/2010/main" val="271088653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38</a:t>
            </a:fld>
            <a:endParaRPr lang="es-ES"/>
          </a:p>
        </p:txBody>
      </p:sp>
    </p:spTree>
    <p:extLst>
      <p:ext uri="{BB962C8B-B14F-4D97-AF65-F5344CB8AC3E}">
        <p14:creationId xmlns:p14="http://schemas.microsoft.com/office/powerpoint/2010/main" val="27108865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39</a:t>
            </a:fld>
            <a:endParaRPr lang="es-ES"/>
          </a:p>
        </p:txBody>
      </p:sp>
    </p:spTree>
    <p:extLst>
      <p:ext uri="{BB962C8B-B14F-4D97-AF65-F5344CB8AC3E}">
        <p14:creationId xmlns:p14="http://schemas.microsoft.com/office/powerpoint/2010/main" val="37057876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40</a:t>
            </a:fld>
            <a:endParaRPr lang="es-ES"/>
          </a:p>
        </p:txBody>
      </p:sp>
    </p:spTree>
    <p:extLst>
      <p:ext uri="{BB962C8B-B14F-4D97-AF65-F5344CB8AC3E}">
        <p14:creationId xmlns:p14="http://schemas.microsoft.com/office/powerpoint/2010/main" val="18657831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41</a:t>
            </a:fld>
            <a:endParaRPr lang="es-ES"/>
          </a:p>
        </p:txBody>
      </p:sp>
    </p:spTree>
    <p:extLst>
      <p:ext uri="{BB962C8B-B14F-4D97-AF65-F5344CB8AC3E}">
        <p14:creationId xmlns:p14="http://schemas.microsoft.com/office/powerpoint/2010/main" val="3388033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4</a:t>
            </a:fld>
            <a:endParaRPr lang="es-ES"/>
          </a:p>
        </p:txBody>
      </p:sp>
    </p:spTree>
    <p:extLst>
      <p:ext uri="{BB962C8B-B14F-4D97-AF65-F5344CB8AC3E}">
        <p14:creationId xmlns:p14="http://schemas.microsoft.com/office/powerpoint/2010/main" val="29305002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42</a:t>
            </a:fld>
            <a:endParaRPr lang="es-ES"/>
          </a:p>
        </p:txBody>
      </p:sp>
    </p:spTree>
    <p:extLst>
      <p:ext uri="{BB962C8B-B14F-4D97-AF65-F5344CB8AC3E}">
        <p14:creationId xmlns:p14="http://schemas.microsoft.com/office/powerpoint/2010/main" val="6231125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43</a:t>
            </a:fld>
            <a:endParaRPr lang="es-ES"/>
          </a:p>
        </p:txBody>
      </p:sp>
    </p:spTree>
    <p:extLst>
      <p:ext uri="{BB962C8B-B14F-4D97-AF65-F5344CB8AC3E}">
        <p14:creationId xmlns:p14="http://schemas.microsoft.com/office/powerpoint/2010/main" val="4012963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5</a:t>
            </a:fld>
            <a:endParaRPr lang="es-ES"/>
          </a:p>
        </p:txBody>
      </p:sp>
    </p:spTree>
    <p:extLst>
      <p:ext uri="{BB962C8B-B14F-4D97-AF65-F5344CB8AC3E}">
        <p14:creationId xmlns:p14="http://schemas.microsoft.com/office/powerpoint/2010/main" val="3374099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6</a:t>
            </a:fld>
            <a:endParaRPr lang="es-ES"/>
          </a:p>
        </p:txBody>
      </p:sp>
    </p:spTree>
    <p:extLst>
      <p:ext uri="{BB962C8B-B14F-4D97-AF65-F5344CB8AC3E}">
        <p14:creationId xmlns:p14="http://schemas.microsoft.com/office/powerpoint/2010/main" val="485986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7</a:t>
            </a:fld>
            <a:endParaRPr lang="es-ES"/>
          </a:p>
        </p:txBody>
      </p:sp>
    </p:spTree>
    <p:extLst>
      <p:ext uri="{BB962C8B-B14F-4D97-AF65-F5344CB8AC3E}">
        <p14:creationId xmlns:p14="http://schemas.microsoft.com/office/powerpoint/2010/main" val="485986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8</a:t>
            </a:fld>
            <a:endParaRPr lang="es-ES"/>
          </a:p>
        </p:txBody>
      </p:sp>
    </p:spTree>
    <p:extLst>
      <p:ext uri="{BB962C8B-B14F-4D97-AF65-F5344CB8AC3E}">
        <p14:creationId xmlns:p14="http://schemas.microsoft.com/office/powerpoint/2010/main" val="485986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77D8454A-404F-4DF1-8F43-7DDF83BF3B63}" type="slidenum">
              <a:rPr lang="es-ES" smtClean="0"/>
              <a:pPr/>
              <a:t>9</a:t>
            </a:fld>
            <a:endParaRPr lang="es-ES"/>
          </a:p>
        </p:txBody>
      </p:sp>
    </p:spTree>
    <p:extLst>
      <p:ext uri="{BB962C8B-B14F-4D97-AF65-F5344CB8AC3E}">
        <p14:creationId xmlns:p14="http://schemas.microsoft.com/office/powerpoint/2010/main" val="485986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s-ES"/>
          </a:p>
        </p:txBody>
      </p:sp>
      <p:sp>
        <p:nvSpPr>
          <p:cNvPr id="8" name="Title 7"/>
          <p:cNvSpPr>
            <a:spLocks noGrp="1"/>
          </p:cNvSpPr>
          <p:nvPr>
            <p:ph type="ctrTitle"/>
          </p:nvPr>
        </p:nvSpPr>
        <p:spPr>
          <a:xfrm>
            <a:off x="540544" y="776288"/>
            <a:ext cx="8062912" cy="1470025"/>
          </a:xfrm>
        </p:spPr>
        <p:txBody>
          <a:bodyPr anchor="b">
            <a:normAutofit/>
          </a:bodyPr>
          <a:lstStyle>
            <a:lvl1pPr algn="r" latinLnBrk="0">
              <a:defRPr lang="es-ES" sz="4400"/>
            </a:lvl1pPr>
          </a:lstStyle>
          <a:p>
            <a:r>
              <a:rPr kumimoji="0" lang="es-ES" smtClean="0"/>
              <a:t>Haga clic para modificar el estilo de título del patrón</a:t>
            </a:r>
            <a:endParaRPr kumimoji="0" lang="es-ES"/>
          </a:p>
        </p:txBody>
      </p:sp>
      <p:sp>
        <p:nvSpPr>
          <p:cNvPr id="9" name="Subtitle 8"/>
          <p:cNvSpPr>
            <a:spLocks noGrp="1"/>
          </p:cNvSpPr>
          <p:nvPr>
            <p:ph type="subTitle" idx="1"/>
          </p:nvPr>
        </p:nvSpPr>
        <p:spPr>
          <a:xfrm>
            <a:off x="540544" y="2250280"/>
            <a:ext cx="8062912" cy="2169320"/>
          </a:xfrm>
        </p:spPr>
        <p:txBody>
          <a:bodyPr>
            <a:normAutofit/>
          </a:bodyPr>
          <a:lstStyle>
            <a:lvl1pPr marL="0" marR="36576" indent="0" algn="r" latinLnBrk="0">
              <a:spcBef>
                <a:spcPts val="0"/>
              </a:spcBef>
              <a:buNone/>
              <a:defRPr lang="es-ES" sz="2400">
                <a:ln>
                  <a:noFill/>
                </a:ln>
                <a:solidFill>
                  <a:schemeClr val="tx2">
                    <a:lumMod val="60000"/>
                    <a:lumOff val="4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s-ES"/>
          </a:p>
        </p:txBody>
      </p:sp>
      <p:sp>
        <p:nvSpPr>
          <p:cNvPr id="28" name="Date Placeholder 27"/>
          <p:cNvSpPr>
            <a:spLocks noGrp="1"/>
          </p:cNvSpPr>
          <p:nvPr>
            <p:ph type="dt" sz="half" idx="10"/>
          </p:nvPr>
        </p:nvSpPr>
        <p:spPr>
          <a:xfrm>
            <a:off x="1371600" y="6012656"/>
            <a:ext cx="5791200" cy="365125"/>
          </a:xfrm>
        </p:spPr>
        <p:txBody>
          <a:bodyPr tIns="0" bIns="0" anchor="t"/>
          <a:lstStyle>
            <a:lvl1pPr algn="r" latinLnBrk="0">
              <a:defRPr lang="es-ES" sz="1000"/>
            </a:lvl1pPr>
          </a:lstStyle>
          <a:p>
            <a:fld id="{71BF1CCF-7666-4D44-83CF-B1D9081B196F}" type="datetime1">
              <a:rPr lang="es-MX"/>
              <a:pPr/>
              <a:t>15/12/2016</a:t>
            </a:fld>
            <a:endParaRPr lang="es-E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latinLnBrk="0">
              <a:defRPr lang="es-ES" sz="1100"/>
            </a:lvl1pPr>
          </a:lstStyle>
          <a:p>
            <a:r>
              <a:rPr lang="es-ES"/>
              <a:t>Logotipo</a:t>
            </a: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latinLnBrk="0">
              <a:defRPr lang="es-ES" sz="1300">
                <a:solidFill>
                  <a:srgbClr val="FFFFFF"/>
                </a:solidFill>
              </a:defRPr>
            </a:lvl1pPr>
          </a:lstStyle>
          <a:p>
            <a:fld id="{746FD205-8D79-439C-A802-2377436AEC8A}" type="slidenum">
              <a: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y texto vertical">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4" name="Date Placeholder 3"/>
          <p:cNvSpPr>
            <a:spLocks noGrp="1"/>
          </p:cNvSpPr>
          <p:nvPr>
            <p:ph type="dt" sz="half" idx="10"/>
          </p:nvPr>
        </p:nvSpPr>
        <p:spPr/>
        <p:txBody>
          <a:bodyPr/>
          <a:lstStyle/>
          <a:p>
            <a:fld id="{6D6514FD-1763-45C1-AED0-FF855CD2E095}" type="datetime1">
              <a:rPr lang="es-MX"/>
              <a:pPr/>
              <a:t>15/12/2016</a:t>
            </a:fld>
            <a:endParaRPr lang="es-ES"/>
          </a:p>
        </p:txBody>
      </p:sp>
      <p:sp>
        <p:nvSpPr>
          <p:cNvPr id="5" name="Footer Placeholder 4"/>
          <p:cNvSpPr>
            <a:spLocks noGrp="1"/>
          </p:cNvSpPr>
          <p:nvPr>
            <p:ph type="ftr" sz="quarter" idx="11"/>
          </p:nvPr>
        </p:nvSpPr>
        <p:spPr/>
        <p:txBody>
          <a:bodyPr/>
          <a:lstStyle/>
          <a:p>
            <a:r>
              <a:rPr lang="es-ES"/>
              <a:t>Logotipo</a:t>
            </a:r>
          </a:p>
        </p:txBody>
      </p:sp>
      <p:sp>
        <p:nvSpPr>
          <p:cNvPr id="6" name="Slide Number Placeholder 5"/>
          <p:cNvSpPr>
            <a:spLocks noGrp="1"/>
          </p:cNvSpPr>
          <p:nvPr>
            <p:ph type="sldNum" sz="quarter" idx="12"/>
          </p:nvPr>
        </p:nvSpPr>
        <p:spPr/>
        <p:txBody>
          <a:bodyPr/>
          <a:lstStyle/>
          <a:p>
            <a:fld id="{746FD205-8D79-439C-A802-2377436AEC8A}" type="slidenum">
              <a: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s-E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4" name="Date Placeholder 3"/>
          <p:cNvSpPr>
            <a:spLocks noGrp="1"/>
          </p:cNvSpPr>
          <p:nvPr>
            <p:ph type="dt" sz="half" idx="10"/>
          </p:nvPr>
        </p:nvSpPr>
        <p:spPr/>
        <p:txBody>
          <a:bodyPr/>
          <a:lstStyle/>
          <a:p>
            <a:fld id="{9601B317-6CCF-44A4-B99C-75730E0DA706}" type="datetime1">
              <a:rPr lang="es-MX"/>
              <a:pPr/>
              <a:t>15/12/2016</a:t>
            </a:fld>
            <a:endParaRPr lang="es-ES"/>
          </a:p>
        </p:txBody>
      </p:sp>
      <p:sp>
        <p:nvSpPr>
          <p:cNvPr id="5" name="Footer Placeholder 4"/>
          <p:cNvSpPr>
            <a:spLocks noGrp="1"/>
          </p:cNvSpPr>
          <p:nvPr>
            <p:ph type="ftr" sz="quarter" idx="11"/>
          </p:nvPr>
        </p:nvSpPr>
        <p:spPr/>
        <p:txBody>
          <a:bodyPr/>
          <a:lstStyle/>
          <a:p>
            <a:r>
              <a:rPr lang="es-ES"/>
              <a:t>Logotipo</a:t>
            </a:r>
          </a:p>
        </p:txBody>
      </p:sp>
      <p:sp>
        <p:nvSpPr>
          <p:cNvPr id="6" name="Slide Number Placeholder 5"/>
          <p:cNvSpPr>
            <a:spLocks noGrp="1"/>
          </p:cNvSpPr>
          <p:nvPr>
            <p:ph type="sldNum" sz="quarter" idx="12"/>
          </p:nvPr>
        </p:nvSpPr>
        <p:spPr/>
        <p:txBody>
          <a:bodyPr/>
          <a:lstStyle/>
          <a:p>
            <a:fld id="{746FD205-8D79-439C-A802-2377436AEC8A}" type="slidenum">
              <a: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766559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858897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79158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629915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342541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193267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5625801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1909" y="446088"/>
            <a:ext cx="26288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1909"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982675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48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7" name="Title 6"/>
          <p:cNvSpPr>
            <a:spLocks noGrp="1"/>
          </p:cNvSpPr>
          <p:nvPr>
            <p:ph type="title"/>
          </p:nvPr>
        </p:nvSpPr>
        <p:spPr/>
        <p:txBody>
          <a:bodyPr/>
          <a:lstStyle/>
          <a:p>
            <a:r>
              <a:rPr lang="es-ES" smtClean="0"/>
              <a:t>Haga clic para modificar el estilo de título del patrón</a:t>
            </a:r>
            <a:endParaRPr lang="es-ES"/>
          </a:p>
        </p:txBody>
      </p:sp>
      <p:sp>
        <p:nvSpPr>
          <p:cNvPr id="10" name="Date Placeholder 9"/>
          <p:cNvSpPr>
            <a:spLocks noGrp="1"/>
          </p:cNvSpPr>
          <p:nvPr>
            <p:ph type="dt" sz="half" idx="10"/>
          </p:nvPr>
        </p:nvSpPr>
        <p:spPr/>
        <p:txBody>
          <a:bodyPr/>
          <a:lstStyle/>
          <a:p>
            <a:fld id="{075BA6BE-7F97-411F-9CC5-5AB35133F2B3}" type="datetime1">
              <a:rPr lang="es-MX"/>
              <a:pPr/>
              <a:t>15/12/2016</a:t>
            </a:fld>
            <a:endParaRPr lang="es-ES"/>
          </a:p>
        </p:txBody>
      </p:sp>
      <p:sp>
        <p:nvSpPr>
          <p:cNvPr id="11" name="Slide Number Placeholder 10"/>
          <p:cNvSpPr>
            <a:spLocks noGrp="1"/>
          </p:cNvSpPr>
          <p:nvPr>
            <p:ph type="sldNum" sz="quarter" idx="11"/>
          </p:nvPr>
        </p:nvSpPr>
        <p:spPr/>
        <p:txBody>
          <a:bodyPr/>
          <a:lstStyle/>
          <a:p>
            <a:fld id="{746FD205-8D79-439C-A802-2377436AEC8A}" type="slidenum">
              <a:rPr/>
              <a:pPr/>
              <a:t>‹Nº›</a:t>
            </a:fld>
            <a:endParaRPr lang="es-ES"/>
          </a:p>
        </p:txBody>
      </p:sp>
      <p:sp>
        <p:nvSpPr>
          <p:cNvPr id="12" name="Footer Placeholder 11"/>
          <p:cNvSpPr>
            <a:spLocks noGrp="1"/>
          </p:cNvSpPr>
          <p:nvPr>
            <p:ph type="ftr" sz="quarter" idx="12"/>
          </p:nvPr>
        </p:nvSpPr>
        <p:spPr/>
        <p:txBody>
          <a:bodyPr/>
          <a:lstStyle/>
          <a:p>
            <a:r>
              <a:rPr lang="es-ES"/>
              <a:t>Logotipo</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15033085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0815485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D57F1E4F-1CFF-5643-939E-217C01CDF565}" type="slidenum">
              <a:rPr lang="en-US" dirty="0"/>
              <a:pPr/>
              <a:t>‹Nº›</a:t>
            </a:fld>
            <a:endParaRPr lang="en-US" dirty="0"/>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353535"/>
                </a:solidFill>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353535"/>
                </a:solidFill>
                <a:latin typeface="Arial"/>
              </a:rPr>
              <a:t>”</a:t>
            </a:r>
          </a:p>
        </p:txBody>
      </p:sp>
    </p:spTree>
    <p:extLst>
      <p:ext uri="{BB962C8B-B14F-4D97-AF65-F5344CB8AC3E}">
        <p14:creationId xmlns:p14="http://schemas.microsoft.com/office/powerpoint/2010/main" val="25129140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9226741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353535"/>
                </a:solidFill>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353535"/>
                </a:solidFill>
                <a:latin typeface="Arial"/>
              </a:rPr>
              <a:t>”</a:t>
            </a:r>
          </a:p>
        </p:txBody>
      </p:sp>
    </p:spTree>
    <p:extLst>
      <p:ext uri="{BB962C8B-B14F-4D97-AF65-F5344CB8AC3E}">
        <p14:creationId xmlns:p14="http://schemas.microsoft.com/office/powerpoint/2010/main" val="20839732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5984812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7643335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12/15/2016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297361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eaLnBrk="1" latinLnBrk="0" hangingPunct="1"/>
            <a:endParaRPr kumimoji="0" lang="es-E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s-ES"/>
          </a:p>
        </p:txBody>
      </p:sp>
      <p:sp>
        <p:nvSpPr>
          <p:cNvPr id="4" name="Date Placeholder 3"/>
          <p:cNvSpPr>
            <a:spLocks noGrp="1"/>
          </p:cNvSpPr>
          <p:nvPr>
            <p:ph type="dt" sz="half" idx="10"/>
          </p:nvPr>
        </p:nvSpPr>
        <p:spPr>
          <a:xfrm>
            <a:off x="6955632" y="6362700"/>
            <a:ext cx="2133600" cy="304800"/>
          </a:xfrm>
        </p:spPr>
        <p:txBody>
          <a:bodyPr/>
          <a:lstStyle/>
          <a:p>
            <a:fld id="{4C3E4E52-550E-4B84-9D4F-14979F5A0D6E}" type="datetime1">
              <a:rPr lang="es-MX"/>
              <a:pPr/>
              <a:t>15/12/2016</a:t>
            </a:fld>
            <a:endParaRPr lang="es-ES"/>
          </a:p>
        </p:txBody>
      </p:sp>
      <p:sp>
        <p:nvSpPr>
          <p:cNvPr id="5" name="Footer Placeholder 4"/>
          <p:cNvSpPr>
            <a:spLocks noGrp="1"/>
          </p:cNvSpPr>
          <p:nvPr>
            <p:ph type="ftr" sz="quarter" idx="11"/>
          </p:nvPr>
        </p:nvSpPr>
        <p:spPr>
          <a:xfrm>
            <a:off x="2619376" y="6366669"/>
            <a:ext cx="4260056" cy="300831"/>
          </a:xfrm>
        </p:spPr>
        <p:txBody>
          <a:bodyPr/>
          <a:lstStyle/>
          <a:p>
            <a:r>
              <a:rPr lang="es-ES"/>
              <a:t>Logotipo</a:t>
            </a:r>
          </a:p>
        </p:txBody>
      </p:sp>
      <p:sp>
        <p:nvSpPr>
          <p:cNvPr id="6" name="Slide Number Placeholder 5"/>
          <p:cNvSpPr>
            <a:spLocks noGrp="1"/>
          </p:cNvSpPr>
          <p:nvPr>
            <p:ph type="sldNum" sz="quarter" idx="12"/>
          </p:nvPr>
        </p:nvSpPr>
        <p:spPr>
          <a:xfrm>
            <a:off x="8451056" y="809624"/>
            <a:ext cx="502920" cy="300831"/>
          </a:xfrm>
        </p:spPr>
        <p:txBody>
          <a:bodyPr/>
          <a:lstStyle/>
          <a:p>
            <a:fld id="{746FD205-8D79-439C-A802-2377436AEC8A}" type="slidenum">
              <a:rPr/>
              <a:pPr/>
              <a:t>‹Nº›</a:t>
            </a:fld>
            <a:endParaRPr lang="es-E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latinLnBrk="0">
              <a:buNone/>
              <a:defRPr lang="es-ES" sz="3600" b="1" cap="none" baseline="0"/>
            </a:lvl1pPr>
          </a:lstStyle>
          <a:p>
            <a:r>
              <a:rPr kumimoji="0" lang="es-ES" smtClean="0"/>
              <a:t>Haga clic para modificar el estilo de título del patrón</a:t>
            </a:r>
            <a:endParaRPr kumimoji="0" lang="es-ES"/>
          </a:p>
        </p:txBody>
      </p:sp>
      <p:sp>
        <p:nvSpPr>
          <p:cNvPr id="3" name="Text Placeholder 2"/>
          <p:cNvSpPr>
            <a:spLocks noGrp="1"/>
          </p:cNvSpPr>
          <p:nvPr>
            <p:ph type="body" idx="1"/>
          </p:nvPr>
        </p:nvSpPr>
        <p:spPr>
          <a:xfrm>
            <a:off x="381000" y="1633536"/>
            <a:ext cx="3886200" cy="2286000"/>
          </a:xfrm>
        </p:spPr>
        <p:txBody>
          <a:bodyPr anchor="t"/>
          <a:lstStyle>
            <a:lvl1pPr marL="54864" indent="0" algn="l" latinLnBrk="0">
              <a:buNone/>
              <a:defRPr lang="es-ES" sz="2000">
                <a:solidFill>
                  <a:schemeClr val="tx1">
                    <a:tint val="75000"/>
                  </a:schemeClr>
                </a:solidFill>
              </a:defRPr>
            </a:lvl1pPr>
            <a:lvl2pPr>
              <a:buNone/>
              <a:defRPr lang="es-ES" sz="1800">
                <a:solidFill>
                  <a:schemeClr val="tx1">
                    <a:tint val="75000"/>
                  </a:schemeClr>
                </a:solidFill>
              </a:defRPr>
            </a:lvl2pPr>
            <a:lvl3pPr>
              <a:buNone/>
              <a:defRPr lang="es-ES" sz="1600">
                <a:solidFill>
                  <a:schemeClr val="tx1">
                    <a:tint val="75000"/>
                  </a:schemeClr>
                </a:solidFill>
              </a:defRPr>
            </a:lvl3pPr>
            <a:lvl4pPr>
              <a:buNone/>
              <a:defRPr lang="es-ES" sz="1400">
                <a:solidFill>
                  <a:schemeClr val="tx1">
                    <a:tint val="75000"/>
                  </a:schemeClr>
                </a:solidFill>
              </a:defRPr>
            </a:lvl4pPr>
            <a:lvl5pPr>
              <a:buNone/>
              <a:defRPr lang="es-ES"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ido d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1"/>
            <a:ext cx="4038600" cy="4724400"/>
          </a:xfrm>
        </p:spPr>
        <p:txBody>
          <a:bodyPr/>
          <a:lstStyle>
            <a:lvl1pPr latinLnBrk="0">
              <a:defRPr lang="es-ES" sz="2600"/>
            </a:lvl1pPr>
            <a:lvl2pPr>
              <a:defRPr lang="es-ES" sz="2400"/>
            </a:lvl2pPr>
            <a:lvl3pPr>
              <a:defRPr lang="es-ES" sz="2000"/>
            </a:lvl3pPr>
            <a:lvl4pPr>
              <a:defRPr lang="es-ES" sz="1800"/>
            </a:lvl4pPr>
            <a:lvl5pPr>
              <a:defRPr lang="es-ES"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4" name="Content Placeholder 3"/>
          <p:cNvSpPr>
            <a:spLocks noGrp="1"/>
          </p:cNvSpPr>
          <p:nvPr>
            <p:ph sz="half" idx="2"/>
          </p:nvPr>
        </p:nvSpPr>
        <p:spPr>
          <a:xfrm>
            <a:off x="4648200" y="1524001"/>
            <a:ext cx="4038600" cy="4724400"/>
          </a:xfrm>
        </p:spPr>
        <p:txBody>
          <a:bodyPr/>
          <a:lstStyle>
            <a:lvl1pPr latinLnBrk="0">
              <a:defRPr lang="es-ES" sz="2600"/>
            </a:lvl1pPr>
            <a:lvl2pPr>
              <a:defRPr lang="es-ES" sz="2400"/>
            </a:lvl2pPr>
            <a:lvl3pPr>
              <a:defRPr lang="es-ES" sz="2000"/>
            </a:lvl3pPr>
            <a:lvl4pPr>
              <a:defRPr lang="es-ES" sz="1800"/>
            </a:lvl4pPr>
            <a:lvl5pPr>
              <a:defRPr lang="es-ES"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8" name="Title 7"/>
          <p:cNvSpPr>
            <a:spLocks noGrp="1"/>
          </p:cNvSpPr>
          <p:nvPr>
            <p:ph type="title"/>
          </p:nvPr>
        </p:nvSpPr>
        <p:spPr/>
        <p:txBody>
          <a:bodyPr/>
          <a:lstStyle/>
          <a:p>
            <a:r>
              <a:rPr lang="es-ES" smtClean="0"/>
              <a:t>Haga clic para modificar el estilo de título del patrón</a:t>
            </a:r>
            <a:endParaRPr lang="es-ES"/>
          </a:p>
        </p:txBody>
      </p:sp>
      <p:sp>
        <p:nvSpPr>
          <p:cNvPr id="9" name="Date Placeholder 8"/>
          <p:cNvSpPr>
            <a:spLocks noGrp="1"/>
          </p:cNvSpPr>
          <p:nvPr>
            <p:ph type="dt" sz="half" idx="10"/>
          </p:nvPr>
        </p:nvSpPr>
        <p:spPr/>
        <p:txBody>
          <a:bodyPr/>
          <a:lstStyle/>
          <a:p>
            <a:fld id="{BB81A9FF-1E9C-4B66-B4A0-EADB765782FB}" type="datetime1">
              <a:rPr lang="es-MX"/>
              <a:pPr/>
              <a:t>15/12/2016</a:t>
            </a:fld>
            <a:endParaRPr lang="es-ES"/>
          </a:p>
        </p:txBody>
      </p:sp>
      <p:sp>
        <p:nvSpPr>
          <p:cNvPr id="10" name="Slide Number Placeholder 9"/>
          <p:cNvSpPr>
            <a:spLocks noGrp="1"/>
          </p:cNvSpPr>
          <p:nvPr>
            <p:ph type="sldNum" sz="quarter" idx="11"/>
          </p:nvPr>
        </p:nvSpPr>
        <p:spPr/>
        <p:txBody>
          <a:bodyPr/>
          <a:lstStyle/>
          <a:p>
            <a:fld id="{746FD205-8D79-439C-A802-2377436AEC8A}" type="slidenum">
              <a:rPr/>
              <a:pPr/>
              <a:t>‹Nº›</a:t>
            </a:fld>
            <a:endParaRPr lang="es-ES"/>
          </a:p>
        </p:txBody>
      </p:sp>
      <p:sp>
        <p:nvSpPr>
          <p:cNvPr id="11" name="Footer Placeholder 10"/>
          <p:cNvSpPr>
            <a:spLocks noGrp="1"/>
          </p:cNvSpPr>
          <p:nvPr>
            <p:ph type="ftr" sz="quarter" idx="12"/>
          </p:nvPr>
        </p:nvSpPr>
        <p:spPr/>
        <p:txBody>
          <a:bodyPr/>
          <a:lstStyle/>
          <a:p>
            <a:r>
              <a:rPr lang="es-ES"/>
              <a:t>Logotipo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5957668"/>
          </a:xfrm>
        </p:spPr>
        <p:txBody>
          <a:bodyPr vert="vert270" anchor="b"/>
          <a:lstStyle>
            <a:lvl1pPr marL="0" algn="ctr" latinLnBrk="0">
              <a:defRPr lang="es-ES" sz="3300" b="0">
                <a:ln w="6350">
                  <a:solidFill>
                    <a:schemeClr val="tx1"/>
                  </a:solidFill>
                </a:ln>
                <a:solidFill>
                  <a:schemeClr val="tx1"/>
                </a:solidFill>
              </a:defRPr>
            </a:lvl1pPr>
          </a:lstStyle>
          <a:p>
            <a:r>
              <a:rPr kumimoji="0" lang="es-ES" smtClean="0"/>
              <a:t>Haga clic para modificar el estilo de título del patrón</a:t>
            </a:r>
            <a:endParaRPr kumimoji="0" lang="es-ES"/>
          </a:p>
        </p:txBody>
      </p:sp>
      <p:sp>
        <p:nvSpPr>
          <p:cNvPr id="3" name="Text Placeholder 2"/>
          <p:cNvSpPr>
            <a:spLocks noGrp="1"/>
          </p:cNvSpPr>
          <p:nvPr>
            <p:ph type="body" idx="1"/>
          </p:nvPr>
        </p:nvSpPr>
        <p:spPr>
          <a:xfrm>
            <a:off x="1365006" y="290732"/>
            <a:ext cx="581024" cy="2909668"/>
          </a:xfrm>
          <a:solidFill>
            <a:schemeClr val="bg1"/>
          </a:solidFill>
          <a:ln w="12700">
            <a:noFill/>
          </a:ln>
        </p:spPr>
        <p:txBody>
          <a:bodyPr vert="vert270" anchor="ctr"/>
          <a:lstStyle>
            <a:lvl1pPr marL="0" indent="0" algn="ctr" latinLnBrk="0">
              <a:buNone/>
              <a:defRPr lang="es-ES" sz="1600" b="0">
                <a:solidFill>
                  <a:schemeClr val="tx1"/>
                </a:solidFill>
              </a:defRPr>
            </a:lvl1pPr>
            <a:lvl2pPr>
              <a:buNone/>
              <a:defRPr lang="es-ES" sz="2000" b="1"/>
            </a:lvl2pPr>
            <a:lvl3pPr>
              <a:buNone/>
              <a:defRPr lang="es-ES" sz="1800" b="1"/>
            </a:lvl3pPr>
            <a:lvl4pPr>
              <a:buNone/>
              <a:defRPr lang="es-ES" sz="1600" b="1"/>
            </a:lvl4pPr>
            <a:lvl5pPr>
              <a:buNone/>
              <a:defRPr lang="es-ES"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1365006" y="3427124"/>
            <a:ext cx="581024" cy="2821276"/>
          </a:xfrm>
          <a:solidFill>
            <a:schemeClr val="bg1"/>
          </a:solidFill>
          <a:ln w="12700">
            <a:noFill/>
          </a:ln>
        </p:spPr>
        <p:txBody>
          <a:bodyPr vert="vert270" anchor="ctr"/>
          <a:lstStyle>
            <a:lvl1pPr marL="0" indent="0" algn="ctr" latinLnBrk="0">
              <a:buNone/>
              <a:defRPr lang="es-ES" sz="1600" b="0">
                <a:solidFill>
                  <a:schemeClr val="tx1"/>
                </a:solidFill>
              </a:defRPr>
            </a:lvl1pPr>
            <a:lvl2pPr>
              <a:buNone/>
              <a:defRPr lang="es-ES" sz="2000" b="1"/>
            </a:lvl2pPr>
            <a:lvl3pPr>
              <a:buNone/>
              <a:defRPr lang="es-ES" sz="1800" b="1"/>
            </a:lvl3pPr>
            <a:lvl4pPr>
              <a:buNone/>
              <a:defRPr lang="es-ES" sz="1600" b="1"/>
            </a:lvl4pPr>
            <a:lvl5pPr>
              <a:buNone/>
              <a:defRPr lang="es-ES"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2022230" y="290732"/>
            <a:ext cx="6858000" cy="2897476"/>
          </a:xfrm>
        </p:spPr>
        <p:txBody>
          <a:bodyPr/>
          <a:lstStyle>
            <a:lvl1pPr algn="l" latinLnBrk="0">
              <a:defRPr lang="es-ES" sz="2400"/>
            </a:lvl1pPr>
            <a:lvl2pPr algn="l">
              <a:defRPr lang="es-ES" sz="2000"/>
            </a:lvl2pPr>
            <a:lvl3pPr algn="l">
              <a:defRPr lang="es-ES" sz="1800"/>
            </a:lvl3pPr>
            <a:lvl4pPr algn="l">
              <a:defRPr lang="es-ES" sz="1600"/>
            </a:lvl4pPr>
            <a:lvl5pPr algn="l">
              <a:defRPr lang="es-ES"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6" name="Content Placeholder 5"/>
          <p:cNvSpPr>
            <a:spLocks noGrp="1"/>
          </p:cNvSpPr>
          <p:nvPr>
            <p:ph sz="quarter" idx="4"/>
          </p:nvPr>
        </p:nvSpPr>
        <p:spPr>
          <a:xfrm>
            <a:off x="2022230" y="3350924"/>
            <a:ext cx="6858000" cy="2897476"/>
          </a:xfrm>
        </p:spPr>
        <p:txBody>
          <a:bodyPr/>
          <a:lstStyle>
            <a:lvl1pPr latinLnBrk="0">
              <a:defRPr lang="es-ES" sz="2400"/>
            </a:lvl1pPr>
            <a:lvl2pPr>
              <a:defRPr lang="es-ES" sz="2000"/>
            </a:lvl2pPr>
            <a:lvl3pPr>
              <a:defRPr lang="es-ES" sz="1800"/>
            </a:lvl3pPr>
            <a:lvl4pPr>
              <a:defRPr lang="es-ES" sz="1600"/>
            </a:lvl4pPr>
            <a:lvl5pPr>
              <a:defRPr lang="es-ES"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10" name="Date Placeholder 9"/>
          <p:cNvSpPr>
            <a:spLocks noGrp="1"/>
          </p:cNvSpPr>
          <p:nvPr>
            <p:ph type="dt" sz="half" idx="10"/>
          </p:nvPr>
        </p:nvSpPr>
        <p:spPr/>
        <p:txBody>
          <a:bodyPr/>
          <a:lstStyle/>
          <a:p>
            <a:fld id="{7D96A02F-3A95-4944-9ABC-E1DA10A11467}" type="datetime1">
              <a:rPr lang="es-MX"/>
              <a:pPr/>
              <a:t>15/12/2016</a:t>
            </a:fld>
            <a:endParaRPr lang="es-ES"/>
          </a:p>
        </p:txBody>
      </p:sp>
      <p:sp>
        <p:nvSpPr>
          <p:cNvPr id="11" name="Slide Number Placeholder 10"/>
          <p:cNvSpPr>
            <a:spLocks noGrp="1"/>
          </p:cNvSpPr>
          <p:nvPr>
            <p:ph type="sldNum" sz="quarter" idx="11"/>
          </p:nvPr>
        </p:nvSpPr>
        <p:spPr/>
        <p:txBody>
          <a:bodyPr/>
          <a:lstStyle/>
          <a:p>
            <a:fld id="{746FD205-8D79-439C-A802-2377436AEC8A}" type="slidenum">
              <a:rPr/>
              <a:pPr/>
              <a:t>‹Nº›</a:t>
            </a:fld>
            <a:endParaRPr lang="es-ES"/>
          </a:p>
        </p:txBody>
      </p:sp>
      <p:sp>
        <p:nvSpPr>
          <p:cNvPr id="12" name="Footer Placeholder 11"/>
          <p:cNvSpPr>
            <a:spLocks noGrp="1"/>
          </p:cNvSpPr>
          <p:nvPr>
            <p:ph type="ftr" sz="quarter" idx="12"/>
          </p:nvPr>
        </p:nvSpPr>
        <p:spPr/>
        <p:txBody>
          <a:bodyPr/>
          <a:lstStyle/>
          <a:p>
            <a:r>
              <a:rPr lang="es-ES"/>
              <a:t>Logotipo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es-ES" b="0"/>
            </a:lvl1pPr>
          </a:lstStyle>
          <a:p>
            <a:r>
              <a:rPr kumimoji="0" lang="es-ES" smtClean="0"/>
              <a:t>Haga clic para modificar el estilo de título del patrón</a:t>
            </a:r>
            <a:endParaRPr kumimoji="0" lang="es-ES"/>
          </a:p>
        </p:txBody>
      </p:sp>
      <p:sp>
        <p:nvSpPr>
          <p:cNvPr id="6" name="Date Placeholder 5"/>
          <p:cNvSpPr>
            <a:spLocks noGrp="1"/>
          </p:cNvSpPr>
          <p:nvPr>
            <p:ph type="dt" sz="half" idx="10"/>
          </p:nvPr>
        </p:nvSpPr>
        <p:spPr/>
        <p:txBody>
          <a:bodyPr/>
          <a:lstStyle/>
          <a:p>
            <a:fld id="{EB627A8D-4D3E-4B4C-B199-3FF96543B789}" type="datetime1">
              <a:rPr lang="es-MX"/>
              <a:pPr/>
              <a:t>15/12/2016</a:t>
            </a:fld>
            <a:endParaRPr lang="es-ES"/>
          </a:p>
        </p:txBody>
      </p:sp>
      <p:sp>
        <p:nvSpPr>
          <p:cNvPr id="7" name="Slide Number Placeholder 6"/>
          <p:cNvSpPr>
            <a:spLocks noGrp="1"/>
          </p:cNvSpPr>
          <p:nvPr>
            <p:ph type="sldNum" sz="quarter" idx="11"/>
          </p:nvPr>
        </p:nvSpPr>
        <p:spPr/>
        <p:txBody>
          <a:bodyPr/>
          <a:lstStyle/>
          <a:p>
            <a:fld id="{746FD205-8D79-439C-A802-2377436AEC8A}" type="slidenum">
              <a:rPr/>
              <a:pPr/>
              <a:t>‹Nº›</a:t>
            </a:fld>
            <a:endParaRPr lang="es-ES"/>
          </a:p>
        </p:txBody>
      </p:sp>
      <p:sp>
        <p:nvSpPr>
          <p:cNvPr id="8" name="Footer Placeholder 7"/>
          <p:cNvSpPr>
            <a:spLocks noGrp="1"/>
          </p:cNvSpPr>
          <p:nvPr>
            <p:ph type="ftr" sz="quarter" idx="12"/>
          </p:nvPr>
        </p:nvSpPr>
        <p:spPr/>
        <p:txBody>
          <a:bodyPr/>
          <a:lstStyle/>
          <a:p>
            <a:r>
              <a:rPr lang="es-ES"/>
              <a:t>Logotipo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AC67121-7AB3-44A9-B455-30D9FB40A79E}" type="datetime1">
              <a:rPr lang="es-MX"/>
              <a:pPr/>
              <a:t>15/12/2016</a:t>
            </a:fld>
            <a:endParaRPr lang="es-ES"/>
          </a:p>
        </p:txBody>
      </p:sp>
      <p:sp>
        <p:nvSpPr>
          <p:cNvPr id="6" name="Slide Number Placeholder 5"/>
          <p:cNvSpPr>
            <a:spLocks noGrp="1"/>
          </p:cNvSpPr>
          <p:nvPr>
            <p:ph type="sldNum" sz="quarter" idx="11"/>
          </p:nvPr>
        </p:nvSpPr>
        <p:spPr/>
        <p:txBody>
          <a:bodyPr/>
          <a:lstStyle/>
          <a:p>
            <a:fld id="{746FD205-8D79-439C-A802-2377436AEC8A}" type="slidenum">
              <a:rPr/>
              <a:pPr/>
              <a:t>‹Nº›</a:t>
            </a:fld>
            <a:endParaRPr lang="es-ES"/>
          </a:p>
        </p:txBody>
      </p:sp>
      <p:sp>
        <p:nvSpPr>
          <p:cNvPr id="7" name="Footer Placeholder 6"/>
          <p:cNvSpPr>
            <a:spLocks noGrp="1"/>
          </p:cNvSpPr>
          <p:nvPr>
            <p:ph type="ftr" sz="quarter" idx="12"/>
          </p:nvPr>
        </p:nvSpPr>
        <p:spPr/>
        <p:txBody>
          <a:bodyPr/>
          <a:lstStyle/>
          <a:p>
            <a:r>
              <a:rPr lang="es-ES"/>
              <a:t>Logotipo</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883105"/>
          </a:xfrm>
        </p:spPr>
        <p:txBody>
          <a:bodyPr vert="vert270" anchor="b"/>
          <a:lstStyle>
            <a:lvl1pPr marL="0" marR="18288" algn="r" latinLnBrk="0">
              <a:spcBef>
                <a:spcPts val="0"/>
              </a:spcBef>
              <a:buNone/>
              <a:defRPr lang="es-ES" sz="2900" b="0" cap="all" baseline="0"/>
            </a:lvl1pPr>
          </a:lstStyle>
          <a:p>
            <a:r>
              <a:rPr kumimoji="0" lang="es-ES" smtClean="0"/>
              <a:t>Haga clic para modificar el estilo de título del patrón</a:t>
            </a:r>
            <a:endParaRPr kumimoji="0" lang="es-ES"/>
          </a:p>
        </p:txBody>
      </p:sp>
      <p:sp>
        <p:nvSpPr>
          <p:cNvPr id="3" name="Text Placeholder 2"/>
          <p:cNvSpPr>
            <a:spLocks noGrp="1"/>
          </p:cNvSpPr>
          <p:nvPr>
            <p:ph type="body" idx="2"/>
          </p:nvPr>
        </p:nvSpPr>
        <p:spPr>
          <a:xfrm>
            <a:off x="1135856" y="367664"/>
            <a:ext cx="2438400" cy="5883105"/>
          </a:xfrm>
        </p:spPr>
        <p:txBody>
          <a:bodyPr anchor="t"/>
          <a:lstStyle>
            <a:lvl1pPr marL="0" indent="0" latinLnBrk="0">
              <a:spcBef>
                <a:spcPts val="0"/>
              </a:spcBef>
              <a:buNone/>
              <a:defRPr lang="es-ES" sz="1400"/>
            </a:lvl1pPr>
            <a:lvl2pPr>
              <a:buNone/>
              <a:defRPr lang="es-ES" sz="1200"/>
            </a:lvl2pPr>
            <a:lvl3pPr>
              <a:buNone/>
              <a:defRPr lang="es-ES" sz="1000"/>
            </a:lvl3pPr>
            <a:lvl4pPr>
              <a:buNone/>
              <a:defRPr lang="es-ES" sz="900"/>
            </a:lvl4pPr>
            <a:lvl5pPr>
              <a:buNone/>
              <a:defRPr lang="es-ES"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651250" y="320040"/>
            <a:ext cx="5276088" cy="5928360"/>
          </a:xfrm>
        </p:spPr>
        <p:txBody>
          <a:bodyPr/>
          <a:lstStyle>
            <a:lvl1pPr latinLnBrk="0">
              <a:spcBef>
                <a:spcPts val="0"/>
              </a:spcBef>
              <a:defRPr lang="es-ES" sz="3000"/>
            </a:lvl1pPr>
            <a:lvl2pPr>
              <a:defRPr lang="es-ES" sz="2600"/>
            </a:lvl2pPr>
            <a:lvl3pPr>
              <a:defRPr lang="es-ES" sz="2400"/>
            </a:lvl3pPr>
            <a:lvl4pPr>
              <a:defRPr lang="es-ES" sz="2000"/>
            </a:lvl4pPr>
            <a:lvl5pPr>
              <a:defRPr lang="es-ES"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s-ES"/>
          </a:p>
        </p:txBody>
      </p:sp>
      <p:sp>
        <p:nvSpPr>
          <p:cNvPr id="8" name="Date Placeholder 7"/>
          <p:cNvSpPr>
            <a:spLocks noGrp="1"/>
          </p:cNvSpPr>
          <p:nvPr>
            <p:ph type="dt" sz="half" idx="10"/>
          </p:nvPr>
        </p:nvSpPr>
        <p:spPr/>
        <p:txBody>
          <a:bodyPr/>
          <a:lstStyle/>
          <a:p>
            <a:fld id="{69E77799-E3A9-4516-B428-D2DCE16620CD}" type="datetime1">
              <a:rPr lang="es-MX"/>
              <a:pPr/>
              <a:t>15/12/2016</a:t>
            </a:fld>
            <a:endParaRPr lang="es-ES"/>
          </a:p>
        </p:txBody>
      </p:sp>
      <p:sp>
        <p:nvSpPr>
          <p:cNvPr id="9" name="Slide Number Placeholder 8"/>
          <p:cNvSpPr>
            <a:spLocks noGrp="1"/>
          </p:cNvSpPr>
          <p:nvPr>
            <p:ph type="sldNum" sz="quarter" idx="11"/>
          </p:nvPr>
        </p:nvSpPr>
        <p:spPr/>
        <p:txBody>
          <a:bodyPr/>
          <a:lstStyle/>
          <a:p>
            <a:fld id="{746FD205-8D79-439C-A802-2377436AEC8A}" type="slidenum">
              <a:rPr/>
              <a:pPr/>
              <a:t>‹Nº›</a:t>
            </a:fld>
            <a:endParaRPr lang="es-ES"/>
          </a:p>
        </p:txBody>
      </p:sp>
      <p:sp>
        <p:nvSpPr>
          <p:cNvPr id="10" name="Footer Placeholder 9"/>
          <p:cNvSpPr>
            <a:spLocks noGrp="1"/>
          </p:cNvSpPr>
          <p:nvPr>
            <p:ph type="ftr" sz="quarter" idx="12"/>
          </p:nvPr>
        </p:nvSpPr>
        <p:spPr/>
        <p:txBody>
          <a:bodyPr/>
          <a:lstStyle/>
          <a:p>
            <a:r>
              <a:rPr lang="es-ES"/>
              <a:t>Logotipo</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097504"/>
          </a:xfrm>
        </p:spPr>
        <p:txBody>
          <a:bodyPr vert="vert270" anchor="b"/>
          <a:lstStyle>
            <a:lvl1pPr marL="0" algn="l" latinLnBrk="0">
              <a:buNone/>
              <a:defRPr lang="es-ES" sz="3000" b="0" cap="all" baseline="0"/>
            </a:lvl1pPr>
          </a:lstStyle>
          <a:p>
            <a:r>
              <a:rPr kumimoji="0" lang="es-ES" smtClean="0"/>
              <a:t>Haga clic para modificar el estilo de título del patrón</a:t>
            </a:r>
            <a:endParaRPr kumimoji="0" lang="es-ES"/>
          </a:p>
        </p:txBody>
      </p:sp>
      <p:sp>
        <p:nvSpPr>
          <p:cNvPr id="3" name="Picture Placeholder 2"/>
          <p:cNvSpPr>
            <a:spLocks noGrp="1"/>
          </p:cNvSpPr>
          <p:nvPr>
            <p:ph type="pic" idx="1"/>
          </p:nvPr>
        </p:nvSpPr>
        <p:spPr>
          <a:xfrm>
            <a:off x="1138237" y="373966"/>
            <a:ext cx="7333488" cy="5264834"/>
          </a:xfrm>
          <a:solidFill>
            <a:schemeClr val="bg2">
              <a:shade val="50000"/>
            </a:schemeClr>
          </a:solidFill>
        </p:spPr>
        <p:txBody>
          <a:bodyPr/>
          <a:lstStyle>
            <a:lvl1pPr marL="0" indent="0" latinLnBrk="0">
              <a:buNone/>
              <a:defRPr lang="es-ES" sz="3200"/>
            </a:lvl1pPr>
          </a:lstStyle>
          <a:p>
            <a:r>
              <a:rPr kumimoji="0" lang="es-ES" smtClean="0"/>
              <a:t>Haga clic en el icono para agregar una imagen</a:t>
            </a:r>
            <a:endParaRPr kumimoji="0" lang="es-ES"/>
          </a:p>
        </p:txBody>
      </p:sp>
      <p:sp>
        <p:nvSpPr>
          <p:cNvPr id="4" name="Text Placeholder 3"/>
          <p:cNvSpPr>
            <a:spLocks noGrp="1"/>
          </p:cNvSpPr>
          <p:nvPr>
            <p:ph type="body" sz="half" idx="2"/>
          </p:nvPr>
        </p:nvSpPr>
        <p:spPr>
          <a:xfrm>
            <a:off x="1143000" y="5638800"/>
            <a:ext cx="7333488" cy="609600"/>
          </a:xfrm>
          <a:solidFill>
            <a:schemeClr val="accent1">
              <a:alpha val="15000"/>
            </a:schemeClr>
          </a:solidFill>
          <a:ln>
            <a:solidFill>
              <a:schemeClr val="accent1"/>
            </a:solidFill>
            <a:miter lim="800000"/>
          </a:ln>
        </p:spPr>
        <p:txBody>
          <a:bodyPr/>
          <a:lstStyle>
            <a:lvl1pPr marL="0" indent="0" latinLnBrk="0">
              <a:spcBef>
                <a:spcPts val="0"/>
              </a:spcBef>
              <a:buNone/>
              <a:defRPr lang="es-ES" sz="1400"/>
            </a:lvl1pPr>
            <a:lvl2pPr>
              <a:defRPr lang="es-ES" sz="1200"/>
            </a:lvl2pPr>
            <a:lvl3pPr>
              <a:defRPr lang="es-ES" sz="1000"/>
            </a:lvl3pPr>
            <a:lvl4pPr>
              <a:defRPr lang="es-ES" sz="900"/>
            </a:lvl4pPr>
            <a:lvl5pPr>
              <a:defRPr lang="es-ES" sz="900"/>
            </a:lvl5pPr>
          </a:lstStyle>
          <a:p>
            <a:pPr lvl="0" eaLnBrk="1" latinLnBrk="0" hangingPunct="1"/>
            <a:r>
              <a:rPr kumimoji="0" lang="es-ES" smtClean="0"/>
              <a:t>Haga clic para modificar el estilo de texto del patrón</a:t>
            </a:r>
          </a:p>
        </p:txBody>
      </p:sp>
      <p:sp>
        <p:nvSpPr>
          <p:cNvPr id="8" name="Date Placeholder 7"/>
          <p:cNvSpPr>
            <a:spLocks noGrp="1"/>
          </p:cNvSpPr>
          <p:nvPr>
            <p:ph type="dt" sz="half" idx="10"/>
          </p:nvPr>
        </p:nvSpPr>
        <p:spPr/>
        <p:txBody>
          <a:bodyPr/>
          <a:lstStyle/>
          <a:p>
            <a:fld id="{7306688B-20E5-4279-9389-143F269CFCDC}" type="datetime1">
              <a:rPr lang="es-MX"/>
              <a:pPr/>
              <a:t>15/12/2016</a:t>
            </a:fld>
            <a:endParaRPr lang="es-ES"/>
          </a:p>
        </p:txBody>
      </p:sp>
      <p:sp>
        <p:nvSpPr>
          <p:cNvPr id="9" name="Slide Number Placeholder 8"/>
          <p:cNvSpPr>
            <a:spLocks noGrp="1"/>
          </p:cNvSpPr>
          <p:nvPr>
            <p:ph type="sldNum" sz="quarter" idx="11"/>
          </p:nvPr>
        </p:nvSpPr>
        <p:spPr/>
        <p:txBody>
          <a:bodyPr/>
          <a:lstStyle/>
          <a:p>
            <a:fld id="{746FD205-8D79-439C-A802-2377436AEC8A}" type="slidenum">
              <a:rPr/>
              <a:pPr/>
              <a:t>‹Nº›</a:t>
            </a:fld>
            <a:endParaRPr lang="es-ES"/>
          </a:p>
        </p:txBody>
      </p:sp>
      <p:sp>
        <p:nvSpPr>
          <p:cNvPr id="10" name="Footer Placeholder 9"/>
          <p:cNvSpPr>
            <a:spLocks noGrp="1"/>
          </p:cNvSpPr>
          <p:nvPr>
            <p:ph type="ftr" sz="quarter" idx="12"/>
          </p:nvPr>
        </p:nvSpPr>
        <p:spPr/>
        <p:txBody>
          <a:bodyPr/>
          <a:lstStyle/>
          <a:p>
            <a:r>
              <a:rPr lang="es-ES"/>
              <a:t>Logotipo</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s-E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104106"/>
          </a:xfrm>
          <a:prstGeom prst="rect">
            <a:avLst/>
          </a:prstGeom>
        </p:spPr>
        <p:txBody>
          <a:bodyPr vert="horz" anchor="ctr">
            <a:normAutofit/>
          </a:bodyPr>
          <a:lstStyle/>
          <a:p>
            <a:r>
              <a:rPr kumimoji="0" lang="es-ES"/>
              <a:t>Haga clic para modificar el estilo de título del patrón</a:t>
            </a:r>
          </a:p>
        </p:txBody>
      </p:sp>
      <p:sp>
        <p:nvSpPr>
          <p:cNvPr id="13" name="Text Placeholder 12"/>
          <p:cNvSpPr>
            <a:spLocks noGrp="1"/>
          </p:cNvSpPr>
          <p:nvPr>
            <p:ph type="body" idx="1"/>
          </p:nvPr>
        </p:nvSpPr>
        <p:spPr>
          <a:xfrm>
            <a:off x="457200" y="1524000"/>
            <a:ext cx="8229600" cy="46482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p>
        </p:txBody>
      </p:sp>
      <p:sp>
        <p:nvSpPr>
          <p:cNvPr id="14" name="Date Placeholder 13"/>
          <p:cNvSpPr>
            <a:spLocks noGrp="1"/>
          </p:cNvSpPr>
          <p:nvPr>
            <p:ph type="dt" sz="half" idx="2"/>
          </p:nvPr>
        </p:nvSpPr>
        <p:spPr>
          <a:xfrm>
            <a:off x="4791456" y="6365748"/>
            <a:ext cx="2133600" cy="301752"/>
          </a:xfrm>
          <a:prstGeom prst="rect">
            <a:avLst/>
          </a:prstGeom>
        </p:spPr>
        <p:txBody>
          <a:bodyPr vert="horz" anchor="b"/>
          <a:lstStyle>
            <a:lvl1pPr algn="l" eaLnBrk="1" latinLnBrk="0" hangingPunct="1">
              <a:defRPr kumimoji="0" lang="es-ES" sz="1000" b="0">
                <a:solidFill>
                  <a:schemeClr val="tx1"/>
                </a:solidFill>
              </a:defRPr>
            </a:lvl1pPr>
          </a:lstStyle>
          <a:p>
            <a:fld id="{0ABAC977-30FA-477C-9A84-AFCB3E072BCA}" type="datetime1">
              <a:rPr lang="es-MX"/>
              <a:pPr/>
              <a:t>15/12/2016</a:t>
            </a:fld>
            <a:endParaRPr lang="es-ES"/>
          </a:p>
        </p:txBody>
      </p:sp>
      <p:sp>
        <p:nvSpPr>
          <p:cNvPr id="3" name="Footer Placeholder 2"/>
          <p:cNvSpPr>
            <a:spLocks noGrp="1"/>
          </p:cNvSpPr>
          <p:nvPr>
            <p:ph type="ftr" sz="quarter" idx="3"/>
          </p:nvPr>
        </p:nvSpPr>
        <p:spPr>
          <a:xfrm>
            <a:off x="457200" y="6366669"/>
            <a:ext cx="4260056" cy="300831"/>
          </a:xfrm>
          <a:prstGeom prst="rect">
            <a:avLst/>
          </a:prstGeom>
        </p:spPr>
        <p:txBody>
          <a:bodyPr vert="horz" anchor="b"/>
          <a:lstStyle>
            <a:lvl1pPr algn="r" eaLnBrk="1" latinLnBrk="0" hangingPunct="1">
              <a:defRPr kumimoji="0" lang="es-ES" sz="1000">
                <a:solidFill>
                  <a:schemeClr val="tx1"/>
                </a:solidFill>
              </a:defRPr>
            </a:lvl1pPr>
          </a:lstStyle>
          <a:p>
            <a:r>
              <a:rPr lang="es-ES"/>
              <a:t>Logotipo</a:t>
            </a:r>
          </a:p>
        </p:txBody>
      </p:sp>
      <p:sp>
        <p:nvSpPr>
          <p:cNvPr id="23" name="Slide Number Placeholder 22"/>
          <p:cNvSpPr>
            <a:spLocks noGrp="1"/>
          </p:cNvSpPr>
          <p:nvPr>
            <p:ph type="sldNum" sz="quarter" idx="4"/>
          </p:nvPr>
        </p:nvSpPr>
        <p:spPr>
          <a:xfrm>
            <a:off x="7589520" y="6365748"/>
            <a:ext cx="502920" cy="301752"/>
          </a:xfrm>
          <a:prstGeom prst="rect">
            <a:avLst/>
          </a:prstGeom>
        </p:spPr>
        <p:txBody>
          <a:bodyPr vert="horz" anchor="b"/>
          <a:lstStyle>
            <a:lvl1pPr algn="ctr" eaLnBrk="1" latinLnBrk="0" hangingPunct="1">
              <a:defRPr kumimoji="0" lang="es-ES" sz="1200">
                <a:solidFill>
                  <a:schemeClr val="tx1"/>
                </a:solidFill>
              </a:defRPr>
            </a:lvl1pPr>
          </a:lstStyle>
          <a:p>
            <a:fld id="{746FD205-8D79-439C-A802-2377436AEC8A}" type="slidenum">
              <a:rPr/>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marL="484632" algn="l" rtl="0" eaLnBrk="1" latinLnBrk="0" hangingPunct="1">
        <a:spcBef>
          <a:spcPct val="0"/>
        </a:spcBef>
        <a:buNone/>
        <a:defRPr kumimoji="0" lang="es-ES" sz="4200" kern="1200">
          <a:ln w="6350">
            <a:noFill/>
          </a:ln>
          <a:solidFill>
            <a:schemeClr val="tx2"/>
          </a:solidFill>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lang="es-ES"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lang="es-ES"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lang="es-ES"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lang="es-ES"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lang="es-ES"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lang="es-ES"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lang="es-ES"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lang="es-ES"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lang="es-ES" sz="1600" kern="1200">
          <a:solidFill>
            <a:schemeClr val="tx1"/>
          </a:solidFill>
          <a:latin typeface="+mn-lt"/>
          <a:ea typeface="+mn-ea"/>
          <a:cs typeface="+mn-cs"/>
        </a:defRPr>
      </a:lvl9pPr>
    </p:bodyStyle>
    <p:otherStyle>
      <a:lvl1pPr marL="0" algn="l" rtl="0" eaLnBrk="1" latinLnBrk="0" hangingPunct="1">
        <a:defRPr kumimoji="0" lang="es-ES" kern="1200">
          <a:solidFill>
            <a:schemeClr val="tx1"/>
          </a:solidFill>
          <a:latin typeface="+mn-lt"/>
          <a:ea typeface="+mn-ea"/>
          <a:cs typeface="+mn-cs"/>
        </a:defRPr>
      </a:lvl1pPr>
      <a:lvl2pPr marL="457200" algn="l" rtl="0" eaLnBrk="1" latinLnBrk="0" hangingPunct="1">
        <a:defRPr kumimoji="0" lang="es-ES" kern="1200">
          <a:solidFill>
            <a:schemeClr val="tx1"/>
          </a:solidFill>
          <a:latin typeface="+mn-lt"/>
          <a:ea typeface="+mn-ea"/>
          <a:cs typeface="+mn-cs"/>
        </a:defRPr>
      </a:lvl2pPr>
      <a:lvl3pPr marL="914400" algn="l" rtl="0" eaLnBrk="1" latinLnBrk="0" hangingPunct="1">
        <a:defRPr kumimoji="0" lang="es-ES" kern="1200">
          <a:solidFill>
            <a:schemeClr val="tx1"/>
          </a:solidFill>
          <a:latin typeface="+mn-lt"/>
          <a:ea typeface="+mn-ea"/>
          <a:cs typeface="+mn-cs"/>
        </a:defRPr>
      </a:lvl3pPr>
      <a:lvl4pPr marL="1371600" algn="l" rtl="0" eaLnBrk="1" latinLnBrk="0" hangingPunct="1">
        <a:defRPr kumimoji="0" lang="es-ES" kern="1200">
          <a:solidFill>
            <a:schemeClr val="tx1"/>
          </a:solidFill>
          <a:latin typeface="+mn-lt"/>
          <a:ea typeface="+mn-ea"/>
          <a:cs typeface="+mn-cs"/>
        </a:defRPr>
      </a:lvl4pPr>
      <a:lvl5pPr marL="1828800" algn="l" rtl="0" eaLnBrk="1" latinLnBrk="0" hangingPunct="1">
        <a:defRPr kumimoji="0" lang="es-ES" kern="1200">
          <a:solidFill>
            <a:schemeClr val="tx1"/>
          </a:solidFill>
          <a:latin typeface="+mn-lt"/>
          <a:ea typeface="+mn-ea"/>
          <a:cs typeface="+mn-cs"/>
        </a:defRPr>
      </a:lvl5pPr>
      <a:lvl6pPr marL="2286000" algn="l" rtl="0" eaLnBrk="1" latinLnBrk="0" hangingPunct="1">
        <a:defRPr kumimoji="0" lang="es-ES" kern="1200">
          <a:solidFill>
            <a:schemeClr val="tx1"/>
          </a:solidFill>
          <a:latin typeface="+mn-lt"/>
          <a:ea typeface="+mn-ea"/>
          <a:cs typeface="+mn-cs"/>
        </a:defRPr>
      </a:lvl6pPr>
      <a:lvl7pPr marL="2743200" algn="l" rtl="0" eaLnBrk="1" latinLnBrk="0" hangingPunct="1">
        <a:defRPr kumimoji="0" lang="es-ES" kern="1200">
          <a:solidFill>
            <a:schemeClr val="tx1"/>
          </a:solidFill>
          <a:latin typeface="+mn-lt"/>
          <a:ea typeface="+mn-ea"/>
          <a:cs typeface="+mn-cs"/>
        </a:defRPr>
      </a:lvl7pPr>
      <a:lvl8pPr marL="3200400" algn="l" rtl="0" eaLnBrk="1" latinLnBrk="0" hangingPunct="1">
        <a:defRPr kumimoji="0" lang="es-ES" kern="1200">
          <a:solidFill>
            <a:schemeClr val="tx1"/>
          </a:solidFill>
          <a:latin typeface="+mn-lt"/>
          <a:ea typeface="+mn-ea"/>
          <a:cs typeface="+mn-cs"/>
        </a:defRPr>
      </a:lvl8pPr>
      <a:lvl9pPr marL="3657600" algn="l" rtl="0" eaLnBrk="1" latinLnBrk="0" hangingPunct="1">
        <a:defRPr kumimoji="0" lang="es-ES"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lumMod val="120000"/>
              </a:schemeClr>
            </a:gs>
            <a:gs pos="100000">
              <a:schemeClr val="bg2">
                <a:shade val="98000"/>
                <a:satMod val="120000"/>
                <a:lumMod val="9800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157"/>
            <a:ext cx="1767506"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12/15/2016</a:t>
            </a:fld>
            <a:endParaRPr lang="en-US" dirty="0">
              <a:solidFill>
                <a:prstClr val="black">
                  <a:tint val="75000"/>
                </a:prstClr>
              </a:solidFill>
            </a:endParaRP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2000">
                <a:solidFill>
                  <a:srgbClr val="FEFFFF"/>
                </a:solidFill>
              </a:defRPr>
            </a:lvl1pPr>
          </a:lstStyle>
          <a:p>
            <a:pPr defTabSz="457200"/>
            <a:fld id="{D57F1E4F-1CFF-5643-939E-217C01CDF565}" type="slidenum">
              <a:rPr lang="en-US" dirty="0"/>
              <a:pPr defTabSz="457200"/>
              <a:t>‹Nº›</a:t>
            </a:fld>
            <a:endParaRPr lang="en-US" dirty="0"/>
          </a:p>
        </p:txBody>
      </p:sp>
    </p:spTree>
    <p:extLst>
      <p:ext uri="{BB962C8B-B14F-4D97-AF65-F5344CB8AC3E}">
        <p14:creationId xmlns:p14="http://schemas.microsoft.com/office/powerpoint/2010/main" val="26259392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www.terrenate.gob.mx/" TargetMode="External"/><Relationship Id="rId3" Type="http://schemas.openxmlformats.org/officeDocument/2006/relationships/hyperlink" Target="http://www.huamantla.gob.mx/" TargetMode="External"/><Relationship Id="rId7" Type="http://schemas.openxmlformats.org/officeDocument/2006/relationships/hyperlink" Target="http://www.cuapiaxtla.org.mx/" TargetMode="External"/><Relationship Id="rId12" Type="http://schemas.openxmlformats.org/officeDocument/2006/relationships/hyperlink" Target="http://www.papalotla.gob.m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tetladelasolidaridad.gob.mx/" TargetMode="External"/><Relationship Id="rId11" Type="http://schemas.openxmlformats.org/officeDocument/2006/relationships/hyperlink" Target="http://www.contla.gob.mx/" TargetMode="External"/><Relationship Id="rId5" Type="http://schemas.openxmlformats.org/officeDocument/2006/relationships/hyperlink" Target="http://sanctorum.gob.mx/" TargetMode="External"/><Relationship Id="rId10" Type="http://schemas.openxmlformats.org/officeDocument/2006/relationships/hyperlink" Target="http://xiloxoxtla.gob.mx/" TargetMode="External"/><Relationship Id="rId4" Type="http://schemas.openxmlformats.org/officeDocument/2006/relationships/hyperlink" Target="http://hueyotlipan.gob.mx/" TargetMode="External"/><Relationship Id="rId9" Type="http://schemas.openxmlformats.org/officeDocument/2006/relationships/hyperlink" Target="http://www.apizaco.gob.m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anjoseteacalco.gob.mx/" TargetMode="External"/><Relationship Id="rId13" Type="http://schemas.openxmlformats.org/officeDocument/2006/relationships/hyperlink" Target="http://www.tetlatlahuca.gob.mx/" TargetMode="External"/><Relationship Id="rId18" Type="http://schemas.openxmlformats.org/officeDocument/2006/relationships/hyperlink" Target="http://www.municipiobenitojuarez.gob.mx/" TargetMode="External"/><Relationship Id="rId3" Type="http://schemas.openxmlformats.org/officeDocument/2006/relationships/hyperlink" Target="http://ixtacuixtla.gob.mx/" TargetMode="External"/><Relationship Id="rId7" Type="http://schemas.openxmlformats.org/officeDocument/2006/relationships/hyperlink" Target="http://www.huamantla.gob.mx/" TargetMode="External"/><Relationship Id="rId12" Type="http://schemas.openxmlformats.org/officeDocument/2006/relationships/hyperlink" Target="http://www.cuaxomulco.esy.es/" TargetMode="External"/><Relationship Id="rId17" Type="http://schemas.openxmlformats.org/officeDocument/2006/relationships/hyperlink" Target="http://www.cuapiaxtla.org.mx/" TargetMode="External"/><Relationship Id="rId2" Type="http://schemas.openxmlformats.org/officeDocument/2006/relationships/notesSlide" Target="../notesSlides/notesSlide23.xml"/><Relationship Id="rId16" Type="http://schemas.openxmlformats.org/officeDocument/2006/relationships/hyperlink" Target="http://www.xaltocan.gob.mx/" TargetMode="External"/><Relationship Id="rId1" Type="http://schemas.openxmlformats.org/officeDocument/2006/relationships/slideLayout" Target="../slideLayouts/slideLayout1.xml"/><Relationship Id="rId6" Type="http://schemas.openxmlformats.org/officeDocument/2006/relationships/hyperlink" Target="http://www.emilianozapata.gob.mx/" TargetMode="External"/><Relationship Id="rId11" Type="http://schemas.openxmlformats.org/officeDocument/2006/relationships/hyperlink" Target="http://tetladelasolidaridad.gob.mx/" TargetMode="External"/><Relationship Id="rId5" Type="http://schemas.openxmlformats.org/officeDocument/2006/relationships/hyperlink" Target="http://www.xicohtzinco.gob.mx/" TargetMode="External"/><Relationship Id="rId15" Type="http://schemas.openxmlformats.org/officeDocument/2006/relationships/hyperlink" Target="http://www.apizaco.gob.mx/" TargetMode="External"/><Relationship Id="rId10" Type="http://schemas.openxmlformats.org/officeDocument/2006/relationships/hyperlink" Target="http://sanctorum.gob.mx/" TargetMode="External"/><Relationship Id="rId19" Type="http://schemas.openxmlformats.org/officeDocument/2006/relationships/hyperlink" Target="http://hueyotlipan.gob.mx/" TargetMode="External"/><Relationship Id="rId4" Type="http://schemas.openxmlformats.org/officeDocument/2006/relationships/hyperlink" Target="http://www.capitaltlaxcala.gob.mx/" TargetMode="External"/><Relationship Id="rId9" Type="http://schemas.openxmlformats.org/officeDocument/2006/relationships/hyperlink" Target="http://xiloxoxtla.gob.mx/" TargetMode="External"/><Relationship Id="rId14" Type="http://schemas.openxmlformats.org/officeDocument/2006/relationships/hyperlink" Target="http://www.terrenate.gob.m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anjoseteacalco.gob.mx/" TargetMode="External"/><Relationship Id="rId13" Type="http://schemas.openxmlformats.org/officeDocument/2006/relationships/hyperlink" Target="http://www.terrenate.gob.mx/" TargetMode="External"/><Relationship Id="rId18" Type="http://schemas.openxmlformats.org/officeDocument/2006/relationships/hyperlink" Target="http://hueyotlipan.gob.mx/" TargetMode="External"/><Relationship Id="rId3" Type="http://schemas.openxmlformats.org/officeDocument/2006/relationships/hyperlink" Target="http://ixtacuixtla.gob.mx/" TargetMode="External"/><Relationship Id="rId7" Type="http://schemas.openxmlformats.org/officeDocument/2006/relationships/hyperlink" Target="http://www.huamantla.gob.mx/" TargetMode="External"/><Relationship Id="rId12" Type="http://schemas.openxmlformats.org/officeDocument/2006/relationships/hyperlink" Target="http://www.tetlatlahuca.gob.mx/" TargetMode="External"/><Relationship Id="rId17" Type="http://schemas.openxmlformats.org/officeDocument/2006/relationships/hyperlink" Target="http://www.acuamanala.org.mx/" TargetMode="External"/><Relationship Id="rId2" Type="http://schemas.openxmlformats.org/officeDocument/2006/relationships/notesSlide" Target="../notesSlides/notesSlide24.xml"/><Relationship Id="rId16" Type="http://schemas.openxmlformats.org/officeDocument/2006/relationships/hyperlink" Target="http://www.xaltocan.gob.mx/" TargetMode="External"/><Relationship Id="rId1" Type="http://schemas.openxmlformats.org/officeDocument/2006/relationships/slideLayout" Target="../slideLayouts/slideLayout1.xml"/><Relationship Id="rId6" Type="http://schemas.openxmlformats.org/officeDocument/2006/relationships/hyperlink" Target="http://www.emilianozapata.gob.mx/" TargetMode="External"/><Relationship Id="rId11" Type="http://schemas.openxmlformats.org/officeDocument/2006/relationships/hyperlink" Target="http://tetladelasolidaridad.gob.mx/" TargetMode="External"/><Relationship Id="rId5" Type="http://schemas.openxmlformats.org/officeDocument/2006/relationships/hyperlink" Target="http://www.xicohtzinco.gob.mx/" TargetMode="External"/><Relationship Id="rId15" Type="http://schemas.openxmlformats.org/officeDocument/2006/relationships/hyperlink" Target="http://xiloxoxtla.gob.mx/" TargetMode="External"/><Relationship Id="rId10" Type="http://schemas.openxmlformats.org/officeDocument/2006/relationships/hyperlink" Target="http://sanctorum.gob.mx/" TargetMode="External"/><Relationship Id="rId4" Type="http://schemas.openxmlformats.org/officeDocument/2006/relationships/hyperlink" Target="http://www.capitaltlaxcala.gob.mx/" TargetMode="External"/><Relationship Id="rId9" Type="http://schemas.openxmlformats.org/officeDocument/2006/relationships/hyperlink" Target="http://www.teacalco.gob.mx/" TargetMode="External"/><Relationship Id="rId14" Type="http://schemas.openxmlformats.org/officeDocument/2006/relationships/hyperlink" Target="http://www.apizaco.gob.m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ixtacuixtla.gob.m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ixtacuixtla.gob.m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transparencia.tlaxcala.gob.m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hyperlink" Target="http://www.itstlaxco.edu.mx/" TargetMode="External"/><Relationship Id="rId3" Type="http://schemas.openxmlformats.org/officeDocument/2006/relationships/hyperlink" Target="http://www.ceat.gob.mx/" TargetMode="External"/><Relationship Id="rId7" Type="http://schemas.openxmlformats.org/officeDocument/2006/relationships/hyperlink" Target="http://www.fideicomiso-fondodeayuda.tlaxcala.gob.m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www.itife.gob.mx/" TargetMode="External"/><Relationship Id="rId5" Type="http://schemas.openxmlformats.org/officeDocument/2006/relationships/hyperlink" Target="http://www.conalep-tlaxcala.edu.mx/" TargetMode="External"/><Relationship Id="rId4" Type="http://schemas.openxmlformats.org/officeDocument/2006/relationships/hyperlink" Target="http://www.sepuede.gob.m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ixtacuixtla.gob.m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2"/>
          <p:cNvSpPr>
            <a:spLocks noGrp="1"/>
          </p:cNvSpPr>
          <p:nvPr>
            <p:ph type="subTitle" idx="1"/>
          </p:nvPr>
        </p:nvSpPr>
        <p:spPr>
          <a:xfrm>
            <a:off x="1941910" y="4777380"/>
            <a:ext cx="6686549" cy="1126283"/>
          </a:xfrm>
        </p:spPr>
        <p:txBody>
          <a:bodyPr>
            <a:normAutofit/>
          </a:bodyPr>
          <a:lstStyle/>
          <a:p>
            <a:pPr algn="r"/>
            <a:endParaRPr lang="es-MX" dirty="0" smtClean="0"/>
          </a:p>
          <a:p>
            <a:pPr algn="r"/>
            <a:endParaRPr lang="es-MX" dirty="0" smtClean="0"/>
          </a:p>
          <a:p>
            <a:pPr algn="r"/>
            <a:r>
              <a:rPr lang="es-MX" sz="1600" b="1" dirty="0" smtClean="0">
                <a:solidFill>
                  <a:schemeClr val="tx1"/>
                </a:solidFill>
              </a:rPr>
              <a:t>DICIEMBRE DE 2016</a:t>
            </a:r>
            <a:endParaRPr lang="es-MX" sz="1600" b="1" dirty="0">
              <a:solidFill>
                <a:schemeClr val="tx1"/>
              </a:solidFill>
            </a:endParaRPr>
          </a:p>
        </p:txBody>
      </p:sp>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5085184"/>
            <a:ext cx="1261508" cy="1079389"/>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557409"/>
            <a:ext cx="1261508" cy="1079389"/>
          </a:xfrm>
          <a:prstGeom prst="rect">
            <a:avLst/>
          </a:prstGeom>
        </p:spPr>
      </p:pic>
      <p:sp>
        <p:nvSpPr>
          <p:cNvPr id="6" name="Título 1"/>
          <p:cNvSpPr txBox="1">
            <a:spLocks/>
          </p:cNvSpPr>
          <p:nvPr/>
        </p:nvSpPr>
        <p:spPr>
          <a:xfrm>
            <a:off x="1259632" y="1844824"/>
            <a:ext cx="6686549" cy="1925598"/>
          </a:xfrm>
          <a:prstGeom prst="rect">
            <a:avLst/>
          </a:prstGeom>
        </p:spPr>
        <p:txBody>
          <a:bodyPr vert="horz" anchor="b">
            <a:normAutofit/>
          </a:bodyPr>
          <a:lstStyle>
            <a:lvl1pPr marL="484632" algn="r" rtl="0" eaLnBrk="1" latinLnBrk="0" hangingPunct="1">
              <a:spcBef>
                <a:spcPct val="0"/>
              </a:spcBef>
              <a:buNone/>
              <a:defRPr kumimoji="0" lang="es-ES" sz="4400" kern="1200">
                <a:ln w="6350">
                  <a:noFill/>
                </a:ln>
                <a:solidFill>
                  <a:schemeClr val="tx2"/>
                </a:solidFill>
                <a:effectLst/>
                <a:latin typeface="+mj-lt"/>
                <a:ea typeface="+mj-ea"/>
                <a:cs typeface="+mj-cs"/>
              </a:defRPr>
            </a:lvl1pPr>
          </a:lstStyle>
          <a:p>
            <a:pPr algn="ctr"/>
            <a:r>
              <a:rPr lang="es-MX" sz="2800" b="1" dirty="0" smtClean="0">
                <a:solidFill>
                  <a:schemeClr val="tx1"/>
                </a:solidFill>
              </a:rPr>
              <a:t>SEGUNDA EVALUACIÓN </a:t>
            </a:r>
            <a:br>
              <a:rPr lang="es-MX" sz="2800" b="1" dirty="0" smtClean="0">
                <a:solidFill>
                  <a:schemeClr val="tx1"/>
                </a:solidFill>
              </a:rPr>
            </a:br>
            <a:r>
              <a:rPr lang="es-MX" sz="2800" b="1" dirty="0" smtClean="0">
                <a:solidFill>
                  <a:schemeClr val="tx1"/>
                </a:solidFill>
              </a:rPr>
              <a:t>SEMESTRAL 2016</a:t>
            </a:r>
            <a:endParaRPr lang="es-MX" sz="2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Título"/>
          <p:cNvSpPr>
            <a:spLocks noGrp="1"/>
          </p:cNvSpPr>
          <p:nvPr>
            <p:ph type="ctrTitle"/>
          </p:nvPr>
        </p:nvSpPr>
        <p:spPr>
          <a:xfrm>
            <a:off x="453921" y="1916832"/>
            <a:ext cx="8017078" cy="1688208"/>
          </a:xfrm>
        </p:spPr>
        <p:txBody>
          <a:bodyPr>
            <a:normAutofit fontScale="90000"/>
          </a:bodyPr>
          <a:lstStyle/>
          <a:p>
            <a:pPr algn="ctr"/>
            <a:r>
              <a:rPr lang="es-MX" sz="2800" b="1" dirty="0" smtClean="0">
                <a:solidFill>
                  <a:schemeClr val="tx1"/>
                </a:solidFill>
              </a:rPr>
              <a:t>Índice de Participación del Sujeto Obligado (IPARSO).</a:t>
            </a:r>
            <a:br>
              <a:rPr lang="es-MX" sz="2800" b="1" dirty="0" smtClean="0">
                <a:solidFill>
                  <a:schemeClr val="tx1"/>
                </a:solidFill>
              </a:rPr>
            </a:br>
            <a:r>
              <a:rPr lang="es-MX" sz="1800" b="1" dirty="0" smtClean="0">
                <a:solidFill>
                  <a:schemeClr val="tx1"/>
                </a:solidFill>
              </a:rPr>
              <a:t>Peso ponderado de 1.25 puntos cada evento de conferencia o taller</a:t>
            </a:r>
            <a:br>
              <a:rPr lang="es-MX" sz="1800" b="1" dirty="0" smtClean="0">
                <a:solidFill>
                  <a:schemeClr val="tx1"/>
                </a:solidFill>
              </a:rPr>
            </a:br>
            <a:r>
              <a:rPr lang="es-MX" sz="1800" b="1" dirty="0" smtClean="0">
                <a:solidFill>
                  <a:schemeClr val="tx1"/>
                </a:solidFill>
              </a:rPr>
              <a:t>=20 puntos. </a:t>
            </a:r>
            <a:endParaRPr lang="es-MX" sz="1800" b="1" dirty="0">
              <a:solidFill>
                <a:schemeClr val="tx1"/>
              </a:solidFill>
            </a:endParaRPr>
          </a:p>
        </p:txBody>
      </p:sp>
      <p:sp>
        <p:nvSpPr>
          <p:cNvPr id="3" name="4 Título"/>
          <p:cNvSpPr txBox="1">
            <a:spLocks/>
          </p:cNvSpPr>
          <p:nvPr/>
        </p:nvSpPr>
        <p:spPr>
          <a:xfrm>
            <a:off x="5868144" y="5594820"/>
            <a:ext cx="2478505"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b="1" dirty="0" smtClean="0">
                <a:solidFill>
                  <a:schemeClr val="tx1"/>
                </a:solidFill>
              </a:rPr>
              <a:t>OCTUBRE DE 2016</a:t>
            </a:r>
            <a:endParaRPr lang="es-MX" sz="1800" b="1" dirty="0">
              <a:solidFill>
                <a:schemeClr val="tx1"/>
              </a:solidFill>
            </a:endParaRPr>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0133" y="764704"/>
            <a:ext cx="840282" cy="718990"/>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5594820"/>
            <a:ext cx="840282" cy="718990"/>
          </a:xfrm>
          <a:prstGeom prst="rect">
            <a:avLst/>
          </a:prstGeom>
        </p:spPr>
      </p:pic>
    </p:spTree>
    <p:extLst>
      <p:ext uri="{BB962C8B-B14F-4D97-AF65-F5344CB8AC3E}">
        <p14:creationId xmlns:p14="http://schemas.microsoft.com/office/powerpoint/2010/main" val="678770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Marcador de contenido 3"/>
          <p:cNvGraphicFramePr>
            <a:graphicFrameLocks/>
          </p:cNvGraphicFramePr>
          <p:nvPr>
            <p:extLst>
              <p:ext uri="{D42A27DB-BD31-4B8C-83A1-F6EECF244321}">
                <p14:modId xmlns:p14="http://schemas.microsoft.com/office/powerpoint/2010/main" val="2789670751"/>
              </p:ext>
            </p:extLst>
          </p:nvPr>
        </p:nvGraphicFramePr>
        <p:xfrm>
          <a:off x="550805" y="620688"/>
          <a:ext cx="8264011" cy="6109500"/>
        </p:xfrm>
        <a:graphic>
          <a:graphicData uri="http://schemas.openxmlformats.org/drawingml/2006/table">
            <a:tbl>
              <a:tblPr firstRow="1" firstCol="1" bandRow="1">
                <a:tableStyleId>{5C22544A-7EE6-4342-B048-85BDC9FD1C3A}</a:tableStyleId>
              </a:tblPr>
              <a:tblGrid>
                <a:gridCol w="396673"/>
                <a:gridCol w="4522252"/>
                <a:gridCol w="1766566"/>
                <a:gridCol w="1578520"/>
              </a:tblGrid>
              <a:tr h="318937">
                <a:tc>
                  <a:txBody>
                    <a:bodyPr/>
                    <a:lstStyle/>
                    <a:p>
                      <a:pPr algn="ctr">
                        <a:lnSpc>
                          <a:spcPct val="107000"/>
                        </a:lnSpc>
                        <a:spcAft>
                          <a:spcPts val="0"/>
                        </a:spcAft>
                      </a:pP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200" dirty="0" smtClean="0">
                          <a:effectLst/>
                          <a:latin typeface="Arial Narrow" panose="020B0606020202030204" pitchFamily="34" charset="0"/>
                          <a:ea typeface="+mn-ea"/>
                          <a:cs typeface="+mn-cs"/>
                        </a:rPr>
                        <a:t>EVENTOS</a:t>
                      </a:r>
                      <a:r>
                        <a:rPr lang="es-MX" sz="1200" baseline="0" dirty="0" smtClean="0">
                          <a:effectLst/>
                          <a:latin typeface="Arial Narrow" panose="020B0606020202030204" pitchFamily="34" charset="0"/>
                          <a:ea typeface="+mn-ea"/>
                          <a:cs typeface="+mn-cs"/>
                        </a:rPr>
                        <a:t> </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200" dirty="0" smtClean="0">
                          <a:effectLst/>
                          <a:latin typeface="Arial Narrow" panose="020B0606020202030204" pitchFamily="34" charset="0"/>
                          <a:ea typeface="+mn-ea"/>
                          <a:cs typeface="+mn-cs"/>
                        </a:rPr>
                        <a:t>LUGAR</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200" dirty="0" smtClean="0">
                          <a:effectLst/>
                          <a:latin typeface="Arial Narrow" panose="020B0606020202030204" pitchFamily="34" charset="0"/>
                          <a:ea typeface="Calibri" panose="020F0502020204030204" pitchFamily="34" charset="0"/>
                          <a:cs typeface="Times New Roman" panose="02020603050405020304" pitchFamily="18" charset="0"/>
                        </a:rPr>
                        <a:t>FECHA</a:t>
                      </a: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r>
              <a:tr h="406916">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C1</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Presentación</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del Libro “El Estado Mexicano y la Revalorización Institucional  de los Municipios. </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Auditorio</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Gobernación </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20 de enero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406916">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C2</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Magistral “La Protección de los Datos Personales y el procedimiento del Habeas Data dentro de la S.C.J.N</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Casa</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la Cultura Jurídica </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28 de</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enero</a:t>
                      </a: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610374">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C3</a:t>
                      </a:r>
                    </a:p>
                  </a:txBody>
                  <a:tcPr marL="38576" marR="38576" marT="0" marB="0">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Primer</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concurso de APPS, ponencias “desarrollos de APPS Multiplataforma, implementando web API en ASEP.NETMVC  y la capacitación Acceso a la Información Pública y recursos de revisión. </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Tecnológico</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Apizaco</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11</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febrero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406916">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C4</a:t>
                      </a:r>
                    </a:p>
                  </a:txBody>
                  <a:tcPr marL="38576" marR="38576" marT="0" marB="0">
                    <a:solidFill>
                      <a:schemeClr val="accent3">
                        <a:lumMod val="60000"/>
                        <a:lumOff val="4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“Importancia de los archivos y mesa de dialogo importancia de los archivos desde la perspectiva municipal”. </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Congreso del Estado </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25</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febrero de 2016 </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391403">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C5</a:t>
                      </a:r>
                    </a:p>
                  </a:txBody>
                  <a:tcPr marL="38576" marR="38576" marT="0" marB="0">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Magistral “la Intervención de los medios de comunicación en el sistema acusatorio penal”</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Casa</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la Cultura Jurídica</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29 de Febrero</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228067">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C6</a:t>
                      </a:r>
                    </a:p>
                  </a:txBody>
                  <a:tcPr marL="38576" marR="38576" marT="0" marB="0">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Magistral “Transparencia y Democracia”</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Teatro Xicoténcatl </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16 de marzo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365407">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C7</a:t>
                      </a:r>
                    </a:p>
                  </a:txBody>
                  <a:tcPr marL="38576" marR="38576" marT="0" marB="0">
                    <a:solidFill>
                      <a:schemeClr val="accent3">
                        <a:lumMod val="60000"/>
                        <a:lumOff val="4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Segunda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Sesión de Trabajo para el adecuado manejo de archivos”</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Congreso del Estado</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13</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abril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248986">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C8</a:t>
                      </a:r>
                    </a:p>
                  </a:txBody>
                  <a:tcPr marL="38576" marR="38576" marT="0" marB="0">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Magistral de Transparencia: “Una Ley extremadamente opaca”</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Teatro</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Xicoténcatl</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27</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abril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406916">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C9</a:t>
                      </a:r>
                    </a:p>
                  </a:txBody>
                  <a:tcPr marL="38576" marR="38576" marT="0" marB="0">
                    <a:solidFill>
                      <a:schemeClr val="accent3">
                        <a:lumMod val="60000"/>
                        <a:lumOff val="4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Magistral “Origen y evolución del Derecho a la Información Sentencias de la Corte Interamericana de Derechos Humanos</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Casa</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la Cultura Jurídica </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11 de mayo de 2016</a:t>
                      </a:r>
                    </a:p>
                  </a:txBody>
                  <a:tcPr marL="38576" marR="38576" marT="0" marB="0" anchor="ctr">
                    <a:solidFill>
                      <a:schemeClr val="accent3">
                        <a:lumMod val="60000"/>
                        <a:lumOff val="40000"/>
                      </a:schemeClr>
                    </a:solidFill>
                  </a:tcPr>
                </a:tc>
              </a:tr>
              <a:tr h="282336">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C10</a:t>
                      </a:r>
                    </a:p>
                  </a:txBody>
                  <a:tcPr marL="38576" marR="38576" marT="0" marB="0">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Magistral “Libertad de Expresión e información en Internet </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Casa</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la Cultura Jurídica </a:t>
                      </a:r>
                      <a:endParaRPr lang="es-MX" sz="1200" b="0" dirty="0" smtClean="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30</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mayo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365407">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C11</a:t>
                      </a:r>
                    </a:p>
                  </a:txBody>
                  <a:tcPr marL="38576" marR="38576" marT="0" marB="0">
                    <a:solidFill>
                      <a:schemeClr val="accent3">
                        <a:lumMod val="60000"/>
                        <a:lumOff val="4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Tercera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Sesión de Archivos </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Congreso del Estado</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15</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junio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251310">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C12</a:t>
                      </a:r>
                    </a:p>
                  </a:txBody>
                  <a:tcPr marL="38576" marR="38576" marT="0" marB="0">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Magistral “Transparencia y reelección”</a:t>
                      </a:r>
                      <a:endPar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Casa</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la Cultura Jurídica</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30</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junio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406916">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C13</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Magistral</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“La interpretación del principio de máxima publicidad por el Tribunal Electoral del Poder Judicial de la Federación  </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Patio</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Vitral del Congreso del Estado</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7</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julio de 2016 </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233473">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C14</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 Magistral “Hablemos</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de transparencia”</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Congreso del Estado</a:t>
                      </a:r>
                      <a:endParaRPr lang="es-MX" sz="1200" b="0" dirty="0" smtClean="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14</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julio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r>
              <a:tr h="365407">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C15</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Magistral “Transparencia y rendición  de cuentas en los sindicatos </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Casa</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la Cultura Jurídica </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24</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agosto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413802">
                <a:tc>
                  <a:txBody>
                    <a:bodyPr/>
                    <a:lstStyle/>
                    <a:p>
                      <a:pPr algn="ctr">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C16</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algn="just">
                        <a:lnSpc>
                          <a:spcPct val="107000"/>
                        </a:lnSpc>
                        <a:spcAft>
                          <a:spcPts val="0"/>
                        </a:spcAft>
                      </a:pPr>
                      <a:r>
                        <a:rPr lang="es-MX" sz="12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Conferencia</a:t>
                      </a:r>
                      <a:r>
                        <a:rPr lang="es-MX" sz="12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Magistral  “Elaboración de instrumentos archivísticos </a:t>
                      </a:r>
                      <a:endParaRPr lang="es-MX" sz="1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solidFill>
                      <a:schemeClr val="accent3">
                        <a:lumMod val="20000"/>
                        <a:lumOff val="80000"/>
                      </a:schemeClr>
                    </a:solidFill>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Congreso del Estado</a:t>
                      </a:r>
                      <a:endParaRPr lang="es-MX" sz="1200" b="0" dirty="0" smtClean="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200" b="0" dirty="0" smtClean="0">
                          <a:effectLst/>
                          <a:latin typeface="Arial Narrow" panose="020B0606020202030204" pitchFamily="34" charset="0"/>
                          <a:ea typeface="Calibri" panose="020F0502020204030204" pitchFamily="34" charset="0"/>
                          <a:cs typeface="Times New Roman" panose="02020603050405020304" pitchFamily="18" charset="0"/>
                        </a:rPr>
                        <a:t>31</a:t>
                      </a:r>
                      <a:r>
                        <a:rPr lang="es-MX" sz="12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agosto de 2016</a:t>
                      </a:r>
                      <a:endParaRPr lang="es-MX" sz="12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bl>
          </a:graphicData>
        </a:graphic>
      </p:graphicFrame>
      <p:sp>
        <p:nvSpPr>
          <p:cNvPr id="6" name="4 Título"/>
          <p:cNvSpPr txBox="1">
            <a:spLocks/>
          </p:cNvSpPr>
          <p:nvPr/>
        </p:nvSpPr>
        <p:spPr>
          <a:xfrm>
            <a:off x="755576" y="247850"/>
            <a:ext cx="6984775" cy="372838"/>
          </a:xfrm>
          <a:prstGeom prst="rect">
            <a:avLst/>
          </a:prstGeom>
        </p:spPr>
        <p:txBody>
          <a:bodyPr anchor="b">
            <a:normAutofit fontScale="92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defTabSz="457200"/>
            <a:r>
              <a:rPr lang="es-MX" sz="1800" b="1" dirty="0" smtClean="0">
                <a:solidFill>
                  <a:prstClr val="black"/>
                </a:solidFill>
              </a:rPr>
              <a:t>EVENTOS QUE PROMUEVEN Y DIFUNDEN LA TRANSPARENCIA 2016</a:t>
            </a:r>
          </a:p>
        </p:txBody>
      </p:sp>
    </p:spTree>
    <p:extLst>
      <p:ext uri="{BB962C8B-B14F-4D97-AF65-F5344CB8AC3E}">
        <p14:creationId xmlns:p14="http://schemas.microsoft.com/office/powerpoint/2010/main" val="3758210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Gráfico"/>
          <p:cNvGraphicFramePr>
            <a:graphicFrameLocks noGrp="1"/>
          </p:cNvGraphicFramePr>
          <p:nvPr>
            <p:extLst>
              <p:ext uri="{D42A27DB-BD31-4B8C-83A1-F6EECF244321}">
                <p14:modId xmlns:p14="http://schemas.microsoft.com/office/powerpoint/2010/main" val="1058838581"/>
              </p:ext>
            </p:extLst>
          </p:nvPr>
        </p:nvGraphicFramePr>
        <p:xfrm>
          <a:off x="611559" y="260648"/>
          <a:ext cx="8250659" cy="62646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1223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Título"/>
          <p:cNvSpPr>
            <a:spLocks noGrp="1"/>
          </p:cNvSpPr>
          <p:nvPr>
            <p:ph type="ctrTitle"/>
          </p:nvPr>
        </p:nvSpPr>
        <p:spPr>
          <a:xfrm>
            <a:off x="656144" y="2132856"/>
            <a:ext cx="8017078" cy="1472184"/>
          </a:xfrm>
        </p:spPr>
        <p:txBody>
          <a:bodyPr>
            <a:normAutofit fontScale="90000"/>
          </a:bodyPr>
          <a:lstStyle/>
          <a:p>
            <a:pPr algn="ctr"/>
            <a:r>
              <a:rPr lang="es-MX" sz="2800" b="1" dirty="0" smtClean="0">
                <a:solidFill>
                  <a:schemeClr val="tx1"/>
                </a:solidFill>
              </a:rPr>
              <a:t>Índice de Participación de Capacitaciones de la LTAIPET (IPAC)</a:t>
            </a:r>
            <a:br>
              <a:rPr lang="es-MX" sz="2800" b="1" dirty="0" smtClean="0">
                <a:solidFill>
                  <a:schemeClr val="tx1"/>
                </a:solidFill>
              </a:rPr>
            </a:br>
            <a:r>
              <a:rPr lang="es-MX" sz="2800" b="1" dirty="0" smtClean="0">
                <a:solidFill>
                  <a:schemeClr val="tx1"/>
                </a:solidFill>
              </a:rPr>
              <a:t/>
            </a:r>
            <a:br>
              <a:rPr lang="es-MX" sz="2800" b="1" dirty="0" smtClean="0">
                <a:solidFill>
                  <a:schemeClr val="tx1"/>
                </a:solidFill>
              </a:rPr>
            </a:br>
            <a:r>
              <a:rPr lang="es-MX" sz="2000" b="1" dirty="0" smtClean="0">
                <a:solidFill>
                  <a:schemeClr val="tx1"/>
                </a:solidFill>
              </a:rPr>
              <a:t>(Peso ponderado 6.7 puntos por 3 capacitaciones= 20 puntos) </a:t>
            </a:r>
            <a:endParaRPr lang="es-MX" sz="2000" b="1" dirty="0">
              <a:solidFill>
                <a:schemeClr val="tx1"/>
              </a:solidFill>
            </a:endParaRPr>
          </a:p>
        </p:txBody>
      </p:sp>
      <p:pic>
        <p:nvPicPr>
          <p:cNvPr id="5"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6277" y="405209"/>
            <a:ext cx="840282" cy="718990"/>
          </a:xfrm>
          <a:prstGeom prst="rect">
            <a:avLst/>
          </a:prstGeom>
        </p:spPr>
      </p:pic>
      <p:pic>
        <p:nvPicPr>
          <p:cNvPr id="7"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5594820"/>
            <a:ext cx="840282" cy="718990"/>
          </a:xfrm>
          <a:prstGeom prst="rect">
            <a:avLst/>
          </a:prstGeom>
        </p:spPr>
      </p:pic>
    </p:spTree>
    <p:extLst>
      <p:ext uri="{BB962C8B-B14F-4D97-AF65-F5344CB8AC3E}">
        <p14:creationId xmlns:p14="http://schemas.microsoft.com/office/powerpoint/2010/main" val="4260161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3"/>
          <p:cNvGraphicFramePr>
            <a:graphicFrameLocks/>
          </p:cNvGraphicFramePr>
          <p:nvPr>
            <p:extLst>
              <p:ext uri="{D42A27DB-BD31-4B8C-83A1-F6EECF244321}">
                <p14:modId xmlns:p14="http://schemas.microsoft.com/office/powerpoint/2010/main" val="1180560913"/>
              </p:ext>
            </p:extLst>
          </p:nvPr>
        </p:nvGraphicFramePr>
        <p:xfrm>
          <a:off x="550805" y="853440"/>
          <a:ext cx="8264011" cy="5167848"/>
        </p:xfrm>
        <a:graphic>
          <a:graphicData uri="http://schemas.openxmlformats.org/drawingml/2006/table">
            <a:tbl>
              <a:tblPr firstRow="1" firstCol="1" bandRow="1">
                <a:tableStyleId>{5C22544A-7EE6-4342-B048-85BDC9FD1C3A}</a:tableStyleId>
              </a:tblPr>
              <a:tblGrid>
                <a:gridCol w="396673"/>
                <a:gridCol w="4522252"/>
                <a:gridCol w="1543719"/>
                <a:gridCol w="1801367"/>
              </a:tblGrid>
              <a:tr h="1187134">
                <a:tc>
                  <a:txBody>
                    <a:bodyPr/>
                    <a:lstStyle/>
                    <a:p>
                      <a:pPr algn="ctr">
                        <a:lnSpc>
                          <a:spcPct val="107000"/>
                        </a:lnSpc>
                        <a:spcAft>
                          <a:spcPts val="0"/>
                        </a:spcAft>
                      </a:pPr>
                      <a:endParaRPr lang="es-MX"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800" dirty="0" smtClean="0">
                          <a:effectLst/>
                          <a:latin typeface="Arial Narrow" panose="020B0606020202030204" pitchFamily="34" charset="0"/>
                          <a:ea typeface="+mn-ea"/>
                          <a:cs typeface="+mn-cs"/>
                        </a:rPr>
                        <a:t>EVENTOS</a:t>
                      </a:r>
                      <a:r>
                        <a:rPr lang="es-MX" sz="1800" baseline="0" dirty="0" smtClean="0">
                          <a:effectLst/>
                          <a:latin typeface="Arial Narrow" panose="020B0606020202030204" pitchFamily="34" charset="0"/>
                          <a:ea typeface="+mn-ea"/>
                          <a:cs typeface="+mn-cs"/>
                        </a:rPr>
                        <a:t> </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800" dirty="0" smtClean="0">
                          <a:effectLst/>
                          <a:latin typeface="Arial Narrow" panose="020B0606020202030204" pitchFamily="34" charset="0"/>
                          <a:ea typeface="+mn-ea"/>
                          <a:cs typeface="+mn-cs"/>
                        </a:rPr>
                        <a:t>LUGAR</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c>
                  <a:txBody>
                    <a:bodyPr/>
                    <a:lstStyle/>
                    <a:p>
                      <a:pPr algn="ctr">
                        <a:lnSpc>
                          <a:spcPct val="107000"/>
                        </a:lnSpc>
                        <a:spcAft>
                          <a:spcPts val="0"/>
                        </a:spcAft>
                      </a:pPr>
                      <a:r>
                        <a:rPr lang="es-MX" sz="1800" dirty="0" smtClean="0">
                          <a:effectLst/>
                          <a:latin typeface="Arial Narrow" panose="020B0606020202030204" pitchFamily="34" charset="0"/>
                          <a:ea typeface="Calibri" panose="020F0502020204030204" pitchFamily="34" charset="0"/>
                          <a:cs typeface="Times New Roman" panose="02020603050405020304" pitchFamily="18" charset="0"/>
                        </a:rPr>
                        <a:t>FECHA</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2">
                        <a:lumMod val="75000"/>
                      </a:schemeClr>
                    </a:solidFill>
                  </a:tcPr>
                </a:tc>
              </a:tr>
              <a:tr h="1187134">
                <a:tc>
                  <a:txBody>
                    <a:bodyPr/>
                    <a:lstStyle/>
                    <a:p>
                      <a:pPr algn="ctr">
                        <a:lnSpc>
                          <a:spcPct val="107000"/>
                        </a:lnSpc>
                        <a:spcAft>
                          <a:spcPts val="0"/>
                        </a:spcAft>
                      </a:pPr>
                      <a:r>
                        <a:rPr lang="es-MX"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a:t>
                      </a:r>
                      <a:endParaRPr lang="es-MX"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just">
                        <a:lnSpc>
                          <a:spcPct val="107000"/>
                        </a:lnSpc>
                        <a:spcAft>
                          <a:spcPts val="0"/>
                        </a:spcAft>
                      </a:pPr>
                      <a:r>
                        <a:rPr lang="es-MX"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Capacitación</a:t>
                      </a:r>
                      <a:r>
                        <a:rPr lang="es-MX" sz="18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sobre temas de la Ley de Transparencia y Acceso a la Información del Estado de Tlaxcala</a:t>
                      </a:r>
                      <a:endParaRPr lang="es-MX"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800" b="0" dirty="0" smtClean="0">
                          <a:effectLst/>
                          <a:latin typeface="Arial Narrow" panose="020B0606020202030204" pitchFamily="34" charset="0"/>
                          <a:ea typeface="Calibri" panose="020F0502020204030204" pitchFamily="34" charset="0"/>
                          <a:cs typeface="Times New Roman" panose="02020603050405020304" pitchFamily="18" charset="0"/>
                        </a:rPr>
                        <a:t>Instalaciones</a:t>
                      </a:r>
                      <a:r>
                        <a:rPr lang="es-MX" sz="18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del IAIPTLAXCALA </a:t>
                      </a:r>
                      <a:endParaRPr lang="es-MX" sz="18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800" b="0" dirty="0" smtClean="0">
                          <a:effectLst/>
                          <a:latin typeface="Arial Narrow" panose="020B0606020202030204" pitchFamily="34" charset="0"/>
                          <a:ea typeface="Calibri" panose="020F0502020204030204" pitchFamily="34" charset="0"/>
                          <a:cs typeface="Times New Roman" panose="02020603050405020304" pitchFamily="18" charset="0"/>
                        </a:rPr>
                        <a:t>8</a:t>
                      </a:r>
                      <a:r>
                        <a:rPr lang="es-MX" sz="1800" b="0" baseline="0" dirty="0" smtClean="0">
                          <a:effectLst/>
                          <a:latin typeface="Arial Narrow" panose="020B0606020202030204" pitchFamily="34" charset="0"/>
                          <a:ea typeface="Calibri" panose="020F0502020204030204" pitchFamily="34" charset="0"/>
                          <a:cs typeface="Times New Roman" panose="02020603050405020304" pitchFamily="18" charset="0"/>
                        </a:rPr>
                        <a:t>, 9, 10 y 13 de junio y el 4 de julio de 2016</a:t>
                      </a:r>
                      <a:endParaRPr lang="es-MX" sz="18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r h="1433480">
                <a:tc>
                  <a:txBody>
                    <a:bodyPr/>
                    <a:lstStyle/>
                    <a:p>
                      <a:pPr algn="ctr">
                        <a:lnSpc>
                          <a:spcPct val="107000"/>
                        </a:lnSpc>
                        <a:spcAft>
                          <a:spcPts val="0"/>
                        </a:spcAft>
                      </a:pPr>
                      <a:r>
                        <a:rPr lang="es-MX"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a:t>
                      </a:r>
                      <a:endParaRPr lang="es-MX"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just">
                        <a:lnSpc>
                          <a:spcPct val="107000"/>
                        </a:lnSpc>
                        <a:spcAft>
                          <a:spcPts val="0"/>
                        </a:spcAft>
                      </a:pPr>
                      <a:r>
                        <a:rPr lang="es-MX"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Taller</a:t>
                      </a:r>
                      <a:r>
                        <a:rPr lang="es-MX" sz="18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de capacitación sobre la Plataforma Nacional de Transparencia  a los titulares de las Unidades Administrativas y a los titulares de las Unidades de Transparencia </a:t>
                      </a:r>
                      <a:endParaRPr lang="es-MX"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800" b="0" dirty="0" smtClean="0">
                          <a:effectLst/>
                          <a:latin typeface="Arial Narrow" panose="020B0606020202030204" pitchFamily="34" charset="0"/>
                          <a:ea typeface="Calibri" panose="020F0502020204030204" pitchFamily="34" charset="0"/>
                          <a:cs typeface="Times New Roman" panose="02020603050405020304" pitchFamily="18" charset="0"/>
                        </a:rPr>
                        <a:t>Centro</a:t>
                      </a:r>
                      <a:r>
                        <a:rPr lang="es-MX" sz="18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Educación Continua  y a Distancia del IPN</a:t>
                      </a:r>
                      <a:endParaRPr lang="es-MX" sz="18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c>
                  <a:txBody>
                    <a:bodyPr/>
                    <a:lstStyle/>
                    <a:p>
                      <a:pPr algn="l">
                        <a:lnSpc>
                          <a:spcPct val="107000"/>
                        </a:lnSpc>
                        <a:spcAft>
                          <a:spcPts val="0"/>
                        </a:spcAft>
                      </a:pPr>
                      <a:r>
                        <a:rPr lang="es-MX" sz="1800" b="0" dirty="0" smtClean="0">
                          <a:effectLst/>
                          <a:latin typeface="Arial Narrow" panose="020B0606020202030204" pitchFamily="34" charset="0"/>
                          <a:ea typeface="Calibri" panose="020F0502020204030204" pitchFamily="34" charset="0"/>
                          <a:cs typeface="Times New Roman" panose="02020603050405020304" pitchFamily="18" charset="0"/>
                        </a:rPr>
                        <a:t>29</a:t>
                      </a:r>
                      <a:r>
                        <a:rPr lang="es-MX" sz="1800" b="0" baseline="0" dirty="0" smtClean="0">
                          <a:effectLst/>
                          <a:latin typeface="Arial Narrow" panose="020B0606020202030204" pitchFamily="34" charset="0"/>
                          <a:ea typeface="Calibri" panose="020F0502020204030204" pitchFamily="34" charset="0"/>
                          <a:cs typeface="Times New Roman" panose="02020603050405020304" pitchFamily="18" charset="0"/>
                        </a:rPr>
                        <a:t> de agosto y 5 de septiembre de 2016 </a:t>
                      </a:r>
                      <a:endParaRPr lang="es-MX" sz="18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60000"/>
                        <a:lumOff val="40000"/>
                      </a:schemeClr>
                    </a:solidFill>
                  </a:tcPr>
                </a:tc>
              </a:tr>
              <a:tr h="1360100">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3</a:t>
                      </a:r>
                    </a:p>
                  </a:txBody>
                  <a:tcPr marL="38576" marR="38576" marT="0" marB="0" anchor="ctr">
                    <a:solidFill>
                      <a:schemeClr val="accent3">
                        <a:lumMod val="20000"/>
                        <a:lumOff val="80000"/>
                      </a:schemeClr>
                    </a:solidFill>
                  </a:tcPr>
                </a:tc>
                <a:tc>
                  <a:txBody>
                    <a:bodyPr/>
                    <a:lstStyle/>
                    <a:p>
                      <a:pPr marL="0" marR="0" indent="0" algn="just" defTabSz="457200" rtl="0" eaLnBrk="1" fontAlgn="auto" latinLnBrk="0" hangingPunct="1">
                        <a:lnSpc>
                          <a:spcPct val="107000"/>
                        </a:lnSpc>
                        <a:spcBef>
                          <a:spcPts val="0"/>
                        </a:spcBef>
                        <a:spcAft>
                          <a:spcPts val="0"/>
                        </a:spcAft>
                        <a:buClrTx/>
                        <a:buSzTx/>
                        <a:buFontTx/>
                        <a:buNone/>
                        <a:tabLst/>
                        <a:defRPr/>
                      </a:pPr>
                      <a:r>
                        <a:rPr lang="es-MX"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Taller</a:t>
                      </a:r>
                      <a:r>
                        <a:rPr lang="es-MX" sz="1800" baseline="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Capacitación de del Sistema de Portales de Transparencia (SIPOT)</a:t>
                      </a:r>
                      <a:endParaRPr lang="es-MX"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800" b="0" dirty="0" smtClean="0">
                          <a:effectLst/>
                          <a:latin typeface="Arial Narrow" panose="020B0606020202030204" pitchFamily="34" charset="0"/>
                          <a:ea typeface="Calibri" panose="020F0502020204030204" pitchFamily="34" charset="0"/>
                          <a:cs typeface="Times New Roman" panose="02020603050405020304" pitchFamily="18" charset="0"/>
                        </a:rPr>
                        <a:t>Universidad</a:t>
                      </a:r>
                      <a:r>
                        <a:rPr lang="es-MX" sz="1800" b="0" baseline="0" dirty="0" smtClean="0">
                          <a:effectLst/>
                          <a:latin typeface="Arial Narrow" panose="020B0606020202030204" pitchFamily="34" charset="0"/>
                          <a:ea typeface="Calibri" panose="020F0502020204030204" pitchFamily="34" charset="0"/>
                          <a:cs typeface="Times New Roman" panose="02020603050405020304" pitchFamily="18" charset="0"/>
                        </a:rPr>
                        <a:t> Politécnica de Tlaxcala (UPT)</a:t>
                      </a:r>
                      <a:endParaRPr lang="es-MX" sz="18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c>
                  <a:txBody>
                    <a:bodyPr/>
                    <a:lstStyle/>
                    <a:p>
                      <a:pPr algn="l">
                        <a:lnSpc>
                          <a:spcPct val="107000"/>
                        </a:lnSpc>
                        <a:spcAft>
                          <a:spcPts val="0"/>
                        </a:spcAft>
                      </a:pPr>
                      <a:r>
                        <a:rPr lang="es-MX" sz="1800" b="0" dirty="0" smtClean="0">
                          <a:effectLst/>
                          <a:latin typeface="Arial Narrow" panose="020B0606020202030204" pitchFamily="34" charset="0"/>
                          <a:ea typeface="Calibri" panose="020F0502020204030204" pitchFamily="34" charset="0"/>
                          <a:cs typeface="Times New Roman" panose="02020603050405020304" pitchFamily="18" charset="0"/>
                        </a:rPr>
                        <a:t>6</a:t>
                      </a:r>
                      <a:r>
                        <a:rPr lang="es-MX" sz="1800" b="0" baseline="0" dirty="0" smtClean="0">
                          <a:effectLst/>
                          <a:latin typeface="Arial Narrow" panose="020B0606020202030204" pitchFamily="34" charset="0"/>
                          <a:ea typeface="Calibri" panose="020F0502020204030204" pitchFamily="34" charset="0"/>
                          <a:cs typeface="Times New Roman" panose="02020603050405020304" pitchFamily="18" charset="0"/>
                        </a:rPr>
                        <a:t> Y 7 de Septiembre de 2016</a:t>
                      </a:r>
                      <a:endParaRPr lang="es-MX" sz="1800" b="0" dirty="0">
                        <a:effectLst/>
                        <a:latin typeface="Arial Narrow" panose="020B0606020202030204" pitchFamily="34" charset="0"/>
                        <a:ea typeface="Calibri" panose="020F0502020204030204" pitchFamily="34" charset="0"/>
                        <a:cs typeface="Times New Roman" panose="02020603050405020304" pitchFamily="18" charset="0"/>
                      </a:endParaRPr>
                    </a:p>
                  </a:txBody>
                  <a:tcPr marL="38576" marR="38576" marT="0" marB="0" anchor="ctr">
                    <a:solidFill>
                      <a:schemeClr val="accent3">
                        <a:lumMod val="20000"/>
                        <a:lumOff val="80000"/>
                      </a:schemeClr>
                    </a:solidFill>
                  </a:tcPr>
                </a:tc>
              </a:tr>
            </a:tbl>
          </a:graphicData>
        </a:graphic>
      </p:graphicFrame>
      <p:sp>
        <p:nvSpPr>
          <p:cNvPr id="9" name="4 Título"/>
          <p:cNvSpPr txBox="1">
            <a:spLocks/>
          </p:cNvSpPr>
          <p:nvPr/>
        </p:nvSpPr>
        <p:spPr>
          <a:xfrm>
            <a:off x="1777309" y="247850"/>
            <a:ext cx="5245523" cy="495863"/>
          </a:xfrm>
          <a:prstGeom prst="rect">
            <a:avLst/>
          </a:prstGeom>
        </p:spPr>
        <p:txBody>
          <a:bodyPr anchor="b">
            <a:normAutofit fontScale="850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defTabSz="457200"/>
            <a:r>
              <a:rPr lang="es-MX" sz="1800" b="1" dirty="0" smtClean="0">
                <a:solidFill>
                  <a:prstClr val="black"/>
                </a:solidFill>
              </a:rPr>
              <a:t>EVENTOS QUE CAPACITAN Y ORIENTAN A LOS SUJETOS OBLIGADOS AL CUMPLIMIENTO DE LA LTAIPET 2016</a:t>
            </a:r>
          </a:p>
        </p:txBody>
      </p:sp>
    </p:spTree>
    <p:extLst>
      <p:ext uri="{BB962C8B-B14F-4D97-AF65-F5344CB8AC3E}">
        <p14:creationId xmlns:p14="http://schemas.microsoft.com/office/powerpoint/2010/main" val="1107655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Gráfico"/>
          <p:cNvGraphicFramePr>
            <a:graphicFrameLocks noGrp="1"/>
          </p:cNvGraphicFramePr>
          <p:nvPr>
            <p:extLst>
              <p:ext uri="{D42A27DB-BD31-4B8C-83A1-F6EECF244321}">
                <p14:modId xmlns:p14="http://schemas.microsoft.com/office/powerpoint/2010/main" val="3986323387"/>
              </p:ext>
            </p:extLst>
          </p:nvPr>
        </p:nvGraphicFramePr>
        <p:xfrm>
          <a:off x="285750" y="188640"/>
          <a:ext cx="8572500" cy="64087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0158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Título"/>
          <p:cNvSpPr>
            <a:spLocks noGrp="1"/>
          </p:cNvSpPr>
          <p:nvPr>
            <p:ph type="ctrTitle"/>
          </p:nvPr>
        </p:nvSpPr>
        <p:spPr>
          <a:xfrm>
            <a:off x="467544" y="2420888"/>
            <a:ext cx="8017078" cy="1760216"/>
          </a:xfrm>
        </p:spPr>
        <p:txBody>
          <a:bodyPr>
            <a:normAutofit fontScale="90000"/>
          </a:bodyPr>
          <a:lstStyle/>
          <a:p>
            <a:pPr algn="ctr"/>
            <a:r>
              <a:rPr lang="es-MX" sz="2800" b="1" dirty="0" smtClean="0">
                <a:solidFill>
                  <a:schemeClr val="tx1"/>
                </a:solidFill>
              </a:rPr>
              <a:t>Índice de Cumplimiento de Requerimientos </a:t>
            </a:r>
            <a:br>
              <a:rPr lang="es-MX" sz="2800" b="1" dirty="0" smtClean="0">
                <a:solidFill>
                  <a:schemeClr val="tx1"/>
                </a:solidFill>
              </a:rPr>
            </a:br>
            <a:r>
              <a:rPr lang="es-MX" sz="2800" b="1" dirty="0" smtClean="0">
                <a:solidFill>
                  <a:schemeClr val="tx1"/>
                </a:solidFill>
              </a:rPr>
              <a:t>(ICR)</a:t>
            </a:r>
            <a:br>
              <a:rPr lang="es-MX" sz="2800" b="1" dirty="0" smtClean="0">
                <a:solidFill>
                  <a:schemeClr val="tx1"/>
                </a:solidFill>
              </a:rPr>
            </a:br>
            <a:r>
              <a:rPr lang="es-MX" sz="2800" b="1" dirty="0" smtClean="0">
                <a:solidFill>
                  <a:schemeClr val="tx1"/>
                </a:solidFill>
              </a:rPr>
              <a:t/>
            </a:r>
            <a:br>
              <a:rPr lang="es-MX" sz="2800" b="1" dirty="0" smtClean="0">
                <a:solidFill>
                  <a:schemeClr val="tx1"/>
                </a:solidFill>
              </a:rPr>
            </a:br>
            <a:r>
              <a:rPr lang="es-MX" sz="1800" b="1" dirty="0" smtClean="0">
                <a:solidFill>
                  <a:schemeClr val="tx1"/>
                </a:solidFill>
              </a:rPr>
              <a:t>(Peso ponderado 1.67  puntos por </a:t>
            </a:r>
            <a:r>
              <a:rPr lang="es-MX" sz="1800" b="1" dirty="0">
                <a:solidFill>
                  <a:schemeClr val="tx1"/>
                </a:solidFill>
              </a:rPr>
              <a:t>6</a:t>
            </a:r>
            <a:r>
              <a:rPr lang="es-MX" sz="1800" b="1" dirty="0" smtClean="0">
                <a:solidFill>
                  <a:schemeClr val="tx1"/>
                </a:solidFill>
              </a:rPr>
              <a:t> meses de informes mensuales de solicitudes de información=10 puntos)</a:t>
            </a:r>
            <a:endParaRPr lang="es-MX" sz="1800" b="1" dirty="0">
              <a:solidFill>
                <a:schemeClr val="tx1"/>
              </a:solidFill>
            </a:endParaRPr>
          </a:p>
        </p:txBody>
      </p:sp>
      <p:sp>
        <p:nvSpPr>
          <p:cNvPr id="3" name="4 Título"/>
          <p:cNvSpPr txBox="1">
            <a:spLocks/>
          </p:cNvSpPr>
          <p:nvPr/>
        </p:nvSpPr>
        <p:spPr>
          <a:xfrm>
            <a:off x="5868144" y="5594820"/>
            <a:ext cx="2478505"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b="1" dirty="0" smtClean="0">
                <a:solidFill>
                  <a:schemeClr val="tx1"/>
                </a:solidFill>
              </a:rPr>
              <a:t>DICIEMBRE DE 2016</a:t>
            </a:r>
            <a:endParaRPr lang="es-MX" sz="1800" b="1" dirty="0">
              <a:solidFill>
                <a:schemeClr val="tx1"/>
              </a:solidFill>
            </a:endParaRPr>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0132" y="620688"/>
            <a:ext cx="1008593" cy="863006"/>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5594820"/>
            <a:ext cx="840282" cy="718990"/>
          </a:xfrm>
          <a:prstGeom prst="rect">
            <a:avLst/>
          </a:prstGeom>
        </p:spPr>
      </p:pic>
    </p:spTree>
    <p:extLst>
      <p:ext uri="{BB962C8B-B14F-4D97-AF65-F5344CB8AC3E}">
        <p14:creationId xmlns:p14="http://schemas.microsoft.com/office/powerpoint/2010/main" val="818216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467544" y="1124199"/>
            <a:ext cx="7992297" cy="1440705"/>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0"/>
            <a:r>
              <a:rPr lang="es-MX" sz="1800" dirty="0" smtClean="0">
                <a:solidFill>
                  <a:schemeClr val="tx1"/>
                </a:solidFill>
                <a:latin typeface="Arial Narrow" panose="020B0606020202030204" pitchFamily="34" charset="0"/>
              </a:rPr>
              <a:t>Este índice establece el cumplimiento de requerimientos y demás documentos análogos que en materia de acceso a la información, emita el Consejo General.</a:t>
            </a:r>
          </a:p>
          <a:p>
            <a:pPr marL="0"/>
            <a:r>
              <a:rPr lang="es-MX" sz="1800" dirty="0" smtClean="0">
                <a:solidFill>
                  <a:schemeClr val="tx1"/>
                </a:solidFill>
                <a:latin typeface="Arial Narrow" panose="020B0606020202030204" pitchFamily="34" charset="0"/>
              </a:rPr>
              <a:t>Se toma en cuenta los informes mensuales de solicitudes de información que los sujetos obligados generan y notifican al Instituto de los meses de mayo, junio, julio, agosto, septiembre y octubre de 2016.:</a:t>
            </a:r>
          </a:p>
          <a:p>
            <a:pPr marL="0"/>
            <a:endParaRPr lang="es-MX" sz="1800" dirty="0">
              <a:latin typeface="Arial Narrow" panose="020B0606020202030204" pitchFamily="34" charset="0"/>
            </a:endParaRPr>
          </a:p>
        </p:txBody>
      </p:sp>
      <p:sp>
        <p:nvSpPr>
          <p:cNvPr id="3" name="Título 1"/>
          <p:cNvSpPr txBox="1">
            <a:spLocks/>
          </p:cNvSpPr>
          <p:nvPr/>
        </p:nvSpPr>
        <p:spPr>
          <a:xfrm>
            <a:off x="1000952" y="296924"/>
            <a:ext cx="4564554" cy="827275"/>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s-MX" sz="2100" b="1" dirty="0" smtClean="0">
                <a:solidFill>
                  <a:schemeClr val="tx1"/>
                </a:solidFill>
              </a:rPr>
              <a:t>Índice de Cumplimiento de Requerimientos</a:t>
            </a:r>
            <a:endParaRPr lang="es-MX" sz="2100" dirty="0">
              <a:solidFill>
                <a:schemeClr val="tx1"/>
              </a:solidFill>
            </a:endParaRPr>
          </a:p>
        </p:txBody>
      </p:sp>
      <p:graphicFrame>
        <p:nvGraphicFramePr>
          <p:cNvPr id="4" name="9 Tabla"/>
          <p:cNvGraphicFramePr>
            <a:graphicFrameLocks noGrp="1"/>
          </p:cNvGraphicFramePr>
          <p:nvPr>
            <p:extLst>
              <p:ext uri="{D42A27DB-BD31-4B8C-83A1-F6EECF244321}">
                <p14:modId xmlns:p14="http://schemas.microsoft.com/office/powerpoint/2010/main" val="2729142505"/>
              </p:ext>
            </p:extLst>
          </p:nvPr>
        </p:nvGraphicFramePr>
        <p:xfrm>
          <a:off x="323528" y="2564904"/>
          <a:ext cx="8575014" cy="3930673"/>
        </p:xfrm>
        <a:graphic>
          <a:graphicData uri="http://schemas.openxmlformats.org/drawingml/2006/table">
            <a:tbl>
              <a:tblPr firstRow="1" bandRow="1">
                <a:tableStyleId>{5C22544A-7EE6-4342-B048-85BDC9FD1C3A}</a:tableStyleId>
              </a:tblPr>
              <a:tblGrid>
                <a:gridCol w="3384376"/>
                <a:gridCol w="2160240"/>
                <a:gridCol w="3030398"/>
              </a:tblGrid>
              <a:tr h="417863">
                <a:tc gridSpan="2">
                  <a:txBody>
                    <a:bodyPr/>
                    <a:lstStyle/>
                    <a:p>
                      <a:pPr algn="ctr">
                        <a:lnSpc>
                          <a:spcPct val="107000"/>
                        </a:lnSpc>
                        <a:spcAft>
                          <a:spcPts val="0"/>
                        </a:spcAft>
                      </a:pPr>
                      <a:r>
                        <a:rPr lang="es-MX" sz="1600" dirty="0" smtClean="0">
                          <a:effectLst/>
                          <a:latin typeface="Arial Narrow" panose="020B0606020202030204" pitchFamily="34" charset="0"/>
                        </a:rPr>
                        <a:t>REQUERIMIENTOS</a:t>
                      </a:r>
                      <a:endParaRPr lang="es-MX" sz="16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50000"/>
                      </a:schemeClr>
                    </a:solidFill>
                  </a:tcPr>
                </a:tc>
                <a:tc hMerge="1">
                  <a:txBody>
                    <a:bodyPr/>
                    <a:lstStyle/>
                    <a:p>
                      <a:endParaRPr lang="es-MX"/>
                    </a:p>
                  </a:txBody>
                  <a:tcPr/>
                </a:tc>
                <a:tc>
                  <a:txBody>
                    <a:bodyPr/>
                    <a:lstStyle/>
                    <a:p>
                      <a:pPr marL="0" algn="ctr" defTabSz="457200" rtl="0" eaLnBrk="1" latinLnBrk="0" hangingPunct="1">
                        <a:lnSpc>
                          <a:spcPct val="107000"/>
                        </a:lnSpc>
                        <a:spcAft>
                          <a:spcPts val="0"/>
                        </a:spcAft>
                      </a:pPr>
                      <a:r>
                        <a:rPr lang="es-MX" sz="1600" b="1" kern="1200" dirty="0" smtClean="0">
                          <a:solidFill>
                            <a:schemeClr val="lt1"/>
                          </a:solidFill>
                          <a:effectLst/>
                          <a:latin typeface="Arial Narrow" panose="020B0606020202030204" pitchFamily="34" charset="0"/>
                          <a:ea typeface="+mn-ea"/>
                          <a:cs typeface="+mn-cs"/>
                        </a:rPr>
                        <a:t>PUNTAJE</a:t>
                      </a:r>
                      <a:r>
                        <a:rPr lang="es-MX" sz="1600" b="1" kern="1200" baseline="0" dirty="0" smtClean="0">
                          <a:solidFill>
                            <a:schemeClr val="lt1"/>
                          </a:solidFill>
                          <a:effectLst/>
                          <a:latin typeface="Arial Narrow" panose="020B0606020202030204" pitchFamily="34" charset="0"/>
                          <a:ea typeface="+mn-ea"/>
                          <a:cs typeface="+mn-cs"/>
                        </a:rPr>
                        <a:t> PONDERADO</a:t>
                      </a:r>
                      <a:endParaRPr lang="es-MX" sz="1600" b="1" kern="1200" dirty="0">
                        <a:solidFill>
                          <a:schemeClr val="lt1"/>
                        </a:solidFill>
                        <a:effectLst/>
                        <a:latin typeface="Arial Narrow" panose="020B0606020202030204" pitchFamily="34" charset="0"/>
                        <a:ea typeface="+mn-ea"/>
                        <a:cs typeface="+mn-cs"/>
                      </a:endParaRPr>
                    </a:p>
                  </a:txBody>
                  <a:tcPr marL="51435" marR="51435" marT="0" marB="0" anchor="ctr">
                    <a:solidFill>
                      <a:schemeClr val="accent3">
                        <a:lumMod val="50000"/>
                      </a:schemeClr>
                    </a:solidFill>
                  </a:tcPr>
                </a:tc>
              </a:tr>
              <a:tr h="446233">
                <a:tc>
                  <a:txBody>
                    <a:bodyPr/>
                    <a:lstStyle/>
                    <a:p>
                      <a:pPr algn="just">
                        <a:lnSpc>
                          <a:spcPct val="107000"/>
                        </a:lnSpc>
                        <a:spcAft>
                          <a:spcPts val="0"/>
                        </a:spcAft>
                      </a:pPr>
                      <a:r>
                        <a:rPr lang="es-MX" sz="1400" dirty="0" smtClean="0">
                          <a:effectLst/>
                          <a:latin typeface="Arial Narrow" panose="020B0606020202030204" pitchFamily="34" charset="0"/>
                          <a:ea typeface="+mn-ea"/>
                          <a:cs typeface="+mn-cs"/>
                        </a:rPr>
                        <a:t>Informe</a:t>
                      </a:r>
                      <a:r>
                        <a:rPr lang="es-MX" sz="1400" baseline="0" dirty="0" smtClean="0">
                          <a:effectLst/>
                          <a:latin typeface="Arial Narrow" panose="020B0606020202030204" pitchFamily="34" charset="0"/>
                          <a:ea typeface="+mn-ea"/>
                          <a:cs typeface="+mn-cs"/>
                        </a:rPr>
                        <a:t> Mensual de solicitudes de Información mes de mayo</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4">
                        <a:lumMod val="20000"/>
                        <a:lumOff val="80000"/>
                      </a:schemeClr>
                    </a:solidFill>
                  </a:tcPr>
                </a:tc>
                <a:tc rowSpan="7">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s-MX" sz="1400" kern="1200" baseline="0" dirty="0" smtClean="0">
                          <a:solidFill>
                            <a:schemeClr val="dk1"/>
                          </a:solidFill>
                          <a:effectLst/>
                          <a:latin typeface="Arial Narrow" panose="020B0606020202030204" pitchFamily="34" charset="0"/>
                          <a:ea typeface="+mn-ea"/>
                          <a:cs typeface="+mn-cs"/>
                        </a:rPr>
                        <a:t> </a:t>
                      </a:r>
                      <a:r>
                        <a:rPr lang="es-MX" sz="1400" kern="1200" dirty="0" smtClean="0">
                          <a:solidFill>
                            <a:schemeClr val="dk1"/>
                          </a:solidFill>
                          <a:effectLst/>
                          <a:latin typeface="Arial Narrow" panose="020B0606020202030204" pitchFamily="34" charset="0"/>
                          <a:ea typeface="+mn-ea"/>
                          <a:cs typeface="+mn-cs"/>
                        </a:rPr>
                        <a:t>Acuerdo</a:t>
                      </a:r>
                      <a:r>
                        <a:rPr lang="es-MX" sz="1400" kern="1200" baseline="0" dirty="0" smtClean="0">
                          <a:solidFill>
                            <a:schemeClr val="dk1"/>
                          </a:solidFill>
                          <a:effectLst/>
                          <a:latin typeface="Arial Narrow" panose="020B0606020202030204" pitchFamily="34" charset="0"/>
                          <a:ea typeface="+mn-ea"/>
                          <a:cs typeface="+mn-cs"/>
                        </a:rPr>
                        <a:t> aprobado en la 2° Sesión Ordinaria # CG/ORD/04-07-01-15 de fecha 7 de enero de 2015 </a:t>
                      </a:r>
                      <a:endParaRPr lang="es-MX" sz="1400" kern="1200" dirty="0" smtClean="0">
                        <a:solidFill>
                          <a:schemeClr val="dk1"/>
                        </a:solidFill>
                        <a:effectLst/>
                        <a:latin typeface="Arial Narrow" panose="020B0606020202030204" pitchFamily="34" charset="0"/>
                        <a:ea typeface="+mn-ea"/>
                        <a:cs typeface="+mn-cs"/>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s-MX" sz="1400" baseline="0" dirty="0" smtClean="0">
                          <a:effectLst/>
                          <a:latin typeface="Arial Narrow" panose="020B0606020202030204" pitchFamily="34" charset="0"/>
                          <a:ea typeface="Calibri" panose="020F0502020204030204" pitchFamily="34" charset="0"/>
                          <a:cs typeface="Times New Roman" panose="02020603050405020304" pitchFamily="18" charset="0"/>
                        </a:rPr>
                        <a:t>1.67 puntos </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4">
                        <a:lumMod val="20000"/>
                        <a:lumOff val="80000"/>
                      </a:schemeClr>
                    </a:solidFill>
                  </a:tcPr>
                </a:tc>
              </a:tr>
              <a:tr h="565732">
                <a:tc>
                  <a:txBody>
                    <a:bodyPr/>
                    <a:lstStyle/>
                    <a:p>
                      <a:pPr algn="just">
                        <a:lnSpc>
                          <a:spcPct val="107000"/>
                        </a:lnSpc>
                        <a:spcAft>
                          <a:spcPts val="0"/>
                        </a:spcAft>
                      </a:pPr>
                      <a:r>
                        <a:rPr lang="es-MX" sz="1400" dirty="0" smtClean="0">
                          <a:effectLst/>
                          <a:latin typeface="Arial Narrow" panose="020B0606020202030204" pitchFamily="34" charset="0"/>
                          <a:ea typeface="+mn-ea"/>
                          <a:cs typeface="+mn-cs"/>
                        </a:rPr>
                        <a:t>Informe</a:t>
                      </a:r>
                      <a:r>
                        <a:rPr lang="es-MX" sz="1400" baseline="0" dirty="0" smtClean="0">
                          <a:effectLst/>
                          <a:latin typeface="Arial Narrow" panose="020B0606020202030204" pitchFamily="34" charset="0"/>
                          <a:ea typeface="+mn-ea"/>
                          <a:cs typeface="+mn-cs"/>
                        </a:rPr>
                        <a:t> Mensual de solicitudes de Información mes de junio</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40000"/>
                        <a:lumOff val="60000"/>
                      </a:schemeClr>
                    </a:solidFill>
                  </a:tcPr>
                </a:tc>
                <a:tc vMerge="1">
                  <a:txBody>
                    <a:bodyPr/>
                    <a:lstStyle/>
                    <a:p>
                      <a:endParaRPr lang="es-MX"/>
                    </a:p>
                  </a:txBody>
                  <a:tcPr/>
                </a:tc>
                <a:tc>
                  <a:txBody>
                    <a:bodyPr/>
                    <a:lstStyle/>
                    <a:p>
                      <a:pPr algn="ctr">
                        <a:lnSpc>
                          <a:spcPct val="107000"/>
                        </a:lnSpc>
                        <a:spcAft>
                          <a:spcPts val="0"/>
                        </a:spcAft>
                      </a:pPr>
                      <a:r>
                        <a:rPr lang="es-MX" sz="1400" baseline="0" dirty="0" smtClean="0">
                          <a:effectLst/>
                          <a:latin typeface="Arial Narrow" panose="020B0606020202030204" pitchFamily="34" charset="0"/>
                          <a:ea typeface="+mn-ea"/>
                          <a:cs typeface="+mn-cs"/>
                        </a:rPr>
                        <a:t>1.67 puntos</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40000"/>
                        <a:lumOff val="60000"/>
                      </a:schemeClr>
                    </a:solidFill>
                  </a:tcPr>
                </a:tc>
              </a:tr>
              <a:tr h="432048">
                <a:tc>
                  <a:txBody>
                    <a:bodyPr/>
                    <a:lstStyle/>
                    <a:p>
                      <a:pPr algn="just">
                        <a:lnSpc>
                          <a:spcPct val="107000"/>
                        </a:lnSpc>
                        <a:spcAft>
                          <a:spcPts val="0"/>
                        </a:spcAft>
                      </a:pPr>
                      <a:r>
                        <a:rPr lang="es-MX" sz="1400" dirty="0" smtClean="0">
                          <a:effectLst/>
                          <a:latin typeface="Arial Narrow" panose="020B0606020202030204" pitchFamily="34" charset="0"/>
                          <a:ea typeface="+mn-ea"/>
                          <a:cs typeface="+mn-cs"/>
                        </a:rPr>
                        <a:t>Informe</a:t>
                      </a:r>
                      <a:r>
                        <a:rPr lang="es-MX" sz="1400" baseline="0" dirty="0" smtClean="0">
                          <a:effectLst/>
                          <a:latin typeface="Arial Narrow" panose="020B0606020202030204" pitchFamily="34" charset="0"/>
                          <a:ea typeface="+mn-ea"/>
                          <a:cs typeface="+mn-cs"/>
                        </a:rPr>
                        <a:t> Mensual de solicitudes de Información julio.</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c vMerge="1">
                  <a:txBody>
                    <a:bodyPr/>
                    <a:lstStyle/>
                    <a:p>
                      <a:endParaRPr lang="es-MX"/>
                    </a:p>
                  </a:txBody>
                  <a:tcPr/>
                </a:tc>
                <a:tc>
                  <a:txBody>
                    <a:bodyPr/>
                    <a:lstStyle/>
                    <a:p>
                      <a:pPr algn="ctr">
                        <a:lnSpc>
                          <a:spcPct val="107000"/>
                        </a:lnSpc>
                        <a:spcAft>
                          <a:spcPts val="0"/>
                        </a:spcAft>
                      </a:pPr>
                      <a:r>
                        <a:rPr lang="es-MX" sz="1400" dirty="0" smtClean="0">
                          <a:effectLst/>
                          <a:latin typeface="Arial Narrow" panose="020B0606020202030204" pitchFamily="34" charset="0"/>
                          <a:ea typeface="+mn-ea"/>
                          <a:cs typeface="+mn-cs"/>
                        </a:rPr>
                        <a:t>   1.67</a:t>
                      </a:r>
                      <a:r>
                        <a:rPr lang="es-MX" sz="1400" baseline="0" dirty="0" smtClean="0">
                          <a:effectLst/>
                          <a:latin typeface="Arial Narrow" panose="020B0606020202030204" pitchFamily="34" charset="0"/>
                          <a:ea typeface="+mn-ea"/>
                          <a:cs typeface="+mn-cs"/>
                        </a:rPr>
                        <a:t> puntos </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tc>
              </a:tr>
              <a:tr h="551547">
                <a:tc>
                  <a:txBody>
                    <a:bodyPr/>
                    <a:lstStyle/>
                    <a:p>
                      <a:pPr algn="just">
                        <a:lnSpc>
                          <a:spcPct val="107000"/>
                        </a:lnSpc>
                        <a:spcAft>
                          <a:spcPts val="0"/>
                        </a:spcAft>
                      </a:pPr>
                      <a:r>
                        <a:rPr lang="es-MX" sz="1400" dirty="0" smtClean="0">
                          <a:effectLst/>
                          <a:latin typeface="Arial Narrow" panose="020B0606020202030204" pitchFamily="34" charset="0"/>
                          <a:ea typeface="+mn-ea"/>
                          <a:cs typeface="+mn-cs"/>
                        </a:rPr>
                        <a:t>Informe</a:t>
                      </a:r>
                      <a:r>
                        <a:rPr lang="es-MX" sz="1400" baseline="0" dirty="0" smtClean="0">
                          <a:effectLst/>
                          <a:latin typeface="Arial Narrow" panose="020B0606020202030204" pitchFamily="34" charset="0"/>
                          <a:ea typeface="+mn-ea"/>
                          <a:cs typeface="+mn-cs"/>
                        </a:rPr>
                        <a:t> Mensual de solicitudes de Información agosto </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40000"/>
                        <a:lumOff val="60000"/>
                      </a:schemeClr>
                    </a:solidFill>
                  </a:tcPr>
                </a:tc>
                <a:tc vMerge="1">
                  <a:txBody>
                    <a:bodyPr/>
                    <a:lstStyle/>
                    <a:p>
                      <a:endParaRPr lang="es-MX"/>
                    </a:p>
                  </a:txBody>
                  <a:tcPr/>
                </a:tc>
                <a:tc>
                  <a:txBody>
                    <a:bodyPr/>
                    <a:lstStyle/>
                    <a:p>
                      <a:pPr algn="ctr">
                        <a:lnSpc>
                          <a:spcPct val="107000"/>
                        </a:lnSpc>
                        <a:spcAft>
                          <a:spcPts val="0"/>
                        </a:spcAft>
                      </a:pPr>
                      <a:r>
                        <a:rPr lang="es-MX" sz="1400" baseline="0" dirty="0" smtClean="0">
                          <a:effectLst/>
                          <a:latin typeface="Arial Narrow" panose="020B0606020202030204" pitchFamily="34" charset="0"/>
                          <a:ea typeface="+mn-ea"/>
                          <a:cs typeface="+mn-cs"/>
                        </a:rPr>
                        <a:t>1.67 puntos</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40000"/>
                        <a:lumOff val="60000"/>
                      </a:schemeClr>
                    </a:solidFill>
                  </a:tcPr>
                </a:tc>
              </a:tr>
              <a:tr h="432048">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400" dirty="0" smtClean="0">
                          <a:effectLst/>
                          <a:latin typeface="Arial Narrow" panose="020B0606020202030204" pitchFamily="34" charset="0"/>
                          <a:ea typeface="+mn-ea"/>
                          <a:cs typeface="+mn-cs"/>
                        </a:rPr>
                        <a:t>Informe</a:t>
                      </a:r>
                      <a:r>
                        <a:rPr lang="es-MX" sz="1400" baseline="0" dirty="0" smtClean="0">
                          <a:effectLst/>
                          <a:latin typeface="Arial Narrow" panose="020B0606020202030204" pitchFamily="34" charset="0"/>
                          <a:ea typeface="+mn-ea"/>
                          <a:cs typeface="+mn-cs"/>
                        </a:rPr>
                        <a:t> Mensual de solicitudes de Información septiembre </a:t>
                      </a:r>
                      <a:endParaRPr lang="es-MX" sz="1400" dirty="0" smtClean="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4">
                        <a:lumMod val="60000"/>
                        <a:lumOff val="40000"/>
                      </a:schemeClr>
                    </a:solidFill>
                  </a:tcPr>
                </a:tc>
                <a:tc vMerge="1">
                  <a:txBody>
                    <a:bodyPr/>
                    <a:lstStyle/>
                    <a:p>
                      <a:pPr marL="0" marR="0" indent="0" algn="ctr" defTabSz="457200" rtl="0" eaLnBrk="1" fontAlgn="auto" latinLnBrk="0" hangingPunct="1">
                        <a:lnSpc>
                          <a:spcPct val="107000"/>
                        </a:lnSpc>
                        <a:spcBef>
                          <a:spcPts val="0"/>
                        </a:spcBef>
                        <a:spcAft>
                          <a:spcPts val="0"/>
                        </a:spcAft>
                        <a:buClrTx/>
                        <a:buSzTx/>
                        <a:buFontTx/>
                        <a:buNone/>
                        <a:tabLst/>
                        <a:defRPr/>
                      </a:pPr>
                      <a:endParaRPr lang="es-MX" sz="1800" kern="1200" dirty="0" smtClean="0">
                        <a:solidFill>
                          <a:schemeClr val="dk1"/>
                        </a:solidFill>
                        <a:effectLst/>
                        <a:latin typeface="Arial Narrow" panose="020B0606020202030204" pitchFamily="34" charset="0"/>
                        <a:ea typeface="+mn-ea"/>
                        <a:cs typeface="+mn-cs"/>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s-MX" sz="1400" baseline="0" dirty="0" smtClean="0">
                          <a:effectLst/>
                          <a:latin typeface="Arial Narrow" panose="020B0606020202030204" pitchFamily="34" charset="0"/>
                          <a:ea typeface="+mn-ea"/>
                          <a:cs typeface="+mn-cs"/>
                        </a:rPr>
                        <a:t>1.67 puntos</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4">
                        <a:lumMod val="40000"/>
                        <a:lumOff val="60000"/>
                      </a:schemeClr>
                    </a:solidFill>
                  </a:tcPr>
                </a:tc>
              </a:tr>
              <a:tr h="504056">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800" dirty="0" smtClean="0">
                          <a:effectLst/>
                          <a:latin typeface="Arial Narrow" panose="020B0606020202030204" pitchFamily="34" charset="0"/>
                          <a:ea typeface="+mn-ea"/>
                          <a:cs typeface="+mn-cs"/>
                        </a:rPr>
                        <a:t>I</a:t>
                      </a:r>
                      <a:r>
                        <a:rPr lang="es-MX" sz="1400" dirty="0" smtClean="0">
                          <a:effectLst/>
                          <a:latin typeface="Arial Narrow" panose="020B0606020202030204" pitchFamily="34" charset="0"/>
                          <a:ea typeface="+mn-ea"/>
                          <a:cs typeface="+mn-cs"/>
                        </a:rPr>
                        <a:t>nforme</a:t>
                      </a:r>
                      <a:r>
                        <a:rPr lang="es-MX" sz="1400" baseline="0" dirty="0" smtClean="0">
                          <a:effectLst/>
                          <a:latin typeface="Arial Narrow" panose="020B0606020202030204" pitchFamily="34" charset="0"/>
                          <a:ea typeface="+mn-ea"/>
                          <a:cs typeface="+mn-cs"/>
                        </a:rPr>
                        <a:t> Mensual de solicitudes de Información octubre </a:t>
                      </a:r>
                      <a:endParaRPr lang="es-MX" sz="1400" dirty="0" smtClean="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40000"/>
                        <a:lumOff val="60000"/>
                      </a:schemeClr>
                    </a:solidFill>
                  </a:tcPr>
                </a:tc>
                <a:tc vMerge="1">
                  <a:txBody>
                    <a:bodyPr/>
                    <a:lstStyle/>
                    <a:p>
                      <a:pPr marL="0" marR="0" indent="0" algn="ctr" defTabSz="457200" rtl="0" eaLnBrk="1" fontAlgn="auto" latinLnBrk="0" hangingPunct="1">
                        <a:lnSpc>
                          <a:spcPct val="107000"/>
                        </a:lnSpc>
                        <a:spcBef>
                          <a:spcPts val="0"/>
                        </a:spcBef>
                        <a:spcAft>
                          <a:spcPts val="0"/>
                        </a:spcAft>
                        <a:buClrTx/>
                        <a:buSzTx/>
                        <a:buFontTx/>
                        <a:buNone/>
                        <a:tabLst/>
                        <a:defRPr/>
                      </a:pPr>
                      <a:endParaRPr lang="es-MX" sz="1800" kern="1200" dirty="0" smtClean="0">
                        <a:solidFill>
                          <a:schemeClr val="dk1"/>
                        </a:solidFill>
                        <a:effectLst/>
                        <a:latin typeface="Arial Narrow" panose="020B0606020202030204" pitchFamily="34" charset="0"/>
                        <a:ea typeface="+mn-ea"/>
                        <a:cs typeface="+mn-cs"/>
                      </a:endParaRPr>
                    </a:p>
                  </a:txBody>
                  <a:tcPr marL="51435" marR="51435" marT="0" marB="0" anchor="ctr">
                    <a:solidFill>
                      <a:schemeClr val="accent4">
                        <a:lumMod val="20000"/>
                        <a:lumOff val="80000"/>
                      </a:schemeClr>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s-MX" sz="1400" baseline="0" dirty="0" smtClean="0">
                          <a:effectLst/>
                          <a:latin typeface="Arial Narrow" panose="020B0606020202030204" pitchFamily="34" charset="0"/>
                          <a:ea typeface="+mn-ea"/>
                          <a:cs typeface="+mn-cs"/>
                        </a:rPr>
                        <a:t>1.65 puntos</a:t>
                      </a:r>
                      <a:endParaRPr lang="es-MX" sz="1400" dirty="0" smtClean="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40000"/>
                        <a:lumOff val="60000"/>
                      </a:schemeClr>
                    </a:solidFill>
                  </a:tcPr>
                </a:tc>
              </a:tr>
              <a:tr h="504056">
                <a:tc>
                  <a:txBody>
                    <a:bodyPr/>
                    <a:lstStyle/>
                    <a:p>
                      <a:pPr algn="just">
                        <a:lnSpc>
                          <a:spcPct val="107000"/>
                        </a:lnSpc>
                        <a:spcAft>
                          <a:spcPts val="0"/>
                        </a:spcAft>
                      </a:pPr>
                      <a:r>
                        <a:rPr lang="es-MX" sz="1400" b="1" dirty="0" smtClean="0">
                          <a:effectLst/>
                          <a:latin typeface="Arial Narrow" panose="020B0606020202030204" pitchFamily="34" charset="0"/>
                          <a:ea typeface="Calibri" panose="020F0502020204030204" pitchFamily="34" charset="0"/>
                          <a:cs typeface="Times New Roman" panose="02020603050405020304" pitchFamily="18" charset="0"/>
                        </a:rPr>
                        <a:t>Sumatoria</a:t>
                      </a:r>
                      <a:r>
                        <a:rPr lang="es-MX" sz="1400" b="1" baseline="0" dirty="0" smtClean="0">
                          <a:effectLst/>
                          <a:latin typeface="Arial Narrow" panose="020B0606020202030204" pitchFamily="34" charset="0"/>
                          <a:ea typeface="Calibri" panose="020F0502020204030204" pitchFamily="34" charset="0"/>
                          <a:cs typeface="Times New Roman" panose="02020603050405020304" pitchFamily="18" charset="0"/>
                        </a:rPr>
                        <a:t> de puntos ICR</a:t>
                      </a:r>
                      <a:r>
                        <a:rPr lang="es-MX" sz="1400" baseline="0" dirty="0" smtClean="0">
                          <a:effectLst/>
                          <a:latin typeface="Arial Narrow" panose="020B0606020202030204" pitchFamily="34" charset="0"/>
                          <a:ea typeface="Calibri" panose="020F0502020204030204" pitchFamily="34" charset="0"/>
                          <a:cs typeface="Times New Roman" panose="02020603050405020304" pitchFamily="18" charset="0"/>
                        </a:rPr>
                        <a:t>.</a:t>
                      </a:r>
                      <a:endParaRPr lang="es-MX"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4">
                        <a:lumMod val="40000"/>
                        <a:lumOff val="60000"/>
                      </a:schemeClr>
                    </a:solidFill>
                  </a:tcPr>
                </a:tc>
                <a:tc vMerge="1">
                  <a:txBody>
                    <a:bodyPr/>
                    <a:lstStyle/>
                    <a:p>
                      <a:pPr marL="0" marR="0" indent="0" algn="ctr" defTabSz="457200" rtl="0" eaLnBrk="1" fontAlgn="auto" latinLnBrk="0" hangingPunct="1">
                        <a:lnSpc>
                          <a:spcPct val="107000"/>
                        </a:lnSpc>
                        <a:spcBef>
                          <a:spcPts val="0"/>
                        </a:spcBef>
                        <a:spcAft>
                          <a:spcPts val="0"/>
                        </a:spcAft>
                        <a:buClrTx/>
                        <a:buSzTx/>
                        <a:buFontTx/>
                        <a:buNone/>
                        <a:tabLst/>
                        <a:defRPr/>
                      </a:pPr>
                      <a:endParaRPr lang="es-MX" sz="1800" kern="1200" dirty="0" smtClean="0">
                        <a:solidFill>
                          <a:schemeClr val="dk1"/>
                        </a:solidFill>
                        <a:effectLst/>
                        <a:latin typeface="Arial Narrow" panose="020B0606020202030204" pitchFamily="34" charset="0"/>
                        <a:ea typeface="+mn-ea"/>
                        <a:cs typeface="+mn-cs"/>
                      </a:endParaRPr>
                    </a:p>
                  </a:txBody>
                  <a:tcPr marL="51435" marR="51435" marT="0" marB="0" anchor="ctr">
                    <a:solidFill>
                      <a:schemeClr val="accent4">
                        <a:lumMod val="20000"/>
                        <a:lumOff val="80000"/>
                      </a:schemeClr>
                    </a:solidFill>
                  </a:tcPr>
                </a:tc>
                <a:tc>
                  <a:txBody>
                    <a:bodyPr/>
                    <a:lstStyle/>
                    <a:p>
                      <a:pPr algn="ctr">
                        <a:lnSpc>
                          <a:spcPct val="107000"/>
                        </a:lnSpc>
                        <a:spcAft>
                          <a:spcPts val="0"/>
                        </a:spcAft>
                      </a:pPr>
                      <a:r>
                        <a:rPr lang="es-MX" sz="1400" b="1" dirty="0" smtClean="0">
                          <a:effectLst/>
                          <a:latin typeface="Arial Narrow" panose="020B0606020202030204" pitchFamily="34" charset="0"/>
                          <a:ea typeface="Calibri" panose="020F0502020204030204" pitchFamily="34" charset="0"/>
                          <a:cs typeface="Times New Roman" panose="02020603050405020304" pitchFamily="18" charset="0"/>
                        </a:rPr>
                        <a:t>10</a:t>
                      </a:r>
                      <a:r>
                        <a:rPr lang="es-MX" sz="1400" b="1" baseline="0" dirty="0" smtClean="0">
                          <a:effectLst/>
                          <a:latin typeface="Arial Narrow" panose="020B0606020202030204" pitchFamily="34" charset="0"/>
                          <a:ea typeface="Calibri" panose="020F0502020204030204" pitchFamily="34" charset="0"/>
                          <a:cs typeface="Times New Roman" panose="02020603050405020304" pitchFamily="18" charset="0"/>
                        </a:rPr>
                        <a:t> puntos </a:t>
                      </a:r>
                      <a:endParaRPr lang="es-MX" sz="1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4">
                        <a:lumMod val="40000"/>
                        <a:lumOff val="60000"/>
                      </a:schemeClr>
                    </a:solidFill>
                  </a:tcPr>
                </a:tc>
              </a:tr>
            </a:tbl>
          </a:graphicData>
        </a:graphic>
      </p:graphicFrame>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5209"/>
            <a:ext cx="840282" cy="718990"/>
          </a:xfrm>
          <a:prstGeom prst="rect">
            <a:avLst/>
          </a:prstGeom>
        </p:spPr>
      </p:pic>
    </p:spTree>
    <p:extLst>
      <p:ext uri="{BB962C8B-B14F-4D97-AF65-F5344CB8AC3E}">
        <p14:creationId xmlns:p14="http://schemas.microsoft.com/office/powerpoint/2010/main" val="863522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043608" y="332656"/>
            <a:ext cx="7287296" cy="551918"/>
          </a:xfrm>
          <a:prstGeom prst="rect">
            <a:avLst/>
          </a:prstGeom>
        </p:spPr>
        <p:txBody>
          <a:bodyPr anchor="b">
            <a:normAutofit fontScale="825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800" b="1" dirty="0" smtClean="0">
                <a:solidFill>
                  <a:schemeClr val="tx1"/>
                </a:solidFill>
              </a:rPr>
              <a:t>Índice de Cumplimiento de Requerimientos (ICR</a:t>
            </a:r>
            <a:r>
              <a:rPr lang="es-MX" sz="2800" b="1" dirty="0" smtClean="0"/>
              <a:t>)</a:t>
            </a:r>
            <a:endParaRPr lang="es-MX" sz="2800" b="1" dirty="0"/>
          </a:p>
        </p:txBody>
      </p:sp>
      <p:graphicFrame>
        <p:nvGraphicFramePr>
          <p:cNvPr id="3" name="Marcador de contenido 3"/>
          <p:cNvGraphicFramePr>
            <a:graphicFrameLocks/>
          </p:cNvGraphicFramePr>
          <p:nvPr>
            <p:extLst>
              <p:ext uri="{D42A27DB-BD31-4B8C-83A1-F6EECF244321}">
                <p14:modId xmlns:p14="http://schemas.microsoft.com/office/powerpoint/2010/main" val="2317049888"/>
              </p:ext>
            </p:extLst>
          </p:nvPr>
        </p:nvGraphicFramePr>
        <p:xfrm>
          <a:off x="323528" y="1484784"/>
          <a:ext cx="8295591" cy="3550252"/>
        </p:xfrm>
        <a:graphic>
          <a:graphicData uri="http://schemas.openxmlformats.org/drawingml/2006/table">
            <a:tbl>
              <a:tblPr firstRow="1" firstCol="1" bandRow="1">
                <a:tableStyleId>{5C22544A-7EE6-4342-B048-85BDC9FD1C3A}</a:tableStyleId>
              </a:tblPr>
              <a:tblGrid>
                <a:gridCol w="5544616"/>
                <a:gridCol w="1368152"/>
                <a:gridCol w="1382823"/>
              </a:tblGrid>
              <a:tr h="332356">
                <a:tc>
                  <a:txBody>
                    <a:bodyPr/>
                    <a:lstStyle/>
                    <a:p>
                      <a:pPr algn="ctr">
                        <a:lnSpc>
                          <a:spcPct val="107000"/>
                        </a:lnSpc>
                        <a:spcAft>
                          <a:spcPts val="0"/>
                        </a:spcAft>
                      </a:pPr>
                      <a:r>
                        <a:rPr lang="es-MX" sz="1800" dirty="0">
                          <a:effectLst/>
                          <a:latin typeface="Arial Narrow" panose="020B0606020202030204" pitchFamily="34" charset="0"/>
                        </a:rPr>
                        <a:t>REQUERIMIENTOS</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c>
                  <a:txBody>
                    <a:bodyPr/>
                    <a:lstStyle/>
                    <a:p>
                      <a:pPr algn="ctr">
                        <a:lnSpc>
                          <a:spcPct val="107000"/>
                        </a:lnSpc>
                        <a:spcAft>
                          <a:spcPts val="0"/>
                        </a:spcAft>
                      </a:pPr>
                      <a:r>
                        <a:rPr lang="es-MX" sz="1800" dirty="0" smtClean="0">
                          <a:effectLst/>
                          <a:latin typeface="Arial Narrow" panose="020B0606020202030204" pitchFamily="34" charset="0"/>
                        </a:rPr>
                        <a:t>CUMPLIERON</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c>
                  <a:txBody>
                    <a:bodyPr/>
                    <a:lstStyle/>
                    <a:p>
                      <a:pPr algn="ctr">
                        <a:lnSpc>
                          <a:spcPct val="107000"/>
                        </a:lnSpc>
                        <a:spcAft>
                          <a:spcPts val="0"/>
                        </a:spcAft>
                      </a:pPr>
                      <a:r>
                        <a:rPr lang="es-MX" sz="1800" dirty="0" smtClean="0">
                          <a:effectLst/>
                          <a:latin typeface="Arial Narrow" panose="020B0606020202030204" pitchFamily="34" charset="0"/>
                          <a:ea typeface="Calibri" panose="020F0502020204030204" pitchFamily="34" charset="0"/>
                          <a:cs typeface="Times New Roman" panose="02020603050405020304" pitchFamily="18" charset="0"/>
                        </a:rPr>
                        <a:t>PORCENTAJE</a:t>
                      </a:r>
                      <a:r>
                        <a:rPr lang="es-MX" sz="1800" baseline="0" dirty="0" smtClean="0">
                          <a:effectLst/>
                          <a:latin typeface="Arial Narrow" panose="020B0606020202030204" pitchFamily="34" charset="0"/>
                          <a:ea typeface="Calibri" panose="020F0502020204030204" pitchFamily="34" charset="0"/>
                          <a:cs typeface="Times New Roman" panose="02020603050405020304" pitchFamily="18" charset="0"/>
                        </a:rPr>
                        <a:t> </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r>
              <a:tr h="492863">
                <a:tc>
                  <a:txBody>
                    <a:bodyPr/>
                    <a:lstStyle/>
                    <a:p>
                      <a:pPr algn="just">
                        <a:lnSpc>
                          <a:spcPct val="107000"/>
                        </a:lnSpc>
                        <a:spcAft>
                          <a:spcPts val="0"/>
                        </a:spcAft>
                      </a:pPr>
                      <a:r>
                        <a:rPr lang="es-MX" sz="1800" dirty="0" smtClean="0">
                          <a:solidFill>
                            <a:schemeClr val="tx1"/>
                          </a:solidFill>
                          <a:effectLst/>
                          <a:latin typeface="Arial Narrow" panose="020B0606020202030204" pitchFamily="34" charset="0"/>
                        </a:rPr>
                        <a:t>Informe Mensual de Solicitudes de Información  mayo</a:t>
                      </a:r>
                      <a:endParaRPr lang="es-MX"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40000"/>
                        <a:lumOff val="60000"/>
                      </a:schemeClr>
                    </a:solidFill>
                  </a:tcPr>
                </a:tc>
                <a:tc>
                  <a:txBody>
                    <a:bodyPr/>
                    <a:lstStyle/>
                    <a:p>
                      <a:pPr algn="ctr">
                        <a:lnSpc>
                          <a:spcPct val="107000"/>
                        </a:lnSpc>
                        <a:spcAft>
                          <a:spcPts val="0"/>
                        </a:spcAft>
                      </a:pPr>
                      <a:r>
                        <a:rPr lang="es-MX" sz="1800" dirty="0" smtClean="0">
                          <a:effectLst/>
                          <a:latin typeface="Arial Narrow" panose="020B0606020202030204" pitchFamily="34" charset="0"/>
                          <a:ea typeface="+mn-ea"/>
                          <a:cs typeface="+mn-cs"/>
                        </a:rPr>
                        <a:t>76</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40000"/>
                        <a:lumOff val="60000"/>
                      </a:schemeClr>
                    </a:solidFill>
                  </a:tcPr>
                </a:tc>
                <a:tc>
                  <a:txBody>
                    <a:bodyPr/>
                    <a:lstStyle/>
                    <a:p>
                      <a:pPr algn="ctr">
                        <a:lnSpc>
                          <a:spcPct val="107000"/>
                        </a:lnSpc>
                        <a:spcAft>
                          <a:spcPts val="0"/>
                        </a:spcAft>
                      </a:pPr>
                      <a:r>
                        <a:rPr lang="es-MX" sz="1800" dirty="0" smtClean="0">
                          <a:effectLst/>
                          <a:latin typeface="Arial Narrow" panose="020B0606020202030204" pitchFamily="34" charset="0"/>
                          <a:ea typeface="Calibri" panose="020F0502020204030204" pitchFamily="34" charset="0"/>
                          <a:cs typeface="Times New Roman" panose="02020603050405020304" pitchFamily="18" charset="0"/>
                        </a:rPr>
                        <a:t>53%</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40000"/>
                        <a:lumOff val="60000"/>
                      </a:schemeClr>
                    </a:solidFill>
                  </a:tcPr>
                </a:tc>
              </a:tr>
              <a:tr h="387761">
                <a:tc>
                  <a:txBody>
                    <a:bodyPr/>
                    <a:lstStyle/>
                    <a:p>
                      <a:pPr algn="just">
                        <a:lnSpc>
                          <a:spcPct val="107000"/>
                        </a:lnSpc>
                        <a:spcAft>
                          <a:spcPts val="0"/>
                        </a:spcAft>
                      </a:pPr>
                      <a:r>
                        <a:rPr lang="es-MX" sz="1800" dirty="0">
                          <a:solidFill>
                            <a:schemeClr val="bg1"/>
                          </a:solidFill>
                          <a:effectLst/>
                          <a:latin typeface="Arial Narrow" panose="020B0606020202030204" pitchFamily="34" charset="0"/>
                        </a:rPr>
                        <a:t>Informe </a:t>
                      </a:r>
                      <a:r>
                        <a:rPr lang="es-MX" sz="1800" dirty="0" smtClean="0">
                          <a:solidFill>
                            <a:schemeClr val="bg1"/>
                          </a:solidFill>
                          <a:effectLst/>
                          <a:latin typeface="Arial Narrow" panose="020B0606020202030204" pitchFamily="34" charset="0"/>
                        </a:rPr>
                        <a:t>Mensual </a:t>
                      </a:r>
                      <a:r>
                        <a:rPr lang="es-MX" sz="1800" dirty="0">
                          <a:solidFill>
                            <a:schemeClr val="bg1"/>
                          </a:solidFill>
                          <a:effectLst/>
                          <a:latin typeface="Arial Narrow" panose="020B0606020202030204" pitchFamily="34" charset="0"/>
                        </a:rPr>
                        <a:t>de Solicitudes de </a:t>
                      </a:r>
                      <a:r>
                        <a:rPr lang="es-MX" sz="1800" dirty="0" smtClean="0">
                          <a:solidFill>
                            <a:schemeClr val="bg1"/>
                          </a:solidFill>
                          <a:effectLst/>
                          <a:latin typeface="Arial Narrow" panose="020B0606020202030204" pitchFamily="34" charset="0"/>
                        </a:rPr>
                        <a:t>Información  junio</a:t>
                      </a:r>
                      <a:endParaRPr lang="es-MX"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75000"/>
                      </a:schemeClr>
                    </a:solidFill>
                  </a:tcPr>
                </a:tc>
                <a:tc>
                  <a:txBody>
                    <a:bodyPr/>
                    <a:lstStyle/>
                    <a:p>
                      <a:pPr algn="ctr">
                        <a:lnSpc>
                          <a:spcPct val="107000"/>
                        </a:lnSpc>
                        <a:spcAft>
                          <a:spcPts val="0"/>
                        </a:spcAft>
                      </a:pPr>
                      <a:r>
                        <a:rPr lang="es-MX" sz="1800" dirty="0" smtClean="0">
                          <a:solidFill>
                            <a:schemeClr val="bg1"/>
                          </a:solidFill>
                          <a:effectLst/>
                          <a:latin typeface="Arial Narrow" panose="020B0606020202030204" pitchFamily="34" charset="0"/>
                          <a:ea typeface="+mn-ea"/>
                          <a:cs typeface="+mn-cs"/>
                        </a:rPr>
                        <a:t>68</a:t>
                      </a:r>
                      <a:endParaRPr lang="es-MX"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c>
                  <a:txBody>
                    <a:bodyPr/>
                    <a:lstStyle/>
                    <a:p>
                      <a:pPr algn="ctr">
                        <a:lnSpc>
                          <a:spcPct val="107000"/>
                        </a:lnSpc>
                        <a:spcAft>
                          <a:spcPts val="0"/>
                        </a:spcAft>
                      </a:pPr>
                      <a:r>
                        <a:rPr lang="es-MX" sz="18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48%</a:t>
                      </a:r>
                      <a:endParaRPr lang="es-MX"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r>
              <a:tr h="581642">
                <a:tc>
                  <a:txBody>
                    <a:bodyPr/>
                    <a:lstStyle/>
                    <a:p>
                      <a:pPr algn="just">
                        <a:lnSpc>
                          <a:spcPct val="107000"/>
                        </a:lnSpc>
                        <a:spcAft>
                          <a:spcPts val="0"/>
                        </a:spcAft>
                      </a:pPr>
                      <a:r>
                        <a:rPr lang="es-MX" sz="1800" dirty="0" smtClean="0">
                          <a:solidFill>
                            <a:schemeClr val="tx1"/>
                          </a:solidFill>
                          <a:effectLst/>
                          <a:latin typeface="Arial Narrow" panose="020B0606020202030204" pitchFamily="34" charset="0"/>
                        </a:rPr>
                        <a:t>Informe Mensual de Solicitudes de Información  julio</a:t>
                      </a:r>
                      <a:endParaRPr lang="es-MX"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40000"/>
                        <a:lumOff val="60000"/>
                      </a:schemeClr>
                    </a:solidFill>
                  </a:tcPr>
                </a:tc>
                <a:tc>
                  <a:txBody>
                    <a:bodyPr/>
                    <a:lstStyle/>
                    <a:p>
                      <a:pPr algn="ctr">
                        <a:lnSpc>
                          <a:spcPct val="107000"/>
                        </a:lnSpc>
                        <a:spcAft>
                          <a:spcPts val="0"/>
                        </a:spcAft>
                      </a:pPr>
                      <a:r>
                        <a:rPr lang="es-MX" sz="1800" dirty="0" smtClean="0">
                          <a:effectLst/>
                          <a:latin typeface="Arial Narrow" panose="020B0606020202030204" pitchFamily="34" charset="0"/>
                          <a:ea typeface="+mn-ea"/>
                          <a:cs typeface="+mn-cs"/>
                        </a:rPr>
                        <a:t>65</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40000"/>
                        <a:lumOff val="60000"/>
                      </a:schemeClr>
                    </a:solidFill>
                  </a:tcPr>
                </a:tc>
                <a:tc>
                  <a:txBody>
                    <a:bodyPr/>
                    <a:lstStyle/>
                    <a:p>
                      <a:pPr algn="ctr">
                        <a:lnSpc>
                          <a:spcPct val="107000"/>
                        </a:lnSpc>
                        <a:spcAft>
                          <a:spcPts val="0"/>
                        </a:spcAft>
                      </a:pPr>
                      <a:r>
                        <a:rPr lang="es-MX" sz="1800" dirty="0" smtClean="0">
                          <a:effectLst/>
                          <a:latin typeface="Arial Narrow" panose="020B0606020202030204" pitchFamily="34" charset="0"/>
                          <a:ea typeface="Calibri" panose="020F0502020204030204" pitchFamily="34" charset="0"/>
                          <a:cs typeface="Times New Roman" panose="02020603050405020304" pitchFamily="18" charset="0"/>
                        </a:rPr>
                        <a:t>45%</a:t>
                      </a:r>
                      <a:endParaRPr lang="es-MX" sz="1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40000"/>
                        <a:lumOff val="60000"/>
                      </a:schemeClr>
                    </a:solidFill>
                  </a:tcPr>
                </a:tc>
              </a:tr>
              <a:tr h="581642">
                <a:tc>
                  <a:txBody>
                    <a:bodyPr/>
                    <a:lstStyle/>
                    <a:p>
                      <a:pPr algn="just">
                        <a:lnSpc>
                          <a:spcPct val="107000"/>
                        </a:lnSpc>
                        <a:spcAft>
                          <a:spcPts val="0"/>
                        </a:spcAft>
                      </a:pPr>
                      <a:r>
                        <a:rPr lang="es-MX" sz="1800" dirty="0" smtClean="0">
                          <a:solidFill>
                            <a:schemeClr val="bg1"/>
                          </a:solidFill>
                          <a:effectLst/>
                          <a:latin typeface="Arial Narrow" panose="020B0606020202030204" pitchFamily="34" charset="0"/>
                        </a:rPr>
                        <a:t>Informe Mensual de Solicitudes de Información  agosto</a:t>
                      </a:r>
                      <a:endParaRPr lang="es-MX"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75000"/>
                      </a:schemeClr>
                    </a:solidFill>
                  </a:tcPr>
                </a:tc>
                <a:tc>
                  <a:txBody>
                    <a:bodyPr/>
                    <a:lstStyle/>
                    <a:p>
                      <a:pPr algn="ctr">
                        <a:lnSpc>
                          <a:spcPct val="107000"/>
                        </a:lnSpc>
                        <a:spcAft>
                          <a:spcPts val="0"/>
                        </a:spcAft>
                      </a:pPr>
                      <a:r>
                        <a:rPr lang="es-MX" sz="18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63</a:t>
                      </a:r>
                      <a:endParaRPr lang="es-MX"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c>
                  <a:txBody>
                    <a:bodyPr/>
                    <a:lstStyle/>
                    <a:p>
                      <a:pPr algn="ctr">
                        <a:lnSpc>
                          <a:spcPct val="107000"/>
                        </a:lnSpc>
                        <a:spcAft>
                          <a:spcPts val="0"/>
                        </a:spcAft>
                      </a:pPr>
                      <a:r>
                        <a:rPr lang="es-MX" sz="18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44%</a:t>
                      </a:r>
                      <a:endParaRPr lang="es-MX"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r>
              <a:tr h="581642">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800" dirty="0" smtClean="0">
                          <a:solidFill>
                            <a:schemeClr val="tx1"/>
                          </a:solidFill>
                          <a:effectLst/>
                          <a:latin typeface="Arial Narrow" panose="020B0606020202030204" pitchFamily="34" charset="0"/>
                        </a:rPr>
                        <a:t>Informe Mensual de Solicitudes de Información  septiembre</a:t>
                      </a:r>
                      <a:endParaRPr lang="es-MX"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MX"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40000"/>
                        <a:lumOff val="60000"/>
                      </a:schemeClr>
                    </a:solidFill>
                  </a:tcPr>
                </a:tc>
                <a:tc>
                  <a:txBody>
                    <a:bodyPr/>
                    <a:lstStyle/>
                    <a:p>
                      <a:pPr algn="ctr">
                        <a:lnSpc>
                          <a:spcPct val="107000"/>
                        </a:lnSpc>
                        <a:spcAft>
                          <a:spcPts val="0"/>
                        </a:spcAft>
                      </a:pPr>
                      <a:r>
                        <a:rPr lang="es-MX"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57</a:t>
                      </a:r>
                      <a:endParaRPr lang="es-MX"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40000"/>
                        <a:lumOff val="60000"/>
                      </a:schemeClr>
                    </a:solidFill>
                  </a:tcPr>
                </a:tc>
                <a:tc>
                  <a:txBody>
                    <a:bodyPr/>
                    <a:lstStyle/>
                    <a:p>
                      <a:pPr algn="ctr">
                        <a:lnSpc>
                          <a:spcPct val="107000"/>
                        </a:lnSpc>
                        <a:spcAft>
                          <a:spcPts val="0"/>
                        </a:spcAft>
                      </a:pPr>
                      <a:r>
                        <a:rPr lang="es-MX" sz="1800" dirty="0" smtClean="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40%</a:t>
                      </a:r>
                      <a:endParaRPr lang="es-MX" sz="1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40000"/>
                        <a:lumOff val="60000"/>
                      </a:schemeClr>
                    </a:solidFill>
                  </a:tcPr>
                </a:tc>
              </a:tr>
              <a:tr h="581642">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s-MX" sz="1800" dirty="0" smtClean="0">
                          <a:solidFill>
                            <a:schemeClr val="bg1"/>
                          </a:solidFill>
                          <a:effectLst/>
                          <a:latin typeface="Arial Narrow" panose="020B0606020202030204" pitchFamily="34" charset="0"/>
                        </a:rPr>
                        <a:t>Informe Mensual de Solicitudes de Información  octubre</a:t>
                      </a:r>
                      <a:endParaRPr lang="es-MX" sz="18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MX"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75000"/>
                      </a:schemeClr>
                    </a:solidFill>
                  </a:tcPr>
                </a:tc>
                <a:tc>
                  <a:txBody>
                    <a:bodyPr/>
                    <a:lstStyle/>
                    <a:p>
                      <a:pPr algn="ctr">
                        <a:lnSpc>
                          <a:spcPct val="107000"/>
                        </a:lnSpc>
                        <a:spcAft>
                          <a:spcPts val="0"/>
                        </a:spcAft>
                      </a:pPr>
                      <a:r>
                        <a:rPr lang="es-MX" sz="18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49</a:t>
                      </a:r>
                      <a:endParaRPr lang="es-MX"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c>
                  <a:txBody>
                    <a:bodyPr/>
                    <a:lstStyle/>
                    <a:p>
                      <a:pPr algn="ctr">
                        <a:lnSpc>
                          <a:spcPct val="107000"/>
                        </a:lnSpc>
                        <a:spcAft>
                          <a:spcPts val="0"/>
                        </a:spcAft>
                      </a:pPr>
                      <a:r>
                        <a:rPr lang="es-MX" sz="1800" dirty="0" smtClean="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34%</a:t>
                      </a:r>
                      <a:endParaRPr lang="es-MX"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r>
            </a:tbl>
          </a:graphicData>
        </a:graphic>
      </p:graphicFrame>
      <p:pic>
        <p:nvPicPr>
          <p:cNvPr id="5"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5301208"/>
            <a:ext cx="1008593" cy="863006"/>
          </a:xfrm>
          <a:prstGeom prst="rect">
            <a:avLst/>
          </a:prstGeom>
        </p:spPr>
      </p:pic>
    </p:spTree>
    <p:extLst>
      <p:ext uri="{BB962C8B-B14F-4D97-AF65-F5344CB8AC3E}">
        <p14:creationId xmlns:p14="http://schemas.microsoft.com/office/powerpoint/2010/main" val="2750948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Título"/>
          <p:cNvSpPr>
            <a:spLocks noGrp="1"/>
          </p:cNvSpPr>
          <p:nvPr>
            <p:ph type="ctrTitle"/>
          </p:nvPr>
        </p:nvSpPr>
        <p:spPr>
          <a:xfrm>
            <a:off x="742305" y="2132856"/>
            <a:ext cx="7406640" cy="1008112"/>
          </a:xfrm>
        </p:spPr>
        <p:txBody>
          <a:bodyPr>
            <a:normAutofit/>
          </a:bodyPr>
          <a:lstStyle/>
          <a:p>
            <a:pPr algn="ctr"/>
            <a:r>
              <a:rPr lang="es-MX" sz="2800" b="1" dirty="0" smtClean="0">
                <a:solidFill>
                  <a:schemeClr val="tx1"/>
                </a:solidFill>
              </a:rPr>
              <a:t>Índice General de Cumplimiento</a:t>
            </a:r>
            <a:endParaRPr lang="es-MX" sz="2800" b="1" dirty="0">
              <a:solidFill>
                <a:schemeClr val="tx1"/>
              </a:solidFill>
            </a:endParaRPr>
          </a:p>
        </p:txBody>
      </p:sp>
      <p:sp>
        <p:nvSpPr>
          <p:cNvPr id="3" name="4 Título"/>
          <p:cNvSpPr txBox="1">
            <a:spLocks/>
          </p:cNvSpPr>
          <p:nvPr/>
        </p:nvSpPr>
        <p:spPr>
          <a:xfrm>
            <a:off x="4860032" y="5589240"/>
            <a:ext cx="3769514"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b="1" dirty="0" smtClean="0">
                <a:solidFill>
                  <a:schemeClr val="tx1"/>
                </a:solidFill>
              </a:rPr>
              <a:t>DICIEMBRE DE 2016</a:t>
            </a:r>
            <a:endParaRPr lang="es-MX" sz="1800" b="1" dirty="0">
              <a:solidFill>
                <a:schemeClr val="tx1"/>
              </a:solidFill>
            </a:endParaRPr>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717951"/>
            <a:ext cx="961202" cy="836484"/>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568" y="5439038"/>
            <a:ext cx="944088" cy="836484"/>
          </a:xfrm>
          <a:prstGeom prst="rect">
            <a:avLst/>
          </a:prstGeom>
        </p:spPr>
      </p:pic>
    </p:spTree>
    <p:extLst>
      <p:ext uri="{BB962C8B-B14F-4D97-AF65-F5344CB8AC3E}">
        <p14:creationId xmlns:p14="http://schemas.microsoft.com/office/powerpoint/2010/main" val="2871006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88510" y="557410"/>
            <a:ext cx="1021262" cy="873826"/>
          </a:xfrm>
          <a:prstGeom prst="rect">
            <a:avLst/>
          </a:prstGeom>
        </p:spPr>
      </p:pic>
      <p:sp>
        <p:nvSpPr>
          <p:cNvPr id="5" name="Título 1"/>
          <p:cNvSpPr txBox="1">
            <a:spLocks/>
          </p:cNvSpPr>
          <p:nvPr/>
        </p:nvSpPr>
        <p:spPr>
          <a:xfrm>
            <a:off x="837520" y="733065"/>
            <a:ext cx="4824536" cy="522515"/>
          </a:xfrm>
          <a:prstGeom prst="rect">
            <a:avLst/>
          </a:prstGeom>
        </p:spPr>
        <p:txBody>
          <a:bodyPr anchor="b">
            <a:normAutofit fontScale="8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dirty="0" smtClean="0">
                <a:solidFill>
                  <a:schemeClr val="tx1"/>
                </a:solidFill>
              </a:rPr>
              <a:t>Fundamento Jurídico</a:t>
            </a:r>
            <a:endParaRPr lang="es-MX" dirty="0">
              <a:solidFill>
                <a:schemeClr val="tx1"/>
              </a:solidFill>
            </a:endParaRPr>
          </a:p>
        </p:txBody>
      </p:sp>
      <p:sp>
        <p:nvSpPr>
          <p:cNvPr id="7" name="Marcador de contenido 2"/>
          <p:cNvSpPr txBox="1">
            <a:spLocks/>
          </p:cNvSpPr>
          <p:nvPr/>
        </p:nvSpPr>
        <p:spPr>
          <a:xfrm>
            <a:off x="611560" y="1981597"/>
            <a:ext cx="8208912" cy="41117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2100" dirty="0" smtClean="0">
                <a:solidFill>
                  <a:schemeClr val="tx1"/>
                </a:solidFill>
              </a:rPr>
              <a:t>Con fundamento al párrafo quinto del articulo </a:t>
            </a:r>
            <a:r>
              <a:rPr lang="es-MX" sz="2100" dirty="0" smtClean="0">
                <a:solidFill>
                  <a:schemeClr val="tx1"/>
                </a:solidFill>
              </a:rPr>
              <a:t>156 de la Ley de Transparencia y Acceso a la Información Pública del Estado de Tlaxcala, lo cual establece que el </a:t>
            </a:r>
            <a:r>
              <a:rPr lang="es-MX" sz="2100" dirty="0" smtClean="0">
                <a:solidFill>
                  <a:schemeClr val="tx1"/>
                </a:solidFill>
              </a:rPr>
              <a:t>incumplimiento de los sujetos obligados será difundido en el portal de obligaciones transparencia del Instituto y considerado en las evaluaciones que ésta realice y a los artículos 77, 78 y 79 mismos </a:t>
            </a:r>
            <a:r>
              <a:rPr lang="es-MX" sz="2100" dirty="0">
                <a:solidFill>
                  <a:schemeClr val="tx1"/>
                </a:solidFill>
              </a:rPr>
              <a:t>que facultan al </a:t>
            </a:r>
            <a:r>
              <a:rPr lang="es-MX" sz="2100" dirty="0" smtClean="0">
                <a:solidFill>
                  <a:schemeClr val="tx1"/>
                </a:solidFill>
              </a:rPr>
              <a:t>IAIP Tlaxcala </a:t>
            </a:r>
            <a:r>
              <a:rPr lang="es-MX" sz="2100" dirty="0">
                <a:solidFill>
                  <a:schemeClr val="tx1"/>
                </a:solidFill>
              </a:rPr>
              <a:t>a vigilar que las obligaciones de transparencia que publiquen los sujetos obligados cumplan con lo dispuesto en los artículos 63 a 75 de esta Ley.</a:t>
            </a:r>
            <a:r>
              <a:rPr lang="es-MX" sz="2100" dirty="0" smtClean="0">
                <a:solidFill>
                  <a:schemeClr val="tx1"/>
                </a:solidFill>
              </a:rPr>
              <a:t> </a:t>
            </a:r>
          </a:p>
          <a:p>
            <a:endParaRPr lang="es-MX" dirty="0"/>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5373216"/>
            <a:ext cx="1021262" cy="873826"/>
          </a:xfrm>
          <a:prstGeom prst="rect">
            <a:avLst/>
          </a:prstGeom>
        </p:spPr>
      </p:pic>
    </p:spTree>
    <p:extLst>
      <p:ext uri="{BB962C8B-B14F-4D97-AF65-F5344CB8AC3E}">
        <p14:creationId xmlns:p14="http://schemas.microsoft.com/office/powerpoint/2010/main" val="3508545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Título"/>
          <p:cNvSpPr txBox="1">
            <a:spLocks/>
          </p:cNvSpPr>
          <p:nvPr/>
        </p:nvSpPr>
        <p:spPr>
          <a:xfrm>
            <a:off x="683568" y="1124744"/>
            <a:ext cx="5681614" cy="1008113"/>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400" b="1" dirty="0" smtClean="0">
                <a:solidFill>
                  <a:schemeClr val="tx1"/>
                </a:solidFill>
              </a:rPr>
              <a:t>ÍNDICE GENERAL DE CUMPLIMIENTO</a:t>
            </a:r>
          </a:p>
          <a:p>
            <a:r>
              <a:rPr lang="es-MX" sz="1400" b="1" dirty="0" smtClean="0">
                <a:solidFill>
                  <a:schemeClr val="tx1"/>
                </a:solidFill>
              </a:rPr>
              <a:t>(LA SUMATORIA DE LOS 4 INDICADORES) </a:t>
            </a:r>
          </a:p>
          <a:p>
            <a:endParaRPr lang="es-MX" sz="1800" dirty="0"/>
          </a:p>
        </p:txBody>
      </p:sp>
      <p:graphicFrame>
        <p:nvGraphicFramePr>
          <p:cNvPr id="3" name="Marcador de contenido 3"/>
          <p:cNvGraphicFramePr>
            <a:graphicFrameLocks/>
          </p:cNvGraphicFramePr>
          <p:nvPr>
            <p:extLst>
              <p:ext uri="{D42A27DB-BD31-4B8C-83A1-F6EECF244321}">
                <p14:modId xmlns:p14="http://schemas.microsoft.com/office/powerpoint/2010/main" val="2171511803"/>
              </p:ext>
            </p:extLst>
          </p:nvPr>
        </p:nvGraphicFramePr>
        <p:xfrm>
          <a:off x="251520" y="2420888"/>
          <a:ext cx="8319290" cy="1978218"/>
        </p:xfrm>
        <a:graphic>
          <a:graphicData uri="http://schemas.openxmlformats.org/drawingml/2006/table">
            <a:tbl>
              <a:tblPr>
                <a:tableStyleId>{5C22544A-7EE6-4342-B048-85BDC9FD1C3A}</a:tableStyleId>
              </a:tblPr>
              <a:tblGrid>
                <a:gridCol w="2024036"/>
                <a:gridCol w="1672029"/>
                <a:gridCol w="1453911"/>
                <a:gridCol w="1453911"/>
                <a:gridCol w="1715403"/>
              </a:tblGrid>
              <a:tr h="864096">
                <a:tc>
                  <a:txBody>
                    <a:bodyPr/>
                    <a:lstStyle/>
                    <a:p>
                      <a:pPr algn="ctr">
                        <a:lnSpc>
                          <a:spcPct val="107000"/>
                        </a:lnSpc>
                        <a:spcAft>
                          <a:spcPts val="0"/>
                        </a:spcAft>
                      </a:pPr>
                      <a:r>
                        <a:rPr lang="es-MX" sz="1400" dirty="0">
                          <a:effectLst/>
                          <a:latin typeface="Calibri" pitchFamily="34" charset="0"/>
                          <a:cs typeface="Calibri" pitchFamily="34" charset="0"/>
                        </a:rPr>
                        <a:t>Índice </a:t>
                      </a:r>
                      <a:r>
                        <a:rPr lang="es-MX" sz="1400" dirty="0" smtClean="0">
                          <a:effectLst/>
                          <a:latin typeface="Calibri" pitchFamily="34" charset="0"/>
                          <a:cs typeface="Calibri" pitchFamily="34" charset="0"/>
                        </a:rPr>
                        <a:t>de</a:t>
                      </a:r>
                      <a:r>
                        <a:rPr lang="es-MX" sz="1400" baseline="0" dirty="0" smtClean="0">
                          <a:effectLst/>
                          <a:latin typeface="Calibri" pitchFamily="34" charset="0"/>
                          <a:cs typeface="Calibri" pitchFamily="34" charset="0"/>
                        </a:rPr>
                        <a:t> Cumplimiento de Obligaciones de Transparencia  2016-2</a:t>
                      </a:r>
                      <a:endParaRPr lang="es-MX" sz="1400" dirty="0">
                        <a:effectLst/>
                        <a:latin typeface="Calibri" pitchFamily="34" charset="0"/>
                        <a:ea typeface="Calibri" panose="020F0502020204030204" pitchFamily="34" charset="0"/>
                        <a:cs typeface="Calibri" pitchFamily="34" charset="0"/>
                      </a:endParaRPr>
                    </a:p>
                  </a:txBody>
                  <a:tcPr marL="0" marR="0" marT="0" marB="0" anchor="ctr">
                    <a:solidFill>
                      <a:schemeClr val="accent3">
                        <a:lumMod val="60000"/>
                        <a:lumOff val="40000"/>
                      </a:schemeClr>
                    </a:solidFill>
                  </a:tcPr>
                </a:tc>
                <a:tc>
                  <a:txBody>
                    <a:bodyPr/>
                    <a:lstStyle/>
                    <a:p>
                      <a:pPr algn="ctr">
                        <a:lnSpc>
                          <a:spcPct val="107000"/>
                        </a:lnSpc>
                        <a:spcAft>
                          <a:spcPts val="0"/>
                        </a:spcAft>
                      </a:pPr>
                      <a:r>
                        <a:rPr lang="es-MX" sz="1400" dirty="0" smtClean="0">
                          <a:effectLst/>
                          <a:latin typeface="Calibri" pitchFamily="34" charset="0"/>
                          <a:cs typeface="Calibri" pitchFamily="34" charset="0"/>
                        </a:rPr>
                        <a:t>Índice</a:t>
                      </a:r>
                      <a:r>
                        <a:rPr lang="es-MX" sz="1400" baseline="0" dirty="0" smtClean="0">
                          <a:effectLst/>
                          <a:latin typeface="Calibri" pitchFamily="34" charset="0"/>
                          <a:cs typeface="Calibri" pitchFamily="34" charset="0"/>
                        </a:rPr>
                        <a:t> de Participación del Sujeto Obligado </a:t>
                      </a:r>
                      <a:endParaRPr lang="es-MX" sz="1400" dirty="0">
                        <a:effectLst/>
                        <a:latin typeface="Calibri" pitchFamily="34" charset="0"/>
                        <a:ea typeface="Calibri" panose="020F0502020204030204" pitchFamily="34" charset="0"/>
                        <a:cs typeface="Calibri" pitchFamily="34" charset="0"/>
                      </a:endParaRPr>
                    </a:p>
                  </a:txBody>
                  <a:tcPr marL="51435" marR="51435" marT="7144" marB="0" anchor="ctr">
                    <a:solidFill>
                      <a:schemeClr val="accent3">
                        <a:lumMod val="60000"/>
                        <a:lumOff val="40000"/>
                      </a:schemeClr>
                    </a:solidFill>
                  </a:tcPr>
                </a:tc>
                <a:tc>
                  <a:txBody>
                    <a:bodyPr/>
                    <a:lstStyle/>
                    <a:p>
                      <a:pPr algn="ctr">
                        <a:lnSpc>
                          <a:spcPct val="107000"/>
                        </a:lnSpc>
                        <a:spcAft>
                          <a:spcPts val="0"/>
                        </a:spcAft>
                      </a:pPr>
                      <a:r>
                        <a:rPr lang="es-MX" sz="1400" dirty="0" smtClean="0">
                          <a:effectLst/>
                          <a:latin typeface="Calibri" pitchFamily="34" charset="0"/>
                          <a:ea typeface="Calibri" panose="020F0502020204030204" pitchFamily="34" charset="0"/>
                          <a:cs typeface="Calibri" pitchFamily="34" charset="0"/>
                        </a:rPr>
                        <a:t>Índice</a:t>
                      </a:r>
                      <a:r>
                        <a:rPr lang="es-MX" sz="1400" baseline="0" dirty="0" smtClean="0">
                          <a:effectLst/>
                          <a:latin typeface="Calibri" pitchFamily="34" charset="0"/>
                          <a:ea typeface="Calibri" panose="020F0502020204030204" pitchFamily="34" charset="0"/>
                          <a:cs typeface="Calibri" pitchFamily="34" charset="0"/>
                        </a:rPr>
                        <a:t> de Participación de  Capacitaciones de la LTAIPET</a:t>
                      </a:r>
                      <a:endParaRPr lang="es-MX" sz="1400" dirty="0">
                        <a:effectLst/>
                        <a:latin typeface="Calibri" pitchFamily="34" charset="0"/>
                        <a:ea typeface="Calibri" panose="020F0502020204030204" pitchFamily="34" charset="0"/>
                        <a:cs typeface="Calibri" pitchFamily="34" charset="0"/>
                      </a:endParaRPr>
                    </a:p>
                  </a:txBody>
                  <a:tcPr marL="51435" marR="51435" marT="7144" marB="0" anchor="ctr">
                    <a:solidFill>
                      <a:schemeClr val="accent3">
                        <a:lumMod val="60000"/>
                        <a:lumOff val="40000"/>
                      </a:schemeClr>
                    </a:solidFill>
                  </a:tcPr>
                </a:tc>
                <a:tc>
                  <a:txBody>
                    <a:bodyPr/>
                    <a:lstStyle/>
                    <a:p>
                      <a:pPr algn="ctr">
                        <a:lnSpc>
                          <a:spcPct val="107000"/>
                        </a:lnSpc>
                        <a:spcAft>
                          <a:spcPts val="0"/>
                        </a:spcAft>
                      </a:pPr>
                      <a:r>
                        <a:rPr lang="es-MX" sz="1400" dirty="0">
                          <a:effectLst/>
                          <a:latin typeface="Calibri" pitchFamily="34" charset="0"/>
                          <a:cs typeface="Calibri" pitchFamily="34" charset="0"/>
                        </a:rPr>
                        <a:t>Índice </a:t>
                      </a:r>
                      <a:r>
                        <a:rPr lang="es-MX" sz="1400" dirty="0" smtClean="0">
                          <a:effectLst/>
                          <a:latin typeface="Calibri" pitchFamily="34" charset="0"/>
                          <a:cs typeface="Calibri" pitchFamily="34" charset="0"/>
                        </a:rPr>
                        <a:t>de</a:t>
                      </a:r>
                      <a:r>
                        <a:rPr lang="es-MX" sz="1400" baseline="0" dirty="0" smtClean="0">
                          <a:effectLst/>
                          <a:latin typeface="Calibri" pitchFamily="34" charset="0"/>
                          <a:cs typeface="Calibri" pitchFamily="34" charset="0"/>
                        </a:rPr>
                        <a:t> Cumplimiento de Requerimientos</a:t>
                      </a:r>
                      <a:endParaRPr lang="es-MX" sz="1400" dirty="0">
                        <a:effectLst/>
                        <a:latin typeface="Calibri" pitchFamily="34" charset="0"/>
                        <a:ea typeface="Calibri" panose="020F0502020204030204" pitchFamily="34" charset="0"/>
                        <a:cs typeface="Calibri" pitchFamily="34" charset="0"/>
                      </a:endParaRPr>
                    </a:p>
                  </a:txBody>
                  <a:tcPr marL="51435" marR="51435" marT="7144" marB="0" anchor="ctr">
                    <a:solidFill>
                      <a:schemeClr val="accent3">
                        <a:lumMod val="60000"/>
                        <a:lumOff val="40000"/>
                      </a:schemeClr>
                    </a:solidFill>
                  </a:tcPr>
                </a:tc>
                <a:tc>
                  <a:txBody>
                    <a:bodyPr/>
                    <a:lstStyle/>
                    <a:p>
                      <a:pPr algn="ctr">
                        <a:lnSpc>
                          <a:spcPct val="107000"/>
                        </a:lnSpc>
                        <a:spcAft>
                          <a:spcPts val="0"/>
                        </a:spcAft>
                      </a:pPr>
                      <a:r>
                        <a:rPr lang="es-MX" sz="1400" dirty="0">
                          <a:effectLst/>
                          <a:latin typeface="Calibri" pitchFamily="34" charset="0"/>
                          <a:cs typeface="Calibri" pitchFamily="34" charset="0"/>
                        </a:rPr>
                        <a:t>Índice General de Cumplimiento</a:t>
                      </a:r>
                      <a:endParaRPr lang="es-MX" sz="1400" dirty="0">
                        <a:effectLst/>
                        <a:latin typeface="Calibri" pitchFamily="34" charset="0"/>
                        <a:ea typeface="Calibri" panose="020F0502020204030204" pitchFamily="34" charset="0"/>
                        <a:cs typeface="Calibri" pitchFamily="34" charset="0"/>
                      </a:endParaRPr>
                    </a:p>
                  </a:txBody>
                  <a:tcPr marL="51435" marR="51435" marT="7144" marB="0" anchor="ctr">
                    <a:solidFill>
                      <a:schemeClr val="accent3">
                        <a:lumMod val="60000"/>
                        <a:lumOff val="40000"/>
                      </a:schemeClr>
                    </a:solidFill>
                  </a:tcPr>
                </a:tc>
              </a:tr>
              <a:tr h="481880">
                <a:tc>
                  <a:txBody>
                    <a:bodyPr/>
                    <a:lstStyle/>
                    <a:p>
                      <a:pPr algn="ctr">
                        <a:lnSpc>
                          <a:spcPct val="107000"/>
                        </a:lnSpc>
                        <a:spcAft>
                          <a:spcPts val="0"/>
                        </a:spcAft>
                      </a:pPr>
                      <a:r>
                        <a:rPr lang="es-MX" sz="1400" dirty="0" smtClean="0">
                          <a:effectLst/>
                          <a:latin typeface="Calibri" pitchFamily="34" charset="0"/>
                          <a:cs typeface="Calibri" pitchFamily="34" charset="0"/>
                        </a:rPr>
                        <a:t>ICOT</a:t>
                      </a:r>
                      <a:endParaRPr lang="es-MX" sz="1400" dirty="0">
                        <a:effectLst/>
                        <a:latin typeface="Calibri" panose="020F0502020204030204" pitchFamily="34" charset="0"/>
                        <a:ea typeface="Calibri" panose="020F0502020204030204" pitchFamily="34" charset="0"/>
                        <a:cs typeface="Calibri" pitchFamily="34" charset="0"/>
                      </a:endParaRPr>
                    </a:p>
                  </a:txBody>
                  <a:tcPr marL="0" marR="0" marT="0"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itchFamily="34" charset="0"/>
                          <a:cs typeface="Calibri" pitchFamily="34" charset="0"/>
                        </a:rPr>
                        <a:t>IPARSO</a:t>
                      </a: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Calibri" panose="020F0502020204030204" pitchFamily="34" charset="0"/>
                          <a:cs typeface="Calibri" pitchFamily="34" charset="0"/>
                        </a:rPr>
                        <a:t>IPAC</a:t>
                      </a:r>
                      <a:endParaRPr lang="es-MX" sz="1400" dirty="0">
                        <a:effectLst/>
                        <a:latin typeface="Calibri" panose="020F0502020204030204" pitchFamily="34" charset="0"/>
                        <a:ea typeface="Calibri" panose="020F0502020204030204" pitchFamily="34" charset="0"/>
                        <a:cs typeface="Calibri" pitchFamily="34"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latin typeface="Calibri" pitchFamily="34" charset="0"/>
                          <a:cs typeface="Calibri" pitchFamily="34" charset="0"/>
                        </a:rPr>
                        <a:t>ICR</a:t>
                      </a:r>
                      <a:endParaRPr lang="es-MX" sz="1400" dirty="0">
                        <a:effectLst/>
                        <a:latin typeface="Calibri" panose="020F0502020204030204" pitchFamily="34" charset="0"/>
                        <a:ea typeface="Calibri" panose="020F0502020204030204" pitchFamily="34" charset="0"/>
                        <a:cs typeface="Calibri" pitchFamily="34"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latin typeface="Calibri" pitchFamily="34" charset="0"/>
                          <a:cs typeface="Calibri" pitchFamily="34" charset="0"/>
                        </a:rPr>
                        <a:t>IGC</a:t>
                      </a:r>
                      <a:endParaRPr lang="es-MX" sz="1400" dirty="0">
                        <a:effectLst/>
                        <a:latin typeface="Calibri" panose="020F0502020204030204" pitchFamily="34" charset="0"/>
                        <a:ea typeface="Calibri" panose="020F0502020204030204" pitchFamily="34" charset="0"/>
                        <a:cs typeface="Calibri" pitchFamily="34" charset="0"/>
                      </a:endParaRPr>
                    </a:p>
                  </a:txBody>
                  <a:tcPr marL="51435" marR="51435" marT="7144" marB="0" anchor="ctr">
                    <a:solidFill>
                      <a:schemeClr val="accent2">
                        <a:lumMod val="60000"/>
                        <a:lumOff val="40000"/>
                      </a:schemeClr>
                    </a:solidFill>
                  </a:tcPr>
                </a:tc>
              </a:tr>
              <a:tr h="576064">
                <a:tc>
                  <a:txBody>
                    <a:bodyPr/>
                    <a:lstStyle/>
                    <a:p>
                      <a:pPr algn="ctr">
                        <a:lnSpc>
                          <a:spcPct val="107000"/>
                        </a:lnSpc>
                        <a:spcAft>
                          <a:spcPts val="0"/>
                        </a:spcAft>
                      </a:pPr>
                      <a:r>
                        <a:rPr lang="es-MX" sz="1400" dirty="0">
                          <a:effectLst/>
                          <a:latin typeface="Calibri" pitchFamily="34" charset="0"/>
                          <a:cs typeface="Calibri" pitchFamily="34" charset="0"/>
                        </a:rPr>
                        <a:t>50%</a:t>
                      </a:r>
                      <a:endParaRPr lang="es-MX" sz="1400" dirty="0">
                        <a:effectLst/>
                        <a:latin typeface="Calibri" panose="020F0502020204030204" pitchFamily="34" charset="0"/>
                        <a:ea typeface="Calibri" panose="020F0502020204030204" pitchFamily="34" charset="0"/>
                        <a:cs typeface="Calibri" pitchFamily="34" charset="0"/>
                      </a:endParaRPr>
                    </a:p>
                  </a:txBody>
                  <a:tcPr marL="0" marR="0" marT="0" marB="0" anchor="ctr">
                    <a:solidFill>
                      <a:schemeClr val="accent3">
                        <a:lumMod val="60000"/>
                        <a:lumOff val="40000"/>
                      </a:schemeClr>
                    </a:solidFill>
                  </a:tcPr>
                </a:tc>
                <a:tc>
                  <a:txBody>
                    <a:bodyPr/>
                    <a:lstStyle/>
                    <a:p>
                      <a:pPr algn="ctr">
                        <a:lnSpc>
                          <a:spcPct val="107000"/>
                        </a:lnSpc>
                        <a:spcAft>
                          <a:spcPts val="0"/>
                        </a:spcAft>
                      </a:pPr>
                      <a:r>
                        <a:rPr lang="es-MX" sz="1400" dirty="0" smtClean="0">
                          <a:effectLst/>
                          <a:latin typeface="Calibri" pitchFamily="34" charset="0"/>
                          <a:cs typeface="Calibri" pitchFamily="34" charset="0"/>
                        </a:rPr>
                        <a:t>20%</a:t>
                      </a:r>
                      <a:endParaRPr lang="es-MX" sz="1400" dirty="0">
                        <a:effectLst/>
                        <a:latin typeface="Calibri" panose="020F0502020204030204" pitchFamily="34" charset="0"/>
                        <a:ea typeface="Calibri" panose="020F0502020204030204" pitchFamily="34" charset="0"/>
                        <a:cs typeface="Calibri" pitchFamily="34" charset="0"/>
                      </a:endParaRPr>
                    </a:p>
                  </a:txBody>
                  <a:tcPr marL="51435" marR="51435" marT="7144" marB="0" anchor="ctr">
                    <a:solidFill>
                      <a:schemeClr val="accent3">
                        <a:lumMod val="60000"/>
                        <a:lumOff val="40000"/>
                      </a:schemeClr>
                    </a:solidFill>
                  </a:tcPr>
                </a:tc>
                <a:tc>
                  <a:txBody>
                    <a:bodyPr/>
                    <a:lstStyle/>
                    <a:p>
                      <a:pPr algn="ctr">
                        <a:lnSpc>
                          <a:spcPct val="107000"/>
                        </a:lnSpc>
                        <a:spcAft>
                          <a:spcPts val="0"/>
                        </a:spcAft>
                      </a:pPr>
                      <a:r>
                        <a:rPr lang="es-MX" sz="1400" dirty="0" smtClean="0">
                          <a:effectLst/>
                          <a:latin typeface="Calibri" panose="020F0502020204030204" pitchFamily="34" charset="0"/>
                          <a:ea typeface="Calibri" panose="020F0502020204030204" pitchFamily="34" charset="0"/>
                          <a:cs typeface="Calibri" pitchFamily="34" charset="0"/>
                        </a:rPr>
                        <a:t>20%</a:t>
                      </a:r>
                      <a:endParaRPr lang="es-MX" sz="1400" dirty="0">
                        <a:effectLst/>
                        <a:latin typeface="Calibri" panose="020F0502020204030204" pitchFamily="34" charset="0"/>
                        <a:ea typeface="Calibri" panose="020F0502020204030204" pitchFamily="34" charset="0"/>
                        <a:cs typeface="Calibri" pitchFamily="34" charset="0"/>
                      </a:endParaRPr>
                    </a:p>
                  </a:txBody>
                  <a:tcPr marL="51435" marR="51435" marT="7144" marB="0" anchor="ctr">
                    <a:solidFill>
                      <a:schemeClr val="accent3">
                        <a:lumMod val="60000"/>
                        <a:lumOff val="40000"/>
                      </a:schemeClr>
                    </a:solidFill>
                  </a:tcPr>
                </a:tc>
                <a:tc>
                  <a:txBody>
                    <a:bodyPr/>
                    <a:lstStyle/>
                    <a:p>
                      <a:pPr algn="ctr">
                        <a:lnSpc>
                          <a:spcPct val="107000"/>
                        </a:lnSpc>
                        <a:spcAft>
                          <a:spcPts val="0"/>
                        </a:spcAft>
                      </a:pPr>
                      <a:r>
                        <a:rPr lang="es-MX" sz="1400" dirty="0" smtClean="0">
                          <a:effectLst/>
                          <a:latin typeface="Calibri" pitchFamily="34" charset="0"/>
                          <a:cs typeface="Calibri" pitchFamily="34" charset="0"/>
                        </a:rPr>
                        <a:t>10%</a:t>
                      </a:r>
                      <a:endParaRPr lang="es-MX" sz="1400" dirty="0">
                        <a:effectLst/>
                        <a:latin typeface="Calibri" panose="020F0502020204030204" pitchFamily="34" charset="0"/>
                        <a:ea typeface="Calibri" panose="020F0502020204030204" pitchFamily="34" charset="0"/>
                        <a:cs typeface="Calibri" pitchFamily="34" charset="0"/>
                      </a:endParaRPr>
                    </a:p>
                  </a:txBody>
                  <a:tcPr marL="51435" marR="51435" marT="7144" marB="0" anchor="ctr">
                    <a:solidFill>
                      <a:schemeClr val="accent3">
                        <a:lumMod val="60000"/>
                        <a:lumOff val="40000"/>
                      </a:schemeClr>
                    </a:solidFill>
                  </a:tcPr>
                </a:tc>
                <a:tc>
                  <a:txBody>
                    <a:bodyPr/>
                    <a:lstStyle/>
                    <a:p>
                      <a:pPr algn="ctr">
                        <a:lnSpc>
                          <a:spcPct val="107000"/>
                        </a:lnSpc>
                        <a:spcAft>
                          <a:spcPts val="0"/>
                        </a:spcAft>
                      </a:pPr>
                      <a:r>
                        <a:rPr lang="es-MX" sz="1400" dirty="0">
                          <a:effectLst/>
                          <a:latin typeface="Calibri" pitchFamily="34" charset="0"/>
                          <a:cs typeface="Calibri" pitchFamily="34" charset="0"/>
                        </a:rPr>
                        <a:t>100%</a:t>
                      </a:r>
                      <a:endParaRPr lang="es-MX" sz="1400" dirty="0">
                        <a:effectLst/>
                        <a:latin typeface="Calibri" panose="020F0502020204030204" pitchFamily="34" charset="0"/>
                        <a:ea typeface="Calibri" panose="020F0502020204030204" pitchFamily="34" charset="0"/>
                        <a:cs typeface="Calibri" pitchFamily="34" charset="0"/>
                      </a:endParaRPr>
                    </a:p>
                  </a:txBody>
                  <a:tcPr marL="51435" marR="51435" marT="7144" marB="0" anchor="ctr">
                    <a:solidFill>
                      <a:schemeClr val="accent3">
                        <a:lumMod val="60000"/>
                        <a:lumOff val="40000"/>
                      </a:schemeClr>
                    </a:solidFill>
                  </a:tcPr>
                </a:tc>
              </a:tr>
            </a:tbl>
          </a:graphicData>
        </a:graphic>
      </p:graphicFrame>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9607" y="620688"/>
            <a:ext cx="961202" cy="836484"/>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5517232"/>
            <a:ext cx="961202" cy="836484"/>
          </a:xfrm>
          <a:prstGeom prst="rect">
            <a:avLst/>
          </a:prstGeom>
        </p:spPr>
      </p:pic>
    </p:spTree>
    <p:extLst>
      <p:ext uri="{BB962C8B-B14F-4D97-AF65-F5344CB8AC3E}">
        <p14:creationId xmlns:p14="http://schemas.microsoft.com/office/powerpoint/2010/main" val="542725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Gráfico"/>
          <p:cNvGraphicFramePr>
            <a:graphicFrameLocks noGrp="1"/>
          </p:cNvGraphicFramePr>
          <p:nvPr>
            <p:extLst>
              <p:ext uri="{D42A27DB-BD31-4B8C-83A1-F6EECF244321}">
                <p14:modId xmlns:p14="http://schemas.microsoft.com/office/powerpoint/2010/main" val="1512144750"/>
              </p:ext>
            </p:extLst>
          </p:nvPr>
        </p:nvGraphicFramePr>
        <p:xfrm>
          <a:off x="251520" y="116632"/>
          <a:ext cx="8572500" cy="64087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5401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1 Gráfico"/>
          <p:cNvGraphicFramePr>
            <a:graphicFrameLocks noGrp="1"/>
          </p:cNvGraphicFramePr>
          <p:nvPr>
            <p:extLst>
              <p:ext uri="{D42A27DB-BD31-4B8C-83A1-F6EECF244321}">
                <p14:modId xmlns:p14="http://schemas.microsoft.com/office/powerpoint/2010/main" val="2259958721"/>
              </p:ext>
            </p:extLst>
          </p:nvPr>
        </p:nvGraphicFramePr>
        <p:xfrm>
          <a:off x="285750" y="260648"/>
          <a:ext cx="8572500" cy="60821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62774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Título"/>
          <p:cNvSpPr>
            <a:spLocks noGrp="1"/>
          </p:cNvSpPr>
          <p:nvPr>
            <p:ph type="ctrTitle"/>
          </p:nvPr>
        </p:nvSpPr>
        <p:spPr>
          <a:xfrm>
            <a:off x="1547664" y="2420888"/>
            <a:ext cx="5554980" cy="1296144"/>
          </a:xfrm>
        </p:spPr>
        <p:txBody>
          <a:bodyPr>
            <a:normAutofit/>
          </a:bodyPr>
          <a:lstStyle/>
          <a:p>
            <a:pPr algn="ctr"/>
            <a:r>
              <a:rPr lang="es-MX" sz="2400" b="1" dirty="0" smtClean="0">
                <a:solidFill>
                  <a:schemeClr val="tx1"/>
                </a:solidFill>
              </a:rPr>
              <a:t>RESULTADOS </a:t>
            </a:r>
            <a:br>
              <a:rPr lang="es-MX" sz="2400" b="1" dirty="0" smtClean="0">
                <a:solidFill>
                  <a:schemeClr val="tx1"/>
                </a:solidFill>
              </a:rPr>
            </a:br>
            <a:r>
              <a:rPr lang="es-MX" sz="2400" b="1" dirty="0" smtClean="0">
                <a:solidFill>
                  <a:schemeClr val="tx1"/>
                </a:solidFill>
              </a:rPr>
              <a:t>(Por tipo de sujeto obligado)</a:t>
            </a:r>
            <a:endParaRPr lang="es-MX" sz="2400" b="1" dirty="0">
              <a:solidFill>
                <a:schemeClr val="tx1"/>
              </a:solidFill>
            </a:endParaRPr>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373216"/>
            <a:ext cx="1000520" cy="936104"/>
          </a:xfrm>
          <a:prstGeom prst="rect">
            <a:avLst/>
          </a:prstGeom>
        </p:spPr>
      </p:pic>
      <p:pic>
        <p:nvPicPr>
          <p:cNvPr id="5"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88640"/>
            <a:ext cx="1000520" cy="936104"/>
          </a:xfrm>
          <a:prstGeom prst="rect">
            <a:avLst/>
          </a:prstGeom>
        </p:spPr>
      </p:pic>
    </p:spTree>
    <p:extLst>
      <p:ext uri="{BB962C8B-B14F-4D97-AF65-F5344CB8AC3E}">
        <p14:creationId xmlns:p14="http://schemas.microsoft.com/office/powerpoint/2010/main" val="26542228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p:cNvGraphicFramePr>
            <a:graphicFrameLocks/>
          </p:cNvGraphicFramePr>
          <p:nvPr>
            <p:extLst>
              <p:ext uri="{D42A27DB-BD31-4B8C-83A1-F6EECF244321}">
                <p14:modId xmlns:p14="http://schemas.microsoft.com/office/powerpoint/2010/main" val="3226887139"/>
              </p:ext>
            </p:extLst>
          </p:nvPr>
        </p:nvGraphicFramePr>
        <p:xfrm>
          <a:off x="251520" y="902516"/>
          <a:ext cx="8618160" cy="5785595"/>
        </p:xfrm>
        <a:graphic>
          <a:graphicData uri="http://schemas.openxmlformats.org/drawingml/2006/table">
            <a:tbl>
              <a:tblPr firstRow="1" firstCol="1" bandRow="1">
                <a:tableStyleId>{EB344D84-9AFB-497E-A393-DC336BA19D2E}</a:tableStyleId>
              </a:tblPr>
              <a:tblGrid>
                <a:gridCol w="368001"/>
                <a:gridCol w="2080271"/>
                <a:gridCol w="504056"/>
                <a:gridCol w="648072"/>
                <a:gridCol w="576064"/>
                <a:gridCol w="648072"/>
                <a:gridCol w="576064"/>
                <a:gridCol w="3217560"/>
              </a:tblGrid>
              <a:tr h="234678">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ICOT</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i="0" u="none" strike="noStrike" dirty="0" smtClean="0">
                          <a:solidFill>
                            <a:schemeClr val="lt1"/>
                          </a:solidFill>
                          <a:effectLst/>
                          <a:latin typeface="+mn-lt"/>
                        </a:rPr>
                        <a:t>ICR</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i="0" u="none" strike="noStrike" dirty="0" smtClean="0">
                          <a:solidFill>
                            <a:schemeClr val="bg1"/>
                          </a:solidFill>
                          <a:effectLst/>
                          <a:latin typeface="Arial Narrow" panose="020B0606020202030204" pitchFamily="34" charset="0"/>
                        </a:rPr>
                        <a:t>IGC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374930">
                <a:tc>
                  <a:txBody>
                    <a:bodyPr/>
                    <a:lstStyle/>
                    <a:p>
                      <a:pPr algn="ctr" fontAlgn="ctr"/>
                      <a:r>
                        <a:rPr lang="es-MX" sz="1200" u="none" strike="noStrike" dirty="0">
                          <a:effectLst/>
                        </a:rPr>
                        <a:t>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Emiliano Zapata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10</a:t>
                      </a:r>
                    </a:p>
                  </a:txBody>
                  <a:tcPr marL="9525" marR="9525" marT="9525" marB="0" anchor="ctr"/>
                </a:tc>
                <a:tc>
                  <a:txBody>
                    <a:bodyPr/>
                    <a:lstStyle/>
                    <a:p>
                      <a:pPr algn="ctr" fontAlgn="ctr"/>
                      <a:r>
                        <a:rPr lang="es-MX" sz="1200" b="0" i="0" u="none" strike="noStrike">
                          <a:solidFill>
                            <a:srgbClr val="000000"/>
                          </a:solidFill>
                          <a:effectLst/>
                          <a:latin typeface="Tw Cen MT"/>
                        </a:rPr>
                        <a:t>50</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www.emiliano</a:t>
                      </a:r>
                      <a:r>
                        <a:rPr lang="es-MX" sz="1300" b="0" i="0" u="sng" strike="noStrike" baseline="0" dirty="0" smtClean="0">
                          <a:solidFill>
                            <a:schemeClr val="accent5">
                              <a:lumMod val="75000"/>
                            </a:schemeClr>
                          </a:solidFill>
                          <a:effectLst/>
                          <a:latin typeface="Calibri" panose="020F0502020204030204" pitchFamily="34" charset="0"/>
                        </a:rPr>
                        <a:t>zapatatlax.gob.mx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07623">
                <a:tc>
                  <a:txBody>
                    <a:bodyPr/>
                    <a:lstStyle/>
                    <a:p>
                      <a:pPr algn="ctr" fontAlgn="ctr"/>
                      <a:r>
                        <a:rPr lang="es-MX" sz="1200" u="none" strike="noStrike" dirty="0" smtClean="0">
                          <a:effectLst/>
                        </a:rPr>
                        <a:t>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 Francisco Tetlanohcan</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17.5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10</a:t>
                      </a:r>
                    </a:p>
                  </a:txBody>
                  <a:tcPr marL="9525" marR="9525" marT="9525" marB="0" anchor="ctr"/>
                </a:tc>
                <a:tc>
                  <a:txBody>
                    <a:bodyPr/>
                    <a:lstStyle/>
                    <a:p>
                      <a:pPr algn="ctr" fontAlgn="ctr"/>
                      <a:r>
                        <a:rPr lang="es-MX" sz="1200" b="0" i="0" u="none" strike="noStrike">
                          <a:solidFill>
                            <a:srgbClr val="000000"/>
                          </a:solidFill>
                          <a:effectLst/>
                          <a:latin typeface="Tw Cen MT"/>
                        </a:rPr>
                        <a:t>47.5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www.tetlanohcan.gob.mx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75326">
                <a:tc>
                  <a:txBody>
                    <a:bodyPr/>
                    <a:lstStyle/>
                    <a:p>
                      <a:pPr algn="ctr" fontAlgn="ctr"/>
                      <a:r>
                        <a:rPr lang="es-MX" sz="1200" u="none" strike="noStrike" dirty="0">
                          <a:effectLst/>
                        </a:rPr>
                        <a:t>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Huamantla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16.25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10</a:t>
                      </a:r>
                    </a:p>
                  </a:txBody>
                  <a:tcPr marL="9525" marR="9525" marT="9525" marB="0" anchor="ctr"/>
                </a:tc>
                <a:tc>
                  <a:txBody>
                    <a:bodyPr/>
                    <a:lstStyle/>
                    <a:p>
                      <a:pPr algn="ctr" fontAlgn="ctr"/>
                      <a:r>
                        <a:rPr lang="es-MX" sz="1200" b="0" i="0" u="none" strike="noStrike">
                          <a:solidFill>
                            <a:srgbClr val="000000"/>
                          </a:solidFill>
                          <a:effectLst/>
                          <a:latin typeface="Tw Cen MT"/>
                        </a:rPr>
                        <a:t>46.25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3"/>
                        </a:rPr>
                        <a:t>www.huamantla.gob.mx/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55980">
                <a:tc>
                  <a:txBody>
                    <a:bodyPr/>
                    <a:lstStyle/>
                    <a:p>
                      <a:pPr algn="ctr" fontAlgn="ctr"/>
                      <a:r>
                        <a:rPr lang="es-MX" sz="1200" u="none" strike="noStrike" dirty="0">
                          <a:effectLst/>
                        </a:rPr>
                        <a:t>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Xicohtzinco</a:t>
                      </a:r>
                    </a:p>
                  </a:txBody>
                  <a:tcPr marL="9525" marR="9525" marT="9525" marB="0" anchor="ctr"/>
                </a:tc>
                <a:tc>
                  <a:txBody>
                    <a:bodyPr/>
                    <a:lstStyle/>
                    <a:p>
                      <a:pPr algn="ctr" fontAlgn="ctr"/>
                      <a:r>
                        <a:rPr lang="es-MX" sz="1200" b="0" i="0" u="none" strike="noStrike">
                          <a:solidFill>
                            <a:srgbClr val="000000"/>
                          </a:solidFill>
                          <a:effectLst/>
                          <a:latin typeface="Tw Cen MT"/>
                        </a:rPr>
                        <a:t>5.5</a:t>
                      </a:r>
                    </a:p>
                  </a:txBody>
                  <a:tcPr marL="9525" marR="9525" marT="9525" marB="0" anchor="ctr"/>
                </a:tc>
                <a:tc>
                  <a:txBody>
                    <a:bodyPr/>
                    <a:lstStyle/>
                    <a:p>
                      <a:pPr algn="ctr" fontAlgn="ctr"/>
                      <a:r>
                        <a:rPr lang="es-MX" sz="1200" b="0" i="0" u="none" strike="noStrike">
                          <a:solidFill>
                            <a:srgbClr val="000000"/>
                          </a:solidFill>
                          <a:effectLst/>
                          <a:latin typeface="Tw Cen MT"/>
                        </a:rPr>
                        <a:t>8.75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10</a:t>
                      </a:r>
                    </a:p>
                  </a:txBody>
                  <a:tcPr marL="9525" marR="9525" marT="9525" marB="0" anchor="ctr"/>
                </a:tc>
                <a:tc>
                  <a:txBody>
                    <a:bodyPr/>
                    <a:lstStyle/>
                    <a:p>
                      <a:pPr algn="ctr" fontAlgn="ctr"/>
                      <a:r>
                        <a:rPr lang="es-MX" sz="1200" b="0" i="0" u="none" strike="noStrike">
                          <a:solidFill>
                            <a:srgbClr val="000000"/>
                          </a:solidFill>
                          <a:effectLst/>
                          <a:latin typeface="Tw Cen MT"/>
                        </a:rPr>
                        <a:t>44.25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www.xicohtzinco.gob.mx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75326">
                <a:tc>
                  <a:txBody>
                    <a:bodyPr/>
                    <a:lstStyle/>
                    <a:p>
                      <a:pPr algn="ctr" fontAlgn="ctr"/>
                      <a:r>
                        <a:rPr lang="es-MX" sz="1200" u="none" strike="noStrike" dirty="0">
                          <a:effectLst/>
                        </a:rPr>
                        <a:t>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Lázaro Cárdenas</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6.68</a:t>
                      </a:r>
                    </a:p>
                  </a:txBody>
                  <a:tcPr marL="9525" marR="9525" marT="9525" marB="0" anchor="ctr"/>
                </a:tc>
                <a:tc>
                  <a:txBody>
                    <a:bodyPr/>
                    <a:lstStyle/>
                    <a:p>
                      <a:pPr algn="ctr" fontAlgn="ctr"/>
                      <a:r>
                        <a:rPr lang="es-MX" sz="1200" b="0" i="0" u="none" strike="noStrike">
                          <a:solidFill>
                            <a:srgbClr val="000000"/>
                          </a:solidFill>
                          <a:effectLst/>
                          <a:latin typeface="Tw Cen MT"/>
                        </a:rPr>
                        <a:t>41.68</a:t>
                      </a:r>
                    </a:p>
                  </a:txBody>
                  <a:tcPr marL="9525" marR="9525" marT="9525"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300" b="0" i="0" u="sng" strike="noStrike" dirty="0" smtClean="0">
                          <a:solidFill>
                            <a:schemeClr val="accent5">
                              <a:lumMod val="75000"/>
                            </a:schemeClr>
                          </a:solidFill>
                          <a:effectLst/>
                          <a:latin typeface="Calibri" panose="020F0502020204030204" pitchFamily="34" charset="0"/>
                        </a:rPr>
                        <a:t>www. municipiodelazarocardenastlax.gob.mx</a:t>
                      </a:r>
                    </a:p>
                  </a:txBody>
                  <a:tcPr marL="9525" marR="9525" marT="9525" marB="0" anchor="ctr"/>
                </a:tc>
              </a:tr>
              <a:tr h="298740">
                <a:tc>
                  <a:txBody>
                    <a:bodyPr/>
                    <a:lstStyle/>
                    <a:p>
                      <a:pPr algn="ctr" fontAlgn="ctr"/>
                      <a:r>
                        <a:rPr lang="es-MX" sz="1200" u="none" strike="noStrike" dirty="0">
                          <a:effectLst/>
                        </a:rPr>
                        <a:t>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Tetlatlahuca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18.75</a:t>
                      </a:r>
                    </a:p>
                  </a:txBody>
                  <a:tcPr marL="9525" marR="9525" marT="9525" marB="0" anchor="ctr"/>
                </a:tc>
                <a:tc>
                  <a:txBody>
                    <a:bodyPr/>
                    <a:lstStyle/>
                    <a:p>
                      <a:pPr algn="ctr" fontAlgn="ctr"/>
                      <a:r>
                        <a:rPr lang="es-MX" sz="1200" b="0" i="0" u="none" strike="noStrike">
                          <a:solidFill>
                            <a:srgbClr val="000000"/>
                          </a:solidFill>
                          <a:effectLst/>
                          <a:latin typeface="Tw Cen MT"/>
                        </a:rPr>
                        <a:t>13.3</a:t>
                      </a:r>
                    </a:p>
                  </a:txBody>
                  <a:tcPr marL="9525" marR="9525" marT="9525" marB="0" anchor="ctr"/>
                </a:tc>
                <a:tc>
                  <a:txBody>
                    <a:bodyPr/>
                    <a:lstStyle/>
                    <a:p>
                      <a:pPr algn="ctr" fontAlgn="ctr"/>
                      <a:r>
                        <a:rPr lang="es-MX" sz="1200" b="0" i="0" u="none" strike="noStrike">
                          <a:solidFill>
                            <a:srgbClr val="000000"/>
                          </a:solidFill>
                          <a:effectLst/>
                          <a:latin typeface="Tw Cen MT"/>
                        </a:rPr>
                        <a:t>8.33</a:t>
                      </a:r>
                    </a:p>
                  </a:txBody>
                  <a:tcPr marL="9525" marR="9525" marT="9525" marB="0" anchor="ctr"/>
                </a:tc>
                <a:tc>
                  <a:txBody>
                    <a:bodyPr/>
                    <a:lstStyle/>
                    <a:p>
                      <a:pPr algn="ctr" fontAlgn="ctr"/>
                      <a:r>
                        <a:rPr lang="es-MX" sz="1200" b="0" i="0" u="none" strike="noStrike">
                          <a:solidFill>
                            <a:srgbClr val="000000"/>
                          </a:solidFill>
                          <a:effectLst/>
                          <a:latin typeface="Tw Cen MT"/>
                        </a:rPr>
                        <a:t>40.38</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tetlatlahuca.gob.mx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92608">
                <a:tc>
                  <a:txBody>
                    <a:bodyPr/>
                    <a:lstStyle/>
                    <a:p>
                      <a:pPr algn="ctr" fontAlgn="ctr"/>
                      <a:r>
                        <a:rPr lang="es-MX" sz="1200" u="none" strike="noStrike" dirty="0">
                          <a:effectLst/>
                        </a:rPr>
                        <a:t>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Hueyotlipan</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5.01</a:t>
                      </a:r>
                    </a:p>
                  </a:txBody>
                  <a:tcPr marL="9525" marR="9525" marT="9525" marB="0" anchor="ctr"/>
                </a:tc>
                <a:tc>
                  <a:txBody>
                    <a:bodyPr/>
                    <a:lstStyle/>
                    <a:p>
                      <a:pPr algn="ctr" fontAlgn="ctr"/>
                      <a:r>
                        <a:rPr lang="es-MX" sz="1200" b="0" i="0" u="none" strike="noStrike">
                          <a:solidFill>
                            <a:srgbClr val="000000"/>
                          </a:solidFill>
                          <a:effectLst/>
                          <a:latin typeface="Tw Cen MT"/>
                        </a:rPr>
                        <a:t>37.51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4"/>
                        </a:rPr>
                        <a:t>hueyotlipan.gob.mx/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74930">
                <a:tc>
                  <a:txBody>
                    <a:bodyPr/>
                    <a:lstStyle/>
                    <a:p>
                      <a:pPr algn="ctr" fontAlgn="ctr"/>
                      <a:r>
                        <a:rPr lang="es-MX" sz="1200" u="none" strike="noStrike">
                          <a:effectLst/>
                        </a:rPr>
                        <a:t>8</a:t>
                      </a:r>
                      <a:endParaRPr lang="es-MX" sz="1200" b="1" i="0" u="none" strike="noStrike">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Tlaxcala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5.01</a:t>
                      </a:r>
                    </a:p>
                  </a:txBody>
                  <a:tcPr marL="9525" marR="9525" marT="9525" marB="0" anchor="ctr"/>
                </a:tc>
                <a:tc>
                  <a:txBody>
                    <a:bodyPr/>
                    <a:lstStyle/>
                    <a:p>
                      <a:pPr algn="ctr" fontAlgn="ctr"/>
                      <a:r>
                        <a:rPr lang="es-MX" sz="1200" b="0" i="0" u="none" strike="noStrike">
                          <a:solidFill>
                            <a:srgbClr val="000000"/>
                          </a:solidFill>
                          <a:effectLst/>
                          <a:latin typeface="Tw Cen MT"/>
                        </a:rPr>
                        <a:t>37.51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www.capitaltlaxcala.gob.mx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192223">
                <a:tc>
                  <a:txBody>
                    <a:bodyPr/>
                    <a:lstStyle/>
                    <a:p>
                      <a:pPr algn="ctr" fontAlgn="ctr"/>
                      <a:r>
                        <a:rPr lang="es-MX" sz="1200" u="none" strike="noStrike" dirty="0">
                          <a:effectLst/>
                        </a:rPr>
                        <a:t>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Sanctórum de Lázaro Cárdenas</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8.75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8.35</a:t>
                      </a:r>
                    </a:p>
                  </a:txBody>
                  <a:tcPr marL="9525" marR="9525" marT="9525" marB="0" anchor="ctr"/>
                </a:tc>
                <a:tc>
                  <a:txBody>
                    <a:bodyPr/>
                    <a:lstStyle/>
                    <a:p>
                      <a:pPr algn="ctr" fontAlgn="ctr"/>
                      <a:r>
                        <a:rPr lang="es-MX" sz="1200" b="0" i="0" u="none" strike="noStrike">
                          <a:solidFill>
                            <a:srgbClr val="000000"/>
                          </a:solidFill>
                          <a:effectLst/>
                          <a:latin typeface="Tw Cen MT"/>
                        </a:rPr>
                        <a:t>37.1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5"/>
                        </a:rPr>
                        <a:t>sanctorum.gob.mx/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30833">
                <a:tc>
                  <a:txBody>
                    <a:bodyPr/>
                    <a:lstStyle/>
                    <a:p>
                      <a:pPr algn="ctr" fontAlgn="ctr"/>
                      <a:r>
                        <a:rPr lang="es-MX" sz="1200" u="none" strike="noStrike">
                          <a:effectLst/>
                        </a:rPr>
                        <a:t>10</a:t>
                      </a:r>
                      <a:endParaRPr lang="es-MX" sz="1200" b="1" i="0" u="none" strike="noStrike">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Amaxac de Guerrero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15</a:t>
                      </a:r>
                    </a:p>
                  </a:txBody>
                  <a:tcPr marL="9525" marR="9525" marT="9525" marB="0" anchor="ctr"/>
                </a:tc>
                <a:tc>
                  <a:txBody>
                    <a:bodyPr/>
                    <a:lstStyle/>
                    <a:p>
                      <a:pPr algn="ctr" fontAlgn="ctr"/>
                      <a:r>
                        <a:rPr lang="es-MX" sz="1200" b="0" i="0" u="none" strike="noStrike">
                          <a:solidFill>
                            <a:srgbClr val="000000"/>
                          </a:solidFill>
                          <a:effectLst/>
                          <a:latin typeface="Tw Cen MT"/>
                        </a:rPr>
                        <a:t>13.4</a:t>
                      </a:r>
                    </a:p>
                  </a:txBody>
                  <a:tcPr marL="9525" marR="9525" marT="9525" marB="0" anchor="ctr"/>
                </a:tc>
                <a:tc>
                  <a:txBody>
                    <a:bodyPr/>
                    <a:lstStyle/>
                    <a:p>
                      <a:pPr algn="ctr" fontAlgn="ctr"/>
                      <a:r>
                        <a:rPr lang="es-MX" sz="1200" b="0" i="0" u="none" strike="noStrike">
                          <a:solidFill>
                            <a:srgbClr val="000000"/>
                          </a:solidFill>
                          <a:effectLst/>
                          <a:latin typeface="Tw Cen MT"/>
                        </a:rPr>
                        <a:t>8.33</a:t>
                      </a:r>
                    </a:p>
                  </a:txBody>
                  <a:tcPr marL="9525" marR="9525" marT="9525" marB="0" anchor="ctr"/>
                </a:tc>
                <a:tc>
                  <a:txBody>
                    <a:bodyPr/>
                    <a:lstStyle/>
                    <a:p>
                      <a:pPr algn="ctr" fontAlgn="ctr"/>
                      <a:r>
                        <a:rPr lang="es-MX" sz="1200" b="0" i="0" u="none" strike="noStrike">
                          <a:solidFill>
                            <a:srgbClr val="000000"/>
                          </a:solidFill>
                          <a:effectLst/>
                          <a:latin typeface="Tw Cen MT"/>
                        </a:rPr>
                        <a:t>36.73</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amaxac.gob.mx       amaxac.org.mx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1318">
                <a:tc>
                  <a:txBody>
                    <a:bodyPr/>
                    <a:lstStyle/>
                    <a:p>
                      <a:pPr algn="ctr" fontAlgn="ctr"/>
                      <a:r>
                        <a:rPr lang="es-MX" sz="1200" u="none" strike="noStrike" dirty="0">
                          <a:effectLst/>
                        </a:rPr>
                        <a:t>11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 José Teacalco</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6.6</a:t>
                      </a:r>
                    </a:p>
                  </a:txBody>
                  <a:tcPr marL="9525" marR="9525" marT="9525" marB="0" anchor="ctr"/>
                </a:tc>
                <a:tc>
                  <a:txBody>
                    <a:bodyPr/>
                    <a:lstStyle/>
                    <a:p>
                      <a:pPr algn="ctr" fontAlgn="ctr"/>
                      <a:r>
                        <a:rPr lang="es-MX" sz="1200" b="0" i="0" u="none" strike="noStrike">
                          <a:solidFill>
                            <a:srgbClr val="000000"/>
                          </a:solidFill>
                          <a:effectLst/>
                          <a:latin typeface="Tw Cen MT"/>
                        </a:rPr>
                        <a:t>5.01</a:t>
                      </a:r>
                    </a:p>
                  </a:txBody>
                  <a:tcPr marL="9525" marR="9525" marT="9525" marB="0" anchor="ctr"/>
                </a:tc>
                <a:tc>
                  <a:txBody>
                    <a:bodyPr/>
                    <a:lstStyle/>
                    <a:p>
                      <a:pPr algn="ctr" fontAlgn="ctr"/>
                      <a:r>
                        <a:rPr lang="es-MX" sz="1200" b="0" i="0" u="none" strike="noStrike">
                          <a:solidFill>
                            <a:srgbClr val="000000"/>
                          </a:solidFill>
                          <a:effectLst/>
                          <a:latin typeface="Tw Cen MT"/>
                        </a:rPr>
                        <a:t>36.61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6"/>
                        </a:rPr>
                        <a:t>sanjoseteacalco.gob.mx</a:t>
                      </a:r>
                      <a:r>
                        <a:rPr lang="es-MX" sz="1300" b="0" i="0" u="sng" strike="noStrike" dirty="0">
                          <a:solidFill>
                            <a:schemeClr val="accent5">
                              <a:lumMod val="75000"/>
                            </a:schemeClr>
                          </a:solidFill>
                          <a:effectLst/>
                          <a:latin typeface="Calibri" panose="020F0502020204030204" pitchFamily="34" charset="0"/>
                          <a:hlinkClick r:id="rId6"/>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6310">
                <a:tc>
                  <a:txBody>
                    <a:bodyPr/>
                    <a:lstStyle/>
                    <a:p>
                      <a:pPr algn="ctr" fontAlgn="ctr"/>
                      <a:r>
                        <a:rPr lang="es-MX" sz="1200" u="none" strike="noStrike" dirty="0">
                          <a:effectLst/>
                        </a:rPr>
                        <a:t>12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Ixtacuixtla de Mariano Matamoros</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13.75</a:t>
                      </a:r>
                    </a:p>
                  </a:txBody>
                  <a:tcPr marL="9525" marR="9525" marT="9525" marB="0" anchor="ctr"/>
                </a:tc>
                <a:tc>
                  <a:txBody>
                    <a:bodyPr/>
                    <a:lstStyle/>
                    <a:p>
                      <a:pPr algn="ctr" fontAlgn="ctr"/>
                      <a:r>
                        <a:rPr lang="es-MX" sz="1200" b="0" i="0" u="none" strike="noStrike">
                          <a:solidFill>
                            <a:srgbClr val="000000"/>
                          </a:solidFill>
                          <a:effectLst/>
                          <a:latin typeface="Tw Cen MT"/>
                        </a:rPr>
                        <a:t>13.3</a:t>
                      </a:r>
                    </a:p>
                  </a:txBody>
                  <a:tcPr marL="9525" marR="9525" marT="9525" marB="0" anchor="ctr"/>
                </a:tc>
                <a:tc>
                  <a:txBody>
                    <a:bodyPr/>
                    <a:lstStyle/>
                    <a:p>
                      <a:pPr algn="ctr" fontAlgn="ctr"/>
                      <a:r>
                        <a:rPr lang="es-MX" sz="1200" b="0" i="0" u="none" strike="noStrike">
                          <a:solidFill>
                            <a:srgbClr val="000000"/>
                          </a:solidFill>
                          <a:effectLst/>
                          <a:latin typeface="Tw Cen MT"/>
                        </a:rPr>
                        <a:t>8.33</a:t>
                      </a:r>
                    </a:p>
                  </a:txBody>
                  <a:tcPr marL="9525" marR="9525" marT="9525" marB="0" anchor="ctr"/>
                </a:tc>
                <a:tc>
                  <a:txBody>
                    <a:bodyPr/>
                    <a:lstStyle/>
                    <a:p>
                      <a:pPr algn="ctr" fontAlgn="ctr"/>
                      <a:r>
                        <a:rPr lang="es-MX" sz="1200" b="0" i="0" u="none" strike="noStrike">
                          <a:solidFill>
                            <a:srgbClr val="000000"/>
                          </a:solidFill>
                          <a:effectLst/>
                          <a:latin typeface="Tw Cen MT"/>
                        </a:rPr>
                        <a:t>35.38</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Ixtacuixtla.gob.mx    </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07887">
                <a:tc>
                  <a:txBody>
                    <a:bodyPr/>
                    <a:lstStyle/>
                    <a:p>
                      <a:pPr algn="ctr" fontAlgn="ctr"/>
                      <a:r>
                        <a:rPr lang="es-MX" sz="1200" u="none" strike="noStrike" dirty="0">
                          <a:effectLst/>
                        </a:rPr>
                        <a:t>13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Cuapiaxtla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15</a:t>
                      </a:r>
                    </a:p>
                  </a:txBody>
                  <a:tcPr marL="9525" marR="9525" marT="9525" marB="0" anchor="ctr"/>
                </a:tc>
                <a:tc>
                  <a:txBody>
                    <a:bodyPr/>
                    <a:lstStyle/>
                    <a:p>
                      <a:pPr algn="ctr" fontAlgn="ctr"/>
                      <a:r>
                        <a:rPr lang="es-MX" sz="1200" b="0" i="0" u="none" strike="noStrike">
                          <a:solidFill>
                            <a:srgbClr val="000000"/>
                          </a:solidFill>
                          <a:effectLst/>
                          <a:latin typeface="Tw Cen MT"/>
                        </a:rPr>
                        <a:t>13.3</a:t>
                      </a:r>
                    </a:p>
                  </a:txBody>
                  <a:tcPr marL="9525" marR="9525" marT="9525" marB="0" anchor="ctr"/>
                </a:tc>
                <a:tc>
                  <a:txBody>
                    <a:bodyPr/>
                    <a:lstStyle/>
                    <a:p>
                      <a:pPr algn="ctr" fontAlgn="ctr"/>
                      <a:r>
                        <a:rPr lang="es-MX" sz="1200" b="0" i="0" u="none" strike="noStrike">
                          <a:solidFill>
                            <a:srgbClr val="000000"/>
                          </a:solidFill>
                          <a:effectLst/>
                          <a:latin typeface="Tw Cen MT"/>
                        </a:rPr>
                        <a:t>6.68</a:t>
                      </a:r>
                    </a:p>
                  </a:txBody>
                  <a:tcPr marL="9525" marR="9525" marT="9525" marB="0" anchor="ctr"/>
                </a:tc>
                <a:tc>
                  <a:txBody>
                    <a:bodyPr/>
                    <a:lstStyle/>
                    <a:p>
                      <a:pPr algn="ctr" fontAlgn="ctr"/>
                      <a:r>
                        <a:rPr lang="es-MX" sz="1200" b="0" i="0" u="none" strike="noStrike" smtClean="0">
                          <a:solidFill>
                            <a:srgbClr val="000000"/>
                          </a:solidFill>
                          <a:effectLst/>
                          <a:latin typeface="Tw Cen MT"/>
                        </a:rPr>
                        <a:t>34.98</a:t>
                      </a:r>
                      <a:endParaRPr lang="es-MX" sz="1200" b="0" i="0" u="none" strike="noStrike">
                        <a:solidFill>
                          <a:srgbClr val="000000"/>
                        </a:solidFill>
                        <a:effectLst/>
                        <a:latin typeface="Tw Cen MT"/>
                      </a:endParaRP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7"/>
                        </a:rPr>
                        <a:t>cuapiaxtla.org.mx/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6310">
                <a:tc>
                  <a:txBody>
                    <a:bodyPr/>
                    <a:lstStyle/>
                    <a:p>
                      <a:pPr algn="ctr" fontAlgn="ctr"/>
                      <a:r>
                        <a:rPr lang="es-MX" sz="1200" u="none" strike="noStrike" dirty="0">
                          <a:effectLst/>
                        </a:rPr>
                        <a:t>14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Ixtenco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7.5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6.68</a:t>
                      </a:r>
                    </a:p>
                  </a:txBody>
                  <a:tcPr marL="9525" marR="9525" marT="9525" marB="0" anchor="ctr"/>
                </a:tc>
                <a:tc>
                  <a:txBody>
                    <a:bodyPr/>
                    <a:lstStyle/>
                    <a:p>
                      <a:pPr algn="ctr" fontAlgn="ctr"/>
                      <a:r>
                        <a:rPr lang="es-MX" sz="1200" b="0" i="0" u="none" strike="noStrike">
                          <a:solidFill>
                            <a:srgbClr val="000000"/>
                          </a:solidFill>
                          <a:effectLst/>
                          <a:latin typeface="Tw Cen MT"/>
                        </a:rPr>
                        <a:t>34.18</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8"/>
                        </a:rPr>
                        <a:t>www.municipio.ixtenco.gob.mx</a:t>
                      </a:r>
                      <a:r>
                        <a:rPr lang="es-MX" sz="1300" b="0" i="0" u="sng" strike="noStrike" dirty="0">
                          <a:solidFill>
                            <a:schemeClr val="accent5">
                              <a:lumMod val="75000"/>
                            </a:schemeClr>
                          </a:solidFill>
                          <a:effectLst/>
                          <a:latin typeface="Calibri" panose="020F0502020204030204" pitchFamily="34" charset="0"/>
                          <a:hlinkClick r:id="rId8"/>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6310">
                <a:tc>
                  <a:txBody>
                    <a:bodyPr/>
                    <a:lstStyle/>
                    <a:p>
                      <a:pPr algn="ctr" fontAlgn="ctr"/>
                      <a:r>
                        <a:rPr lang="es-MX" sz="1200" u="none" strike="noStrike" dirty="0">
                          <a:effectLst/>
                        </a:rPr>
                        <a:t>15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Xaloztoc</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18.75</a:t>
                      </a:r>
                    </a:p>
                  </a:txBody>
                  <a:tcPr marL="9525" marR="9525" marT="9525" marB="0" anchor="ctr"/>
                </a:tc>
                <a:tc>
                  <a:txBody>
                    <a:bodyPr/>
                    <a:lstStyle/>
                    <a:p>
                      <a:pPr algn="ctr" fontAlgn="ctr"/>
                      <a:r>
                        <a:rPr lang="es-MX" sz="1200" b="0" i="0" u="none" strike="noStrike">
                          <a:solidFill>
                            <a:srgbClr val="000000"/>
                          </a:solidFill>
                          <a:effectLst/>
                          <a:latin typeface="Tw Cen MT"/>
                        </a:rPr>
                        <a:t>6.7</a:t>
                      </a:r>
                    </a:p>
                  </a:txBody>
                  <a:tcPr marL="9525" marR="9525" marT="9525" marB="0" anchor="ctr"/>
                </a:tc>
                <a:tc>
                  <a:txBody>
                    <a:bodyPr/>
                    <a:lstStyle/>
                    <a:p>
                      <a:pPr algn="ctr" fontAlgn="ctr"/>
                      <a:r>
                        <a:rPr lang="es-MX" sz="1200" b="0" i="0" u="none" strike="noStrike">
                          <a:solidFill>
                            <a:srgbClr val="000000"/>
                          </a:solidFill>
                          <a:effectLst/>
                          <a:latin typeface="Tw Cen MT"/>
                        </a:rPr>
                        <a:t>8.35</a:t>
                      </a:r>
                    </a:p>
                  </a:txBody>
                  <a:tcPr marL="9525" marR="9525" marT="9525" marB="0" anchor="ctr"/>
                </a:tc>
                <a:tc>
                  <a:txBody>
                    <a:bodyPr/>
                    <a:lstStyle/>
                    <a:p>
                      <a:pPr algn="ctr" fontAlgn="ctr"/>
                      <a:r>
                        <a:rPr lang="es-MX" sz="1200" b="0" i="0" u="none" strike="noStrike">
                          <a:solidFill>
                            <a:srgbClr val="000000"/>
                          </a:solidFill>
                          <a:effectLst/>
                          <a:latin typeface="Tw Cen MT"/>
                        </a:rPr>
                        <a:t>33.8</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9"/>
                        </a:rPr>
                        <a:t>xaloztoc.gob.mx</a:t>
                      </a:r>
                      <a:r>
                        <a:rPr lang="es-MX" sz="1300" b="0" i="0" u="sng" strike="noStrike" dirty="0">
                          <a:solidFill>
                            <a:schemeClr val="accent5">
                              <a:lumMod val="75000"/>
                            </a:schemeClr>
                          </a:solidFill>
                          <a:effectLst/>
                          <a:latin typeface="Calibri" panose="020F0502020204030204" pitchFamily="34" charset="0"/>
                          <a:hlinkClick r:id="rId9"/>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73788">
                <a:tc>
                  <a:txBody>
                    <a:bodyPr/>
                    <a:lstStyle/>
                    <a:p>
                      <a:pPr algn="ctr" fontAlgn="ctr"/>
                      <a:r>
                        <a:rPr lang="es-MX" sz="1200" u="none" strike="noStrike" dirty="0">
                          <a:effectLst/>
                        </a:rPr>
                        <a:t>16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Tepetitla de Lardizábal</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8.33</a:t>
                      </a:r>
                    </a:p>
                  </a:txBody>
                  <a:tcPr marL="9525" marR="9525" marT="9525" marB="0" anchor="ctr"/>
                </a:tc>
                <a:tc>
                  <a:txBody>
                    <a:bodyPr/>
                    <a:lstStyle/>
                    <a:p>
                      <a:pPr algn="ctr" fontAlgn="ctr"/>
                      <a:r>
                        <a:rPr lang="es-MX" sz="1200" b="0" i="0" u="none" strike="noStrike">
                          <a:solidFill>
                            <a:srgbClr val="000000"/>
                          </a:solidFill>
                          <a:effectLst/>
                          <a:latin typeface="Tw Cen MT"/>
                        </a:rPr>
                        <a:t>33.33</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0"/>
                        </a:rPr>
                        <a:t>tepetitla.gob.mx/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34442">
                <a:tc>
                  <a:txBody>
                    <a:bodyPr/>
                    <a:lstStyle/>
                    <a:p>
                      <a:pPr algn="ctr" fontAlgn="ctr"/>
                      <a:r>
                        <a:rPr lang="es-MX" sz="1200" u="none" strike="noStrike" dirty="0">
                          <a:effectLst/>
                        </a:rPr>
                        <a:t>17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Contla de Juan Cuamatzi</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16.25</a:t>
                      </a:r>
                    </a:p>
                  </a:txBody>
                  <a:tcPr marL="9525" marR="9525" marT="9525" marB="0" anchor="ctr"/>
                </a:tc>
                <a:tc>
                  <a:txBody>
                    <a:bodyPr/>
                    <a:lstStyle/>
                    <a:p>
                      <a:pPr algn="ctr" fontAlgn="ctr"/>
                      <a:r>
                        <a:rPr lang="es-MX" sz="1200" b="0" i="0" u="none" strike="noStrike">
                          <a:solidFill>
                            <a:srgbClr val="000000"/>
                          </a:solidFill>
                          <a:effectLst/>
                          <a:latin typeface="Tw Cen MT"/>
                        </a:rPr>
                        <a:t>13.4</a:t>
                      </a:r>
                    </a:p>
                  </a:txBody>
                  <a:tcPr marL="9525" marR="9525" marT="9525" marB="0" anchor="ctr"/>
                </a:tc>
                <a:tc>
                  <a:txBody>
                    <a:bodyPr/>
                    <a:lstStyle/>
                    <a:p>
                      <a:pPr algn="ctr" fontAlgn="ctr"/>
                      <a:r>
                        <a:rPr lang="es-MX" sz="1200" b="0" i="0" u="none" strike="noStrike">
                          <a:solidFill>
                            <a:srgbClr val="000000"/>
                          </a:solidFill>
                          <a:effectLst/>
                          <a:latin typeface="Tw Cen MT"/>
                        </a:rPr>
                        <a:t>3.34</a:t>
                      </a:r>
                    </a:p>
                  </a:txBody>
                  <a:tcPr marL="9525" marR="9525" marT="9525" marB="0" anchor="ctr"/>
                </a:tc>
                <a:tc>
                  <a:txBody>
                    <a:bodyPr/>
                    <a:lstStyle/>
                    <a:p>
                      <a:pPr algn="ctr" fontAlgn="ctr"/>
                      <a:r>
                        <a:rPr lang="es-MX" sz="1200" b="0" i="0" u="none" strike="noStrike">
                          <a:solidFill>
                            <a:srgbClr val="000000"/>
                          </a:solidFill>
                          <a:effectLst/>
                          <a:latin typeface="Tw Cen MT"/>
                        </a:rPr>
                        <a:t>32.99</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1"/>
                        </a:rPr>
                        <a:t>contla.gob.mx/</a:t>
                      </a:r>
                      <a:r>
                        <a:rPr lang="es-MX" sz="1300" b="0" i="0" u="sng" strike="noStrike" dirty="0" smtClean="0">
                          <a:solidFill>
                            <a:schemeClr val="accent5">
                              <a:lumMod val="75000"/>
                            </a:schemeClr>
                          </a:solidFill>
                          <a:effectLst/>
                          <a:latin typeface="Calibri" panose="020F0502020204030204" pitchFamily="34" charset="0"/>
                        </a:rPr>
                        <a:t>    contla</a:t>
                      </a:r>
                      <a:r>
                        <a:rPr lang="es-MX" sz="1300" b="0" i="0" u="sng" strike="noStrike" baseline="0" dirty="0" smtClean="0">
                          <a:solidFill>
                            <a:schemeClr val="accent5">
                              <a:lumMod val="75000"/>
                            </a:schemeClr>
                          </a:solidFill>
                          <a:effectLst/>
                          <a:latin typeface="Calibri" panose="020F0502020204030204" pitchFamily="34" charset="0"/>
                        </a:rPr>
                        <a:t>dejuancuamatzi.gob.mx</a:t>
                      </a:r>
                      <a:r>
                        <a:rPr lang="es-MX" sz="1300" b="0" i="0" u="sng" strike="noStrike" dirty="0" smtClean="0">
                          <a:solidFill>
                            <a:schemeClr val="accent5">
                              <a:lumMod val="75000"/>
                            </a:schemeClr>
                          </a:solidFill>
                          <a:effectLst/>
                          <a:latin typeface="Calibri" panose="020F0502020204030204" pitchFamily="34" charset="0"/>
                        </a:rPr>
                        <a:t>        </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33916">
                <a:tc>
                  <a:txBody>
                    <a:bodyPr/>
                    <a:lstStyle/>
                    <a:p>
                      <a:pPr algn="ctr" fontAlgn="ctr"/>
                      <a:r>
                        <a:rPr lang="es-MX" sz="1200" u="none" strike="noStrike" dirty="0">
                          <a:effectLst/>
                        </a:rPr>
                        <a:t>18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Terrenate</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18.75</a:t>
                      </a:r>
                    </a:p>
                  </a:txBody>
                  <a:tcPr marL="9525" marR="9525" marT="9525" marB="0" anchor="ctr"/>
                </a:tc>
                <a:tc>
                  <a:txBody>
                    <a:bodyPr/>
                    <a:lstStyle/>
                    <a:p>
                      <a:pPr algn="ctr" fontAlgn="ctr"/>
                      <a:r>
                        <a:rPr lang="es-MX" sz="1200" b="0" i="0" u="none" strike="noStrike">
                          <a:solidFill>
                            <a:srgbClr val="000000"/>
                          </a:solidFill>
                          <a:effectLst/>
                          <a:latin typeface="Tw Cen MT"/>
                        </a:rPr>
                        <a:t>13.3</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32.05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7"/>
                        </a:rPr>
                        <a:t>www.terrenate.gob.mx</a:t>
                      </a:r>
                      <a:r>
                        <a:rPr lang="es-MX" sz="1300" b="0" i="0" u="sng" strike="noStrike" dirty="0">
                          <a:solidFill>
                            <a:schemeClr val="accent5">
                              <a:lumMod val="75000"/>
                            </a:schemeClr>
                          </a:solidFill>
                          <a:effectLst/>
                          <a:latin typeface="Calibri" panose="020F0502020204030204" pitchFamily="34" charset="0"/>
                          <a:hlinkClick r:id="rId7"/>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90053">
                <a:tc>
                  <a:txBody>
                    <a:bodyPr/>
                    <a:lstStyle/>
                    <a:p>
                      <a:pPr algn="ctr" fontAlgn="ctr"/>
                      <a:r>
                        <a:rPr lang="es-MX" sz="1200" u="none" strike="noStrike" dirty="0">
                          <a:effectLst/>
                        </a:rPr>
                        <a:t>19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Papalotla de Xicohténcatl</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15</a:t>
                      </a:r>
                    </a:p>
                  </a:txBody>
                  <a:tcPr marL="9525" marR="9525" marT="9525" marB="0" anchor="ctr"/>
                </a:tc>
                <a:tc>
                  <a:txBody>
                    <a:bodyPr/>
                    <a:lstStyle/>
                    <a:p>
                      <a:pPr algn="ctr" fontAlgn="ctr"/>
                      <a:r>
                        <a:rPr lang="es-MX" sz="1200" b="0" i="0" u="none" strike="noStrike">
                          <a:solidFill>
                            <a:srgbClr val="000000"/>
                          </a:solidFill>
                          <a:effectLst/>
                          <a:latin typeface="Tw Cen MT"/>
                        </a:rPr>
                        <a:t>6.6</a:t>
                      </a:r>
                    </a:p>
                  </a:txBody>
                  <a:tcPr marL="9525" marR="9525" marT="9525" marB="0" anchor="ctr"/>
                </a:tc>
                <a:tc>
                  <a:txBody>
                    <a:bodyPr/>
                    <a:lstStyle/>
                    <a:p>
                      <a:pPr algn="ctr" fontAlgn="ctr"/>
                      <a:r>
                        <a:rPr lang="es-MX" sz="1200" b="0" i="0" u="none" strike="noStrike">
                          <a:solidFill>
                            <a:srgbClr val="000000"/>
                          </a:solidFill>
                          <a:effectLst/>
                          <a:latin typeface="Tw Cen MT"/>
                        </a:rPr>
                        <a:t>10</a:t>
                      </a:r>
                    </a:p>
                  </a:txBody>
                  <a:tcPr marL="9525" marR="9525" marT="9525" marB="0" anchor="ctr"/>
                </a:tc>
                <a:tc>
                  <a:txBody>
                    <a:bodyPr/>
                    <a:lstStyle/>
                    <a:p>
                      <a:pPr algn="ctr" fontAlgn="ctr"/>
                      <a:r>
                        <a:rPr lang="es-MX" sz="1200" b="0" i="0" u="none" strike="noStrike">
                          <a:solidFill>
                            <a:srgbClr val="000000"/>
                          </a:solidFill>
                          <a:effectLst/>
                          <a:latin typeface="Tw Cen MT"/>
                        </a:rPr>
                        <a:t>31.6</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2"/>
                        </a:rPr>
                        <a:t>www.papalotla.gob.mx</a:t>
                      </a:r>
                      <a:r>
                        <a:rPr lang="es-MX" sz="1300" b="0" i="0" u="sng" strike="noStrike" dirty="0">
                          <a:solidFill>
                            <a:schemeClr val="accent5">
                              <a:lumMod val="75000"/>
                            </a:schemeClr>
                          </a:solidFill>
                          <a:effectLst/>
                          <a:latin typeface="Calibri" panose="020F0502020204030204" pitchFamily="34" charset="0"/>
                          <a:hlinkClick r:id="rId12"/>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07623">
                <a:tc>
                  <a:txBody>
                    <a:bodyPr/>
                    <a:lstStyle/>
                    <a:p>
                      <a:pPr algn="ctr" fontAlgn="ctr"/>
                      <a:r>
                        <a:rPr lang="es-MX" sz="1200" u="none" strike="noStrike" dirty="0">
                          <a:effectLst/>
                        </a:rPr>
                        <a:t>20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Nanacamilpa de Mariano Arista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11.25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dirty="0">
                          <a:solidFill>
                            <a:srgbClr val="000000"/>
                          </a:solidFill>
                          <a:effectLst/>
                          <a:latin typeface="Tw Cen MT"/>
                        </a:rPr>
                        <a:t>0</a:t>
                      </a:r>
                    </a:p>
                  </a:txBody>
                  <a:tcPr marL="9525" marR="9525" marT="9525" marB="0" anchor="ctr"/>
                </a:tc>
                <a:tc>
                  <a:txBody>
                    <a:bodyPr/>
                    <a:lstStyle/>
                    <a:p>
                      <a:pPr algn="ctr" fontAlgn="ctr"/>
                      <a:r>
                        <a:rPr lang="es-MX" sz="1200" b="0" i="0" u="none" strike="noStrike" dirty="0">
                          <a:solidFill>
                            <a:srgbClr val="000000"/>
                          </a:solidFill>
                          <a:effectLst/>
                          <a:latin typeface="Tw Cen MT"/>
                        </a:rPr>
                        <a:t>31.25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4"/>
                        </a:rPr>
                        <a:t>nanacamilpa.gob.mx</a:t>
                      </a:r>
                      <a:r>
                        <a:rPr lang="es-MX" sz="1300" b="0" i="0" u="sng" strike="noStrike" dirty="0">
                          <a:solidFill>
                            <a:schemeClr val="accent5">
                              <a:lumMod val="75000"/>
                            </a:schemeClr>
                          </a:solidFill>
                          <a:effectLst/>
                          <a:latin typeface="Calibri" panose="020F0502020204030204" pitchFamily="34" charset="0"/>
                          <a:hlinkClick r:id="rId4"/>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bl>
          </a:graphicData>
        </a:graphic>
      </p:graphicFrame>
      <p:sp>
        <p:nvSpPr>
          <p:cNvPr id="7" name="6 CuadroTexto"/>
          <p:cNvSpPr txBox="1"/>
          <p:nvPr/>
        </p:nvSpPr>
        <p:spPr>
          <a:xfrm>
            <a:off x="1069848" y="398099"/>
            <a:ext cx="4251960" cy="400110"/>
          </a:xfrm>
          <a:prstGeom prst="rect">
            <a:avLst/>
          </a:prstGeom>
          <a:noFill/>
        </p:spPr>
        <p:txBody>
          <a:bodyPr wrap="square" rtlCol="0">
            <a:spAutoFit/>
          </a:bodyPr>
          <a:lstStyle/>
          <a:p>
            <a:r>
              <a:rPr lang="es-MX" sz="2000" b="1" dirty="0" smtClean="0"/>
              <a:t>Ayuntamientos</a:t>
            </a:r>
            <a:endParaRPr lang="es-MX" sz="2000" b="1" dirty="0"/>
          </a:p>
        </p:txBody>
      </p:sp>
    </p:spTree>
    <p:extLst>
      <p:ext uri="{BB962C8B-B14F-4D97-AF65-F5344CB8AC3E}">
        <p14:creationId xmlns:p14="http://schemas.microsoft.com/office/powerpoint/2010/main" val="1090052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p:cNvGraphicFramePr>
            <a:graphicFrameLocks/>
          </p:cNvGraphicFramePr>
          <p:nvPr>
            <p:extLst>
              <p:ext uri="{D42A27DB-BD31-4B8C-83A1-F6EECF244321}">
                <p14:modId xmlns:p14="http://schemas.microsoft.com/office/powerpoint/2010/main" val="506711801"/>
              </p:ext>
            </p:extLst>
          </p:nvPr>
        </p:nvGraphicFramePr>
        <p:xfrm>
          <a:off x="251520" y="902516"/>
          <a:ext cx="8618160" cy="5739297"/>
        </p:xfrm>
        <a:graphic>
          <a:graphicData uri="http://schemas.openxmlformats.org/drawingml/2006/table">
            <a:tbl>
              <a:tblPr firstRow="1" firstCol="1" bandRow="1">
                <a:tableStyleId>{EB344D84-9AFB-497E-A393-DC336BA19D2E}</a:tableStyleId>
              </a:tblPr>
              <a:tblGrid>
                <a:gridCol w="368001"/>
                <a:gridCol w="2080271"/>
                <a:gridCol w="504056"/>
                <a:gridCol w="648072"/>
                <a:gridCol w="576064"/>
                <a:gridCol w="648072"/>
                <a:gridCol w="576064"/>
                <a:gridCol w="3217560"/>
              </a:tblGrid>
              <a:tr h="234678">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ICOT</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i="0" u="none" strike="noStrike" dirty="0" smtClean="0">
                          <a:solidFill>
                            <a:schemeClr val="lt1"/>
                          </a:solidFill>
                          <a:effectLst/>
                          <a:latin typeface="+mn-lt"/>
                        </a:rPr>
                        <a:t>ICR</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i="0" u="none" strike="noStrike" dirty="0" smtClean="0">
                          <a:solidFill>
                            <a:schemeClr val="bg1"/>
                          </a:solidFill>
                          <a:effectLst/>
                          <a:latin typeface="Arial Narrow" panose="020B0606020202030204" pitchFamily="34" charset="0"/>
                        </a:rPr>
                        <a:t>IGC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374930">
                <a:tc>
                  <a:txBody>
                    <a:bodyPr/>
                    <a:lstStyle/>
                    <a:p>
                      <a:pPr algn="ctr" fontAlgn="ctr"/>
                      <a:r>
                        <a:rPr lang="es-MX" sz="1200" b="1" i="0" u="none" strike="noStrike" dirty="0" smtClean="0">
                          <a:solidFill>
                            <a:schemeClr val="lt1"/>
                          </a:solidFill>
                          <a:effectLst/>
                          <a:latin typeface="+mn-lt"/>
                        </a:rPr>
                        <a:t>21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Tetla de la Solidaridad</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11.25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31.25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3"/>
                        </a:rPr>
                        <a:t>tetladelasolidaridad.gob.mx</a:t>
                      </a:r>
                      <a:r>
                        <a:rPr lang="es-MX" sz="1300" b="0" i="0" u="sng" strike="noStrike" dirty="0">
                          <a:solidFill>
                            <a:schemeClr val="accent5">
                              <a:lumMod val="75000"/>
                            </a:schemeClr>
                          </a:solidFill>
                          <a:effectLst/>
                          <a:latin typeface="Calibri" panose="020F0502020204030204" pitchFamily="34" charset="0"/>
                          <a:hlinkClick r:id="rId3"/>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07623">
                <a:tc>
                  <a:txBody>
                    <a:bodyPr/>
                    <a:lstStyle/>
                    <a:p>
                      <a:pPr algn="ctr" fontAlgn="ctr"/>
                      <a:r>
                        <a:rPr lang="es-MX" sz="1200" u="none" strike="noStrike" dirty="0" smtClean="0">
                          <a:effectLst/>
                        </a:rPr>
                        <a:t>22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Teolocholco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17.51</a:t>
                      </a:r>
                    </a:p>
                  </a:txBody>
                  <a:tcPr marL="9525" marR="9525" marT="9525" marB="0" anchor="ctr"/>
                </a:tc>
                <a:tc>
                  <a:txBody>
                    <a:bodyPr/>
                    <a:lstStyle/>
                    <a:p>
                      <a:pPr algn="ctr" fontAlgn="ctr"/>
                      <a:r>
                        <a:rPr lang="es-MX" sz="1200" b="0" i="0" u="none" strike="noStrike">
                          <a:solidFill>
                            <a:srgbClr val="000000"/>
                          </a:solidFill>
                          <a:effectLst/>
                          <a:latin typeface="Tw Cen MT"/>
                        </a:rPr>
                        <a:t>13.4</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30.91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4"/>
                        </a:rPr>
                        <a:t>teolocholco.gob.mx</a:t>
                      </a:r>
                      <a:r>
                        <a:rPr lang="es-MX" sz="1300" b="0" i="0" u="sng" strike="noStrike" dirty="0">
                          <a:solidFill>
                            <a:schemeClr val="accent5">
                              <a:lumMod val="75000"/>
                            </a:schemeClr>
                          </a:solidFill>
                          <a:effectLst/>
                          <a:latin typeface="Calibri" panose="020F0502020204030204" pitchFamily="34" charset="0"/>
                          <a:hlinkClick r:id="rId4"/>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75326">
                <a:tc>
                  <a:txBody>
                    <a:bodyPr/>
                    <a:lstStyle/>
                    <a:p>
                      <a:pPr algn="ctr" fontAlgn="ctr"/>
                      <a:r>
                        <a:rPr lang="es-MX" sz="1200" b="1" i="0" u="none" strike="noStrike" dirty="0" smtClean="0">
                          <a:solidFill>
                            <a:schemeClr val="lt1"/>
                          </a:solidFill>
                          <a:effectLst/>
                          <a:latin typeface="+mn-lt"/>
                        </a:rPr>
                        <a:t>23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Tlaxco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8.33</a:t>
                      </a:r>
                    </a:p>
                  </a:txBody>
                  <a:tcPr marL="9525" marR="9525" marT="9525" marB="0" anchor="ctr"/>
                </a:tc>
                <a:tc>
                  <a:txBody>
                    <a:bodyPr/>
                    <a:lstStyle/>
                    <a:p>
                      <a:pPr algn="ctr" fontAlgn="ctr"/>
                      <a:r>
                        <a:rPr lang="es-MX" sz="1200" b="0" i="0" u="none" strike="noStrike">
                          <a:solidFill>
                            <a:srgbClr val="000000"/>
                          </a:solidFill>
                          <a:effectLst/>
                          <a:latin typeface="Tw Cen MT"/>
                        </a:rPr>
                        <a:t>29.58</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5"/>
                        </a:rPr>
                        <a:t>tlaxco.gob.mx</a:t>
                      </a:r>
                      <a:r>
                        <a:rPr lang="es-MX" sz="1300" b="0" i="0" u="sng" strike="noStrike" dirty="0">
                          <a:solidFill>
                            <a:schemeClr val="accent5">
                              <a:lumMod val="75000"/>
                            </a:schemeClr>
                          </a:solidFill>
                          <a:effectLst/>
                          <a:latin typeface="Calibri" panose="020F0502020204030204" pitchFamily="34" charset="0"/>
                          <a:hlinkClick r:id="rId5"/>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55980">
                <a:tc>
                  <a:txBody>
                    <a:bodyPr/>
                    <a:lstStyle/>
                    <a:p>
                      <a:pPr algn="ctr" fontAlgn="ctr"/>
                      <a:r>
                        <a:rPr lang="es-MX" sz="1200" b="1" i="0" u="none" strike="noStrike" dirty="0" smtClean="0">
                          <a:solidFill>
                            <a:schemeClr val="lt1"/>
                          </a:solidFill>
                          <a:effectLst/>
                          <a:latin typeface="+mn-lt"/>
                        </a:rPr>
                        <a:t>24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Atlangatepec</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13.75</a:t>
                      </a:r>
                    </a:p>
                  </a:txBody>
                  <a:tcPr marL="9525" marR="9525" marT="9525" marB="0" anchor="ctr"/>
                </a:tc>
                <a:tc>
                  <a:txBody>
                    <a:bodyPr/>
                    <a:lstStyle/>
                    <a:p>
                      <a:pPr algn="ctr" fontAlgn="ctr"/>
                      <a:r>
                        <a:rPr lang="es-MX" sz="1200" b="0" i="0" u="none" strike="noStrike">
                          <a:solidFill>
                            <a:srgbClr val="000000"/>
                          </a:solidFill>
                          <a:effectLst/>
                          <a:latin typeface="Tw Cen MT"/>
                        </a:rPr>
                        <a:t>13.3</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27.05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6"/>
                        </a:rPr>
                        <a:t>www.atlangatepec.gob.mx</a:t>
                      </a:r>
                      <a:r>
                        <a:rPr lang="es-MX" sz="1300" b="0" i="0" u="sng" strike="noStrike" dirty="0">
                          <a:solidFill>
                            <a:schemeClr val="accent5">
                              <a:lumMod val="75000"/>
                            </a:schemeClr>
                          </a:solidFill>
                          <a:effectLst/>
                          <a:latin typeface="Calibri" panose="020F0502020204030204" pitchFamily="34" charset="0"/>
                          <a:hlinkClick r:id="rId6"/>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75326">
                <a:tc>
                  <a:txBody>
                    <a:bodyPr/>
                    <a:lstStyle/>
                    <a:p>
                      <a:pPr algn="ctr" fontAlgn="ctr"/>
                      <a:r>
                        <a:rPr lang="es-MX" sz="1200" b="1" i="0" u="none" strike="noStrike" dirty="0" smtClean="0">
                          <a:solidFill>
                            <a:schemeClr val="lt1"/>
                          </a:solidFill>
                          <a:effectLst/>
                          <a:latin typeface="+mn-lt"/>
                        </a:rPr>
                        <a:t>25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Tenancingo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13.75</a:t>
                      </a:r>
                    </a:p>
                  </a:txBody>
                  <a:tcPr marL="9525" marR="9525" marT="9525" marB="0" anchor="ctr"/>
                </a:tc>
                <a:tc>
                  <a:txBody>
                    <a:bodyPr/>
                    <a:lstStyle/>
                    <a:p>
                      <a:pPr algn="ctr" fontAlgn="ctr"/>
                      <a:r>
                        <a:rPr lang="es-MX" sz="1200" b="0" i="0" u="none" strike="noStrike">
                          <a:solidFill>
                            <a:srgbClr val="000000"/>
                          </a:solidFill>
                          <a:effectLst/>
                          <a:latin typeface="Tw Cen MT"/>
                        </a:rPr>
                        <a:t>13.3</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27.05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7"/>
                        </a:rPr>
                        <a:t>tenancingotlax.gob.mx</a:t>
                      </a:r>
                      <a:r>
                        <a:rPr lang="es-MX" sz="1300" b="0" i="0" u="sng" strike="noStrike" dirty="0">
                          <a:solidFill>
                            <a:schemeClr val="accent5">
                              <a:lumMod val="75000"/>
                            </a:schemeClr>
                          </a:solidFill>
                          <a:effectLst/>
                          <a:latin typeface="Calibri" panose="020F0502020204030204" pitchFamily="34" charset="0"/>
                          <a:hlinkClick r:id="rId7"/>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98740">
                <a:tc>
                  <a:txBody>
                    <a:bodyPr/>
                    <a:lstStyle/>
                    <a:p>
                      <a:pPr algn="ctr" fontAlgn="ctr"/>
                      <a:r>
                        <a:rPr lang="es-MX" sz="1200" b="1" i="0" u="none" strike="noStrike" dirty="0" smtClean="0">
                          <a:solidFill>
                            <a:schemeClr val="lt1"/>
                          </a:solidFill>
                          <a:effectLst/>
                          <a:latin typeface="+mn-lt"/>
                        </a:rPr>
                        <a:t>26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 Damián Texóloc</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6.25</a:t>
                      </a:r>
                    </a:p>
                  </a:txBody>
                  <a:tcPr marL="9525" marR="9525" marT="9525" marB="0" anchor="ctr"/>
                </a:tc>
                <a:tc>
                  <a:txBody>
                    <a:bodyPr/>
                    <a:lstStyle/>
                    <a:p>
                      <a:pPr algn="ctr" fontAlgn="ctr"/>
                      <a:r>
                        <a:rPr lang="es-MX" sz="1200" b="0" i="0" u="none" strike="noStrike">
                          <a:solidFill>
                            <a:srgbClr val="000000"/>
                          </a:solidFill>
                          <a:effectLst/>
                          <a:latin typeface="Tw Cen MT"/>
                        </a:rPr>
                        <a:t>20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26.25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texoloc.mx/transparencia</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92608">
                <a:tc>
                  <a:txBody>
                    <a:bodyPr/>
                    <a:lstStyle/>
                    <a:p>
                      <a:pPr algn="ctr" fontAlgn="ctr"/>
                      <a:r>
                        <a:rPr lang="es-MX" sz="1200" b="1" i="0" u="none" strike="noStrike" dirty="0" smtClean="0">
                          <a:solidFill>
                            <a:schemeClr val="lt1"/>
                          </a:solidFill>
                          <a:effectLst/>
                          <a:latin typeface="+mn-lt"/>
                        </a:rPr>
                        <a:t>27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Zitlaltépec de Trinidad de Sánchez Santos</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16.25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10</a:t>
                      </a:r>
                    </a:p>
                  </a:txBody>
                  <a:tcPr marL="9525" marR="9525" marT="9525" marB="0" anchor="ctr"/>
                </a:tc>
                <a:tc>
                  <a:txBody>
                    <a:bodyPr/>
                    <a:lstStyle/>
                    <a:p>
                      <a:pPr algn="ctr" fontAlgn="ctr"/>
                      <a:r>
                        <a:rPr lang="es-MX" sz="1200" b="0" i="0" u="none" strike="noStrike">
                          <a:solidFill>
                            <a:srgbClr val="000000"/>
                          </a:solidFill>
                          <a:effectLst/>
                          <a:latin typeface="Tw Cen MT"/>
                        </a:rPr>
                        <a:t>26.25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8"/>
                        </a:rPr>
                        <a:t>zitlatepec.gob.mx</a:t>
                      </a:r>
                      <a:r>
                        <a:rPr lang="es-MX" sz="1300" b="0" i="0" u="sng" strike="noStrike" dirty="0">
                          <a:solidFill>
                            <a:schemeClr val="accent5">
                              <a:lumMod val="75000"/>
                            </a:schemeClr>
                          </a:solidFill>
                          <a:effectLst/>
                          <a:latin typeface="Calibri" panose="020F0502020204030204" pitchFamily="34" charset="0"/>
                          <a:hlinkClick r:id="rId8"/>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74930">
                <a:tc>
                  <a:txBody>
                    <a:bodyPr/>
                    <a:lstStyle/>
                    <a:p>
                      <a:pPr algn="ctr" fontAlgn="ctr"/>
                      <a:r>
                        <a:rPr lang="es-MX" sz="1200" b="1" i="0" u="none" strike="noStrike" dirty="0" smtClean="0">
                          <a:solidFill>
                            <a:schemeClr val="lt1"/>
                          </a:solidFill>
                          <a:effectLst/>
                          <a:latin typeface="+mn-lt"/>
                        </a:rPr>
                        <a:t>28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Santa Isabel Xiloxoxtla</a:t>
                      </a:r>
                    </a:p>
                  </a:txBody>
                  <a:tcPr marL="9525" marR="9525" marT="9525" marB="0" anchor="ctr"/>
                </a:tc>
                <a:tc>
                  <a:txBody>
                    <a:bodyPr/>
                    <a:lstStyle/>
                    <a:p>
                      <a:pPr algn="ctr" fontAlgn="ctr"/>
                      <a:r>
                        <a:rPr lang="es-MX" sz="1200" b="0" i="0" u="none" strike="noStrike">
                          <a:solidFill>
                            <a:srgbClr val="000000"/>
                          </a:solidFill>
                          <a:effectLst/>
                          <a:latin typeface="Tw Cen MT"/>
                        </a:rPr>
                        <a:t>8.3</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6.6</a:t>
                      </a:r>
                    </a:p>
                  </a:txBody>
                  <a:tcPr marL="9525" marR="9525" marT="9525" marB="0" anchor="ctr"/>
                </a:tc>
                <a:tc>
                  <a:txBody>
                    <a:bodyPr/>
                    <a:lstStyle/>
                    <a:p>
                      <a:pPr algn="ctr" fontAlgn="ctr"/>
                      <a:r>
                        <a:rPr lang="es-MX" sz="1200" b="0" i="0" u="none" strike="noStrike">
                          <a:solidFill>
                            <a:srgbClr val="000000"/>
                          </a:solidFill>
                          <a:effectLst/>
                          <a:latin typeface="Tw Cen MT"/>
                        </a:rPr>
                        <a:t>10</a:t>
                      </a:r>
                    </a:p>
                  </a:txBody>
                  <a:tcPr marL="9525" marR="9525" marT="9525" marB="0" anchor="ctr"/>
                </a:tc>
                <a:tc>
                  <a:txBody>
                    <a:bodyPr/>
                    <a:lstStyle/>
                    <a:p>
                      <a:pPr algn="ctr" fontAlgn="ctr"/>
                      <a:r>
                        <a:rPr lang="es-MX" sz="1200" b="0" i="0" u="none" strike="noStrike">
                          <a:solidFill>
                            <a:srgbClr val="000000"/>
                          </a:solidFill>
                          <a:effectLst/>
                          <a:latin typeface="Tw Cen MT"/>
                        </a:rPr>
                        <a:t>26.15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9"/>
                        </a:rPr>
                        <a:t>xiloxoxtla.gob.mx/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192223">
                <a:tc>
                  <a:txBody>
                    <a:bodyPr/>
                    <a:lstStyle/>
                    <a:p>
                      <a:pPr algn="ctr" fontAlgn="ctr"/>
                      <a:r>
                        <a:rPr lang="es-MX" sz="1200" b="1" i="0" u="none" strike="noStrike" dirty="0" smtClean="0">
                          <a:solidFill>
                            <a:schemeClr val="lt1"/>
                          </a:solidFill>
                          <a:effectLst/>
                          <a:latin typeface="+mn-lt"/>
                        </a:rPr>
                        <a:t>29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Santa Cruz Tlaxcala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17.5</a:t>
                      </a:r>
                    </a:p>
                  </a:txBody>
                  <a:tcPr marL="9525" marR="9525" marT="9525" marB="0" anchor="ctr"/>
                </a:tc>
                <a:tc>
                  <a:txBody>
                    <a:bodyPr/>
                    <a:lstStyle/>
                    <a:p>
                      <a:pPr algn="ctr" fontAlgn="ctr"/>
                      <a:r>
                        <a:rPr lang="es-MX" sz="1200" b="0" i="0" u="none" strike="noStrike">
                          <a:solidFill>
                            <a:srgbClr val="000000"/>
                          </a:solidFill>
                          <a:effectLst/>
                          <a:latin typeface="Tw Cen MT"/>
                        </a:rPr>
                        <a:t>6.6</a:t>
                      </a:r>
                    </a:p>
                  </a:txBody>
                  <a:tcPr marL="9525" marR="9525" marT="9525" marB="0" anchor="ctr"/>
                </a:tc>
                <a:tc>
                  <a:txBody>
                    <a:bodyPr/>
                    <a:lstStyle/>
                    <a:p>
                      <a:pPr algn="ctr" fontAlgn="ctr"/>
                      <a:r>
                        <a:rPr lang="es-MX" sz="1200" b="0" i="0" u="none" strike="noStrike">
                          <a:solidFill>
                            <a:srgbClr val="000000"/>
                          </a:solidFill>
                          <a:effectLst/>
                          <a:latin typeface="Tw Cen MT"/>
                        </a:rPr>
                        <a:t>1.67</a:t>
                      </a:r>
                    </a:p>
                  </a:txBody>
                  <a:tcPr marL="9525" marR="9525" marT="9525" marB="0" anchor="ctr"/>
                </a:tc>
                <a:tc>
                  <a:txBody>
                    <a:bodyPr/>
                    <a:lstStyle/>
                    <a:p>
                      <a:pPr algn="ctr" fontAlgn="ctr"/>
                      <a:r>
                        <a:rPr lang="es-MX" sz="1200" b="0" i="0" u="none" strike="noStrike">
                          <a:solidFill>
                            <a:srgbClr val="000000"/>
                          </a:solidFill>
                          <a:effectLst/>
                          <a:latin typeface="Tw Cen MT"/>
                        </a:rPr>
                        <a:t>25.77</a:t>
                      </a:r>
                    </a:p>
                  </a:txBody>
                  <a:tcPr marL="9525" marR="9525" marT="9525" marB="0" anchor="ctr"/>
                </a:tc>
                <a:tc>
                  <a:txBody>
                    <a:bodyPr/>
                    <a:lstStyle/>
                    <a:p>
                      <a:pPr algn="just" fontAlgn="ctr"/>
                      <a:r>
                        <a:rPr lang="es-MX" sz="1300" b="0" i="0" u="none" strike="noStrike" dirty="0" smtClean="0">
                          <a:solidFill>
                            <a:schemeClr val="accent5">
                              <a:lumMod val="75000"/>
                            </a:schemeClr>
                          </a:solidFill>
                          <a:effectLst/>
                          <a:latin typeface="Calibri" panose="020F0502020204030204" pitchFamily="34" charset="0"/>
                        </a:rPr>
                        <a:t>saludsantacruztlaxcala.org.mx</a:t>
                      </a:r>
                      <a:endParaRPr lang="es-MX" sz="1300" b="0" i="0" u="none" strike="noStrike" dirty="0">
                        <a:solidFill>
                          <a:schemeClr val="accent5">
                            <a:lumMod val="75000"/>
                          </a:schemeClr>
                        </a:solidFill>
                        <a:effectLst/>
                        <a:latin typeface="Calibri" panose="020F0502020204030204" pitchFamily="34" charset="0"/>
                      </a:endParaRPr>
                    </a:p>
                  </a:txBody>
                  <a:tcPr marL="9525" marR="9525" marT="9525" marB="0" anchor="ctr"/>
                </a:tc>
              </a:tr>
              <a:tr h="330833">
                <a:tc>
                  <a:txBody>
                    <a:bodyPr/>
                    <a:lstStyle/>
                    <a:p>
                      <a:pPr algn="ctr" fontAlgn="ctr"/>
                      <a:r>
                        <a:rPr lang="es-MX" sz="1200" b="1" i="0" u="none" strike="noStrike" dirty="0" smtClean="0">
                          <a:solidFill>
                            <a:schemeClr val="lt1"/>
                          </a:solidFill>
                          <a:effectLst/>
                          <a:latin typeface="+mn-lt"/>
                        </a:rPr>
                        <a:t>30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Chiautempan</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11.25</a:t>
                      </a:r>
                    </a:p>
                  </a:txBody>
                  <a:tcPr marL="9525" marR="9525" marT="9525" marB="0" anchor="ctr"/>
                </a:tc>
                <a:tc>
                  <a:txBody>
                    <a:bodyPr/>
                    <a:lstStyle/>
                    <a:p>
                      <a:pPr algn="ctr" fontAlgn="ctr"/>
                      <a:r>
                        <a:rPr lang="es-MX" sz="1200" b="0" i="0" u="none" strike="noStrike">
                          <a:solidFill>
                            <a:srgbClr val="000000"/>
                          </a:solidFill>
                          <a:effectLst/>
                          <a:latin typeface="Tw Cen MT"/>
                        </a:rPr>
                        <a:t>13.3</a:t>
                      </a:r>
                    </a:p>
                  </a:txBody>
                  <a:tcPr marL="9525" marR="9525" marT="9525" marB="0" anchor="ctr"/>
                </a:tc>
                <a:tc>
                  <a:txBody>
                    <a:bodyPr/>
                    <a:lstStyle/>
                    <a:p>
                      <a:pPr algn="ctr" fontAlgn="ctr"/>
                      <a:r>
                        <a:rPr lang="es-MX" sz="1200" b="0" i="0" u="none" strike="noStrike">
                          <a:solidFill>
                            <a:srgbClr val="000000"/>
                          </a:solidFill>
                          <a:effectLst/>
                          <a:latin typeface="Tw Cen MT"/>
                        </a:rPr>
                        <a:t> </a:t>
                      </a:r>
                    </a:p>
                  </a:txBody>
                  <a:tcPr marL="9525" marR="9525" marT="9525" marB="0" anchor="ctr"/>
                </a:tc>
                <a:tc>
                  <a:txBody>
                    <a:bodyPr/>
                    <a:lstStyle/>
                    <a:p>
                      <a:pPr algn="ctr" fontAlgn="ctr"/>
                      <a:r>
                        <a:rPr lang="es-MX" sz="1200" b="0" i="0" u="none" strike="noStrike">
                          <a:solidFill>
                            <a:srgbClr val="000000"/>
                          </a:solidFill>
                          <a:effectLst/>
                          <a:latin typeface="Tw Cen MT"/>
                        </a:rPr>
                        <a:t>24.55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0"/>
                        </a:rPr>
                        <a:t>chiautempan.gob.mx</a:t>
                      </a:r>
                      <a:r>
                        <a:rPr lang="es-MX" sz="1300" b="0" i="0" u="sng" strike="noStrike" dirty="0">
                          <a:solidFill>
                            <a:schemeClr val="accent5">
                              <a:lumMod val="75000"/>
                            </a:schemeClr>
                          </a:solidFill>
                          <a:effectLst/>
                          <a:latin typeface="Calibri" panose="020F0502020204030204" pitchFamily="34" charset="0"/>
                          <a:hlinkClick r:id="rId10"/>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1318">
                <a:tc>
                  <a:txBody>
                    <a:bodyPr/>
                    <a:lstStyle/>
                    <a:p>
                      <a:pPr algn="ctr" fontAlgn="ctr"/>
                      <a:r>
                        <a:rPr lang="es-MX" sz="1200" b="1" i="0" u="none" strike="noStrike" dirty="0" smtClean="0">
                          <a:solidFill>
                            <a:schemeClr val="lt1"/>
                          </a:solidFill>
                          <a:effectLst/>
                          <a:latin typeface="+mn-lt"/>
                        </a:rPr>
                        <a:t>31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Xaltocan</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17.5</a:t>
                      </a:r>
                    </a:p>
                  </a:txBody>
                  <a:tcPr marL="9525" marR="9525" marT="9525" marB="0" anchor="ctr"/>
                </a:tc>
                <a:tc>
                  <a:txBody>
                    <a:bodyPr/>
                    <a:lstStyle/>
                    <a:p>
                      <a:pPr algn="ctr" fontAlgn="ctr"/>
                      <a:r>
                        <a:rPr lang="es-MX" sz="1200" b="0" i="0" u="none" strike="noStrike">
                          <a:solidFill>
                            <a:srgbClr val="000000"/>
                          </a:solidFill>
                          <a:effectLst/>
                          <a:latin typeface="Tw Cen MT"/>
                        </a:rPr>
                        <a:t>6.7</a:t>
                      </a:r>
                    </a:p>
                  </a:txBody>
                  <a:tcPr marL="9525" marR="9525" marT="9525" marB="0" anchor="ctr"/>
                </a:tc>
                <a:tc>
                  <a:txBody>
                    <a:bodyPr/>
                    <a:lstStyle/>
                    <a:p>
                      <a:pPr algn="ctr" fontAlgn="ctr"/>
                      <a:r>
                        <a:rPr lang="es-MX" sz="1200" b="0" i="0" u="none" strike="noStrike">
                          <a:solidFill>
                            <a:srgbClr val="000000"/>
                          </a:solidFill>
                          <a:effectLst/>
                          <a:latin typeface="Tw Cen MT"/>
                        </a:rPr>
                        <a:t> </a:t>
                      </a:r>
                    </a:p>
                  </a:txBody>
                  <a:tcPr marL="9525" marR="9525" marT="9525" marB="0" anchor="ctr"/>
                </a:tc>
                <a:tc>
                  <a:txBody>
                    <a:bodyPr/>
                    <a:lstStyle/>
                    <a:p>
                      <a:pPr algn="ctr" fontAlgn="ctr"/>
                      <a:r>
                        <a:rPr lang="es-MX" sz="1200" b="0" i="0" u="none" strike="noStrike">
                          <a:solidFill>
                            <a:srgbClr val="000000"/>
                          </a:solidFill>
                          <a:effectLst/>
                          <a:latin typeface="Tw Cen MT"/>
                        </a:rPr>
                        <a:t>24.2</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1"/>
                        </a:rPr>
                        <a:t>www.xaltocan.gob.mx</a:t>
                      </a:r>
                      <a:r>
                        <a:rPr lang="es-MX" sz="1300" b="0" i="0" u="sng" strike="noStrike" dirty="0">
                          <a:solidFill>
                            <a:schemeClr val="accent5">
                              <a:lumMod val="75000"/>
                            </a:schemeClr>
                          </a:solidFill>
                          <a:effectLst/>
                          <a:latin typeface="Calibri" panose="020F0502020204030204" pitchFamily="34" charset="0"/>
                          <a:hlinkClick r:id="rId11"/>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6310">
                <a:tc>
                  <a:txBody>
                    <a:bodyPr/>
                    <a:lstStyle/>
                    <a:p>
                      <a:pPr algn="ctr" fontAlgn="ctr"/>
                      <a:r>
                        <a:rPr lang="es-MX" sz="1200" b="1" i="0" u="none" strike="noStrike" dirty="0" smtClean="0">
                          <a:solidFill>
                            <a:schemeClr val="lt1"/>
                          </a:solidFill>
                          <a:effectLst/>
                          <a:latin typeface="+mn-lt"/>
                        </a:rPr>
                        <a:t>32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Cuaxomulco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 </a:t>
                      </a:r>
                    </a:p>
                  </a:txBody>
                  <a:tcPr marL="9525" marR="9525" marT="9525" marB="0" anchor="ctr"/>
                </a:tc>
                <a:tc>
                  <a:txBody>
                    <a:bodyPr/>
                    <a:lstStyle/>
                    <a:p>
                      <a:pPr algn="ctr" fontAlgn="ctr"/>
                      <a:r>
                        <a:rPr lang="es-MX" sz="1200" b="0" i="0" u="none" strike="noStrike">
                          <a:solidFill>
                            <a:srgbClr val="000000"/>
                          </a:solidFill>
                          <a:effectLst/>
                          <a:latin typeface="Tw Cen MT"/>
                        </a:rPr>
                        <a:t>8.35</a:t>
                      </a:r>
                    </a:p>
                  </a:txBody>
                  <a:tcPr marL="9525" marR="9525" marT="9525" marB="0" anchor="ctr"/>
                </a:tc>
                <a:tc>
                  <a:txBody>
                    <a:bodyPr/>
                    <a:lstStyle/>
                    <a:p>
                      <a:pPr algn="ctr" fontAlgn="ctr"/>
                      <a:r>
                        <a:rPr lang="es-MX" sz="1200" b="0" i="0" u="none" strike="noStrike">
                          <a:solidFill>
                            <a:srgbClr val="000000"/>
                          </a:solidFill>
                          <a:effectLst/>
                          <a:latin typeface="Tw Cen MT"/>
                        </a:rPr>
                        <a:t>20.85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2"/>
                        </a:rPr>
                        <a:t>www.cuaxomulco.esy.es</a:t>
                      </a:r>
                      <a:r>
                        <a:rPr lang="es-MX" sz="1300" b="0" i="0" u="sng" strike="noStrike" dirty="0" smtClean="0">
                          <a:solidFill>
                            <a:schemeClr val="accent5">
                              <a:lumMod val="75000"/>
                            </a:schemeClr>
                          </a:solidFill>
                          <a:effectLst/>
                          <a:latin typeface="Calibri" panose="020F0502020204030204" pitchFamily="34" charset="0"/>
                        </a:rPr>
                        <a:t>    </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07887">
                <a:tc>
                  <a:txBody>
                    <a:bodyPr/>
                    <a:lstStyle/>
                    <a:p>
                      <a:pPr algn="ctr" fontAlgn="ctr"/>
                      <a:r>
                        <a:rPr lang="es-MX" sz="1200" b="1" i="0" u="none" strike="noStrike" dirty="0" smtClean="0">
                          <a:solidFill>
                            <a:schemeClr val="lt1"/>
                          </a:solidFill>
                          <a:effectLst/>
                          <a:latin typeface="+mn-lt"/>
                        </a:rPr>
                        <a:t>33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Apizaco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6.6</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19.1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3"/>
                        </a:rPr>
                        <a:t>www.apizaco.gob.mx</a:t>
                      </a:r>
                      <a:r>
                        <a:rPr lang="es-MX" sz="1300" b="0" i="0" u="sng" strike="noStrike" dirty="0">
                          <a:solidFill>
                            <a:schemeClr val="accent5">
                              <a:lumMod val="75000"/>
                            </a:schemeClr>
                          </a:solidFill>
                          <a:effectLst/>
                          <a:latin typeface="Calibri" panose="020F0502020204030204" pitchFamily="34" charset="0"/>
                          <a:hlinkClick r:id="rId13"/>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6310">
                <a:tc>
                  <a:txBody>
                    <a:bodyPr/>
                    <a:lstStyle/>
                    <a:p>
                      <a:pPr algn="ctr" fontAlgn="ctr"/>
                      <a:r>
                        <a:rPr lang="es-MX" sz="1200" b="1" i="0" u="none" strike="noStrike" dirty="0" smtClean="0">
                          <a:solidFill>
                            <a:schemeClr val="lt1"/>
                          </a:solidFill>
                          <a:effectLst/>
                          <a:latin typeface="+mn-lt"/>
                        </a:rPr>
                        <a:t>34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Apetatitlán de Antonio Carvajal</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5</a:t>
                      </a:r>
                    </a:p>
                  </a:txBody>
                  <a:tcPr marL="9525" marR="9525" marT="9525" marB="0" anchor="ctr"/>
                </a:tc>
                <a:tc>
                  <a:txBody>
                    <a:bodyPr/>
                    <a:lstStyle/>
                    <a:p>
                      <a:pPr algn="ctr" fontAlgn="ctr"/>
                      <a:r>
                        <a:rPr lang="es-MX" sz="1200" b="0" i="0" u="none" strike="noStrike">
                          <a:solidFill>
                            <a:srgbClr val="000000"/>
                          </a:solidFill>
                          <a:effectLst/>
                          <a:latin typeface="Tw Cen MT"/>
                        </a:rPr>
                        <a:t>13.4</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18.4</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4"/>
                        </a:rPr>
                        <a:t>apetatitlantlax.gob.mx</a:t>
                      </a:r>
                      <a:r>
                        <a:rPr lang="es-MX" sz="1300" b="0" i="0" u="sng" strike="noStrike" dirty="0">
                          <a:solidFill>
                            <a:schemeClr val="accent5">
                              <a:lumMod val="75000"/>
                            </a:schemeClr>
                          </a:solidFill>
                          <a:effectLst/>
                          <a:latin typeface="Calibri" panose="020F0502020204030204" pitchFamily="34" charset="0"/>
                          <a:hlinkClick r:id="rId14"/>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6310">
                <a:tc>
                  <a:txBody>
                    <a:bodyPr/>
                    <a:lstStyle/>
                    <a:p>
                      <a:pPr algn="ctr" fontAlgn="ctr"/>
                      <a:r>
                        <a:rPr lang="es-MX" sz="1200" b="1" i="0" u="none" strike="noStrike" dirty="0" smtClean="0">
                          <a:solidFill>
                            <a:schemeClr val="lt1"/>
                          </a:solidFill>
                          <a:effectLst/>
                          <a:latin typeface="+mn-lt"/>
                        </a:rPr>
                        <a:t>35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 Lucas Tecopilco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3.75</a:t>
                      </a:r>
                    </a:p>
                  </a:txBody>
                  <a:tcPr marL="9525" marR="9525" marT="9525" marB="0" anchor="ctr"/>
                </a:tc>
                <a:tc>
                  <a:txBody>
                    <a:bodyPr/>
                    <a:lstStyle/>
                    <a:p>
                      <a:pPr algn="ctr" fontAlgn="ctr"/>
                      <a:r>
                        <a:rPr lang="es-MX" sz="1200" b="0" i="0" u="none" strike="noStrike">
                          <a:solidFill>
                            <a:srgbClr val="000000"/>
                          </a:solidFill>
                          <a:effectLst/>
                          <a:latin typeface="Tw Cen MT"/>
                        </a:rPr>
                        <a:t>13.3</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17.05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5"/>
                        </a:rPr>
                        <a:t>tecopilco.gob.mx</a:t>
                      </a:r>
                      <a:r>
                        <a:rPr lang="es-MX" sz="1300" b="0" i="0" u="sng" strike="noStrike" dirty="0">
                          <a:solidFill>
                            <a:schemeClr val="accent5">
                              <a:lumMod val="75000"/>
                            </a:schemeClr>
                          </a:solidFill>
                          <a:effectLst/>
                          <a:latin typeface="Calibri" panose="020F0502020204030204" pitchFamily="34" charset="0"/>
                          <a:hlinkClick r:id="rId15"/>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73788">
                <a:tc>
                  <a:txBody>
                    <a:bodyPr/>
                    <a:lstStyle/>
                    <a:p>
                      <a:pPr algn="ctr" fontAlgn="ctr"/>
                      <a:r>
                        <a:rPr lang="es-MX" sz="1200" b="1" i="0" u="none" strike="noStrike" dirty="0" smtClean="0">
                          <a:solidFill>
                            <a:schemeClr val="lt1"/>
                          </a:solidFill>
                          <a:effectLst/>
                          <a:latin typeface="+mn-lt"/>
                        </a:rPr>
                        <a:t>36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Calpulalpan</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5</a:t>
                      </a:r>
                    </a:p>
                  </a:txBody>
                  <a:tcPr marL="9525" marR="9525" marT="9525" marB="0" anchor="ctr"/>
                </a:tc>
                <a:tc>
                  <a:txBody>
                    <a:bodyPr/>
                    <a:lstStyle/>
                    <a:p>
                      <a:pPr algn="ctr" fontAlgn="ctr"/>
                      <a:r>
                        <a:rPr lang="es-MX" sz="1200" b="0" i="0" u="none" strike="noStrike">
                          <a:solidFill>
                            <a:srgbClr val="000000"/>
                          </a:solidFill>
                          <a:effectLst/>
                          <a:latin typeface="Tw Cen MT"/>
                        </a:rPr>
                        <a:t>6.6</a:t>
                      </a:r>
                    </a:p>
                  </a:txBody>
                  <a:tcPr marL="9525" marR="9525" marT="9525" marB="0" anchor="ctr"/>
                </a:tc>
                <a:tc>
                  <a:txBody>
                    <a:bodyPr/>
                    <a:lstStyle/>
                    <a:p>
                      <a:pPr algn="ctr" fontAlgn="ctr"/>
                      <a:r>
                        <a:rPr lang="es-MX" sz="1200" b="0" i="0" u="none" strike="noStrike">
                          <a:solidFill>
                            <a:srgbClr val="000000"/>
                          </a:solidFill>
                          <a:effectLst/>
                          <a:latin typeface="Tw Cen MT"/>
                        </a:rPr>
                        <a:t>5.01</a:t>
                      </a:r>
                    </a:p>
                  </a:txBody>
                  <a:tcPr marL="9525" marR="9525" marT="9525" marB="0" anchor="ctr"/>
                </a:tc>
                <a:tc>
                  <a:txBody>
                    <a:bodyPr/>
                    <a:lstStyle/>
                    <a:p>
                      <a:pPr algn="ctr" fontAlgn="ctr"/>
                      <a:r>
                        <a:rPr lang="es-MX" sz="1200" b="0" i="0" u="none" strike="noStrike">
                          <a:solidFill>
                            <a:srgbClr val="000000"/>
                          </a:solidFill>
                          <a:effectLst/>
                          <a:latin typeface="Tw Cen MT"/>
                        </a:rPr>
                        <a:t>16.61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9"/>
                        </a:rPr>
                        <a:t>calpulalpan.gob.mx</a:t>
                      </a:r>
                      <a:r>
                        <a:rPr lang="es-MX" sz="1300" b="0" i="0" u="sng" strike="noStrike" dirty="0">
                          <a:solidFill>
                            <a:schemeClr val="accent5">
                              <a:lumMod val="75000"/>
                            </a:schemeClr>
                          </a:solidFill>
                          <a:effectLst/>
                          <a:latin typeface="Calibri" panose="020F0502020204030204" pitchFamily="34" charset="0"/>
                          <a:hlinkClick r:id="rId9"/>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34442">
                <a:tc>
                  <a:txBody>
                    <a:bodyPr/>
                    <a:lstStyle/>
                    <a:p>
                      <a:pPr algn="ctr" fontAlgn="ctr"/>
                      <a:r>
                        <a:rPr lang="es-MX" sz="1200" b="1" i="0" u="none" strike="noStrike" dirty="0" smtClean="0">
                          <a:solidFill>
                            <a:schemeClr val="lt1"/>
                          </a:solidFill>
                          <a:effectLst/>
                          <a:latin typeface="+mn-lt"/>
                        </a:rPr>
                        <a:t>37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Panotla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8.75</a:t>
                      </a:r>
                    </a:p>
                  </a:txBody>
                  <a:tcPr marL="9525" marR="9525" marT="9525" marB="0" anchor="ctr"/>
                </a:tc>
                <a:tc>
                  <a:txBody>
                    <a:bodyPr/>
                    <a:lstStyle/>
                    <a:p>
                      <a:pPr algn="ctr" fontAlgn="ctr"/>
                      <a:r>
                        <a:rPr lang="es-MX" sz="1200" b="0" i="0" u="none" strike="noStrike">
                          <a:solidFill>
                            <a:srgbClr val="000000"/>
                          </a:solidFill>
                          <a:effectLst/>
                          <a:latin typeface="Tw Cen MT"/>
                        </a:rPr>
                        <a:t>6.6</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15.35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6"/>
                        </a:rPr>
                        <a:t>www.panotla.gob.mx</a:t>
                      </a:r>
                      <a:r>
                        <a:rPr lang="es-MX" sz="1300" b="0" i="0" u="sng" strike="noStrike" dirty="0">
                          <a:solidFill>
                            <a:schemeClr val="accent5">
                              <a:lumMod val="75000"/>
                            </a:schemeClr>
                          </a:solidFill>
                          <a:effectLst/>
                          <a:latin typeface="Calibri" panose="020F0502020204030204" pitchFamily="34" charset="0"/>
                          <a:hlinkClick r:id="rId16"/>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33916">
                <a:tc>
                  <a:txBody>
                    <a:bodyPr/>
                    <a:lstStyle/>
                    <a:p>
                      <a:pPr algn="ctr" fontAlgn="ctr"/>
                      <a:r>
                        <a:rPr lang="es-MX" sz="1200" b="1" i="0" u="none" strike="noStrike" dirty="0" smtClean="0">
                          <a:solidFill>
                            <a:schemeClr val="lt1"/>
                          </a:solidFill>
                          <a:effectLst/>
                          <a:latin typeface="+mn-lt"/>
                        </a:rPr>
                        <a:t>38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Santa Catarina Ayometla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13.4</a:t>
                      </a:r>
                    </a:p>
                  </a:txBody>
                  <a:tcPr marL="9525" marR="9525" marT="9525" marB="0" anchor="ctr"/>
                </a:tc>
                <a:tc>
                  <a:txBody>
                    <a:bodyPr/>
                    <a:lstStyle/>
                    <a:p>
                      <a:pPr algn="ctr" fontAlgn="ctr"/>
                      <a:r>
                        <a:rPr lang="es-MX" sz="1200" b="0" i="0" u="none" strike="noStrike">
                          <a:solidFill>
                            <a:srgbClr val="000000"/>
                          </a:solidFill>
                          <a:effectLst/>
                          <a:latin typeface="Tw Cen MT"/>
                        </a:rPr>
                        <a:t>1.67</a:t>
                      </a:r>
                    </a:p>
                  </a:txBody>
                  <a:tcPr marL="9525" marR="9525" marT="9525" marB="0" anchor="ctr"/>
                </a:tc>
                <a:tc>
                  <a:txBody>
                    <a:bodyPr/>
                    <a:lstStyle/>
                    <a:p>
                      <a:pPr algn="ctr" fontAlgn="ctr"/>
                      <a:r>
                        <a:rPr lang="es-MX" sz="1200" b="0" i="0" u="none" strike="noStrike">
                          <a:solidFill>
                            <a:srgbClr val="000000"/>
                          </a:solidFill>
                          <a:effectLst/>
                          <a:latin typeface="Tw Cen MT"/>
                        </a:rPr>
                        <a:t>15.07</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7"/>
                        </a:rPr>
                        <a:t>santacatarinaayometla.gob.mx</a:t>
                      </a:r>
                      <a:r>
                        <a:rPr lang="es-MX" sz="1300" b="0" i="0" u="sng" strike="noStrike" dirty="0">
                          <a:solidFill>
                            <a:schemeClr val="accent5">
                              <a:lumMod val="75000"/>
                            </a:schemeClr>
                          </a:solidFill>
                          <a:effectLst/>
                          <a:latin typeface="Calibri" panose="020F0502020204030204" pitchFamily="34" charset="0"/>
                          <a:hlinkClick r:id="rId17"/>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90053">
                <a:tc>
                  <a:txBody>
                    <a:bodyPr/>
                    <a:lstStyle/>
                    <a:p>
                      <a:pPr algn="ctr" fontAlgn="ctr"/>
                      <a:r>
                        <a:rPr lang="es-MX" sz="1200" b="1" i="0" u="none" strike="noStrike" dirty="0" smtClean="0">
                          <a:solidFill>
                            <a:schemeClr val="lt1"/>
                          </a:solidFill>
                          <a:effectLst/>
                          <a:latin typeface="+mn-lt"/>
                        </a:rPr>
                        <a:t>39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Tocatlán</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8.35</a:t>
                      </a:r>
                    </a:p>
                  </a:txBody>
                  <a:tcPr marL="9525" marR="9525" marT="9525" marB="0" anchor="ctr"/>
                </a:tc>
                <a:tc>
                  <a:txBody>
                    <a:bodyPr/>
                    <a:lstStyle/>
                    <a:p>
                      <a:pPr algn="ctr" fontAlgn="ctr"/>
                      <a:r>
                        <a:rPr lang="es-MX" sz="1200" b="0" i="0" u="none" strike="noStrike">
                          <a:solidFill>
                            <a:srgbClr val="000000"/>
                          </a:solidFill>
                          <a:effectLst/>
                          <a:latin typeface="Tw Cen MT"/>
                        </a:rPr>
                        <a:t>13.35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8"/>
                        </a:rPr>
                        <a:t>www.tocatlan.gob.mx</a:t>
                      </a:r>
                      <a:r>
                        <a:rPr lang="es-MX" sz="1300" b="0" i="0" u="sng" strike="noStrike" dirty="0">
                          <a:solidFill>
                            <a:schemeClr val="accent5">
                              <a:lumMod val="75000"/>
                            </a:schemeClr>
                          </a:solidFill>
                          <a:effectLst/>
                          <a:latin typeface="Calibri" panose="020F0502020204030204" pitchFamily="34" charset="0"/>
                          <a:hlinkClick r:id="rId18"/>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07623">
                <a:tc>
                  <a:txBody>
                    <a:bodyPr/>
                    <a:lstStyle/>
                    <a:p>
                      <a:pPr algn="ctr" fontAlgn="ctr"/>
                      <a:r>
                        <a:rPr lang="es-MX" sz="1200" b="1" i="0" u="none" strike="noStrike" dirty="0" smtClean="0">
                          <a:solidFill>
                            <a:schemeClr val="lt1"/>
                          </a:solidFill>
                          <a:effectLst/>
                          <a:latin typeface="+mn-lt"/>
                        </a:rPr>
                        <a:t>40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Tepeyanco</a:t>
                      </a:r>
                    </a:p>
                  </a:txBody>
                  <a:tcPr marL="9525" marR="9525" marT="9525" marB="0" anchor="ctr"/>
                </a:tc>
                <a:tc>
                  <a:txBody>
                    <a:bodyPr/>
                    <a:lstStyle/>
                    <a:p>
                      <a:pPr algn="ctr" fontAlgn="ctr"/>
                      <a:r>
                        <a:rPr lang="es-MX" sz="1200" b="0" i="0" u="none" strike="noStrike">
                          <a:solidFill>
                            <a:srgbClr val="000000"/>
                          </a:solidFill>
                          <a:effectLst/>
                          <a:latin typeface="Tw Cen MT"/>
                        </a:rPr>
                        <a:t>2.5</a:t>
                      </a:r>
                    </a:p>
                  </a:txBody>
                  <a:tcPr marL="9525" marR="9525" marT="9525" marB="0" anchor="ctr"/>
                </a:tc>
                <a:tc>
                  <a:txBody>
                    <a:bodyPr/>
                    <a:lstStyle/>
                    <a:p>
                      <a:pPr algn="ctr" fontAlgn="ctr"/>
                      <a:r>
                        <a:rPr lang="es-MX" sz="1200" b="0" i="0" u="none" strike="noStrike">
                          <a:solidFill>
                            <a:srgbClr val="000000"/>
                          </a:solidFill>
                          <a:effectLst/>
                          <a:latin typeface="Tw Cen MT"/>
                        </a:rPr>
                        <a:t>3.75</a:t>
                      </a:r>
                    </a:p>
                  </a:txBody>
                  <a:tcPr marL="9525" marR="9525" marT="9525" marB="0" anchor="ctr"/>
                </a:tc>
                <a:tc>
                  <a:txBody>
                    <a:bodyPr/>
                    <a:lstStyle/>
                    <a:p>
                      <a:pPr algn="ctr" fontAlgn="ctr"/>
                      <a:r>
                        <a:rPr lang="es-MX" sz="1200" b="0" i="0" u="none" strike="noStrike">
                          <a:solidFill>
                            <a:srgbClr val="000000"/>
                          </a:solidFill>
                          <a:effectLst/>
                          <a:latin typeface="Tw Cen MT"/>
                        </a:rPr>
                        <a:t>6.6</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dirty="0">
                          <a:solidFill>
                            <a:srgbClr val="000000"/>
                          </a:solidFill>
                          <a:effectLst/>
                          <a:latin typeface="Tw Cen MT"/>
                        </a:rPr>
                        <a:t>12.85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9"/>
                        </a:rPr>
                        <a:t>tepeyanco.gob.mx</a:t>
                      </a:r>
                      <a:r>
                        <a:rPr lang="es-MX" sz="1300" b="0" i="0" u="sng" strike="noStrike" dirty="0">
                          <a:solidFill>
                            <a:schemeClr val="accent5">
                              <a:lumMod val="75000"/>
                            </a:schemeClr>
                          </a:solidFill>
                          <a:effectLst/>
                          <a:latin typeface="Calibri" panose="020F0502020204030204" pitchFamily="34" charset="0"/>
                          <a:hlinkClick r:id="rId19"/>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29389377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p:cNvGraphicFramePr>
            <a:graphicFrameLocks/>
          </p:cNvGraphicFramePr>
          <p:nvPr>
            <p:extLst>
              <p:ext uri="{D42A27DB-BD31-4B8C-83A1-F6EECF244321}">
                <p14:modId xmlns:p14="http://schemas.microsoft.com/office/powerpoint/2010/main" val="2697259285"/>
              </p:ext>
            </p:extLst>
          </p:nvPr>
        </p:nvGraphicFramePr>
        <p:xfrm>
          <a:off x="251520" y="476672"/>
          <a:ext cx="8618160" cy="6031905"/>
        </p:xfrm>
        <a:graphic>
          <a:graphicData uri="http://schemas.openxmlformats.org/drawingml/2006/table">
            <a:tbl>
              <a:tblPr firstRow="1" firstCol="1" bandRow="1">
                <a:tableStyleId>{EB344D84-9AFB-497E-A393-DC336BA19D2E}</a:tableStyleId>
              </a:tblPr>
              <a:tblGrid>
                <a:gridCol w="368001"/>
                <a:gridCol w="2080271"/>
                <a:gridCol w="504056"/>
                <a:gridCol w="648072"/>
                <a:gridCol w="576064"/>
                <a:gridCol w="648072"/>
                <a:gridCol w="576064"/>
                <a:gridCol w="3217560"/>
              </a:tblGrid>
              <a:tr h="234678">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ICOT</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i="0" u="none" strike="noStrike" dirty="0" smtClean="0">
                          <a:solidFill>
                            <a:schemeClr val="lt1"/>
                          </a:solidFill>
                          <a:effectLst/>
                          <a:latin typeface="+mn-lt"/>
                        </a:rPr>
                        <a:t>ICR</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i="0" u="none" strike="noStrike" dirty="0" smtClean="0">
                          <a:solidFill>
                            <a:schemeClr val="bg1"/>
                          </a:solidFill>
                          <a:effectLst/>
                          <a:latin typeface="Arial Narrow" panose="020B0606020202030204" pitchFamily="34" charset="0"/>
                        </a:rPr>
                        <a:t>IGC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374930">
                <a:tc>
                  <a:txBody>
                    <a:bodyPr/>
                    <a:lstStyle/>
                    <a:p>
                      <a:pPr algn="ctr" fontAlgn="ctr"/>
                      <a:r>
                        <a:rPr lang="es-MX" sz="1200" u="none" strike="noStrike" dirty="0" smtClean="0">
                          <a:effectLst/>
                        </a:rPr>
                        <a:t>41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Benito Juárez</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3"/>
                        </a:rPr>
                        <a:t>municipiobenitojuarez.gob.mx</a:t>
                      </a:r>
                      <a:r>
                        <a:rPr lang="es-MX" sz="1300" b="0" i="0" u="sng" strike="noStrike" dirty="0">
                          <a:solidFill>
                            <a:schemeClr val="accent5">
                              <a:lumMod val="75000"/>
                            </a:schemeClr>
                          </a:solidFill>
                          <a:effectLst/>
                          <a:latin typeface="Calibri" panose="020F0502020204030204" pitchFamily="34" charset="0"/>
                          <a:hlinkClick r:id="rId3"/>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07623">
                <a:tc>
                  <a:txBody>
                    <a:bodyPr/>
                    <a:lstStyle/>
                    <a:p>
                      <a:pPr algn="ctr" fontAlgn="ctr"/>
                      <a:r>
                        <a:rPr lang="es-MX" sz="1200" u="none" strike="noStrike" dirty="0" smtClean="0">
                          <a:effectLst/>
                        </a:rPr>
                        <a:t>42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Santa Cruz Quilehtla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4"/>
                        </a:rPr>
                        <a:t>www.quilehtla.gob.mx</a:t>
                      </a:r>
                      <a:r>
                        <a:rPr lang="es-MX" sz="1300" b="0" i="0" u="sng" strike="noStrike" dirty="0">
                          <a:solidFill>
                            <a:schemeClr val="accent5">
                              <a:lumMod val="75000"/>
                            </a:schemeClr>
                          </a:solidFill>
                          <a:effectLst/>
                          <a:latin typeface="Calibri" panose="020F0502020204030204" pitchFamily="34" charset="0"/>
                          <a:hlinkClick r:id="rId4"/>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75326">
                <a:tc>
                  <a:txBody>
                    <a:bodyPr/>
                    <a:lstStyle/>
                    <a:p>
                      <a:pPr algn="ctr" fontAlgn="ctr"/>
                      <a:r>
                        <a:rPr lang="es-MX" sz="1200" u="none" strike="noStrike" dirty="0" smtClean="0">
                          <a:effectLst/>
                        </a:rPr>
                        <a:t>43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Tzompantepec</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dirty="0">
                          <a:solidFill>
                            <a:srgbClr val="000000"/>
                          </a:solidFill>
                          <a:effectLst/>
                          <a:latin typeface="Tw Cen MT"/>
                        </a:rPr>
                        <a:t> </a:t>
                      </a:r>
                      <a:r>
                        <a:rPr lang="es-MX" sz="1200" b="0" i="0" u="none" strike="noStrike" dirty="0" smtClean="0">
                          <a:solidFill>
                            <a:srgbClr val="000000"/>
                          </a:solidFill>
                          <a:effectLst/>
                          <a:latin typeface="Tw Cen MT"/>
                        </a:rPr>
                        <a:t>0</a:t>
                      </a:r>
                      <a:endParaRPr lang="es-MX" sz="1200" b="0" i="0" u="none" strike="noStrike" dirty="0">
                        <a:solidFill>
                          <a:srgbClr val="000000"/>
                        </a:solidFill>
                        <a:effectLst/>
                        <a:latin typeface="Tw Cen MT"/>
                      </a:endParaRPr>
                    </a:p>
                  </a:txBody>
                  <a:tcPr marL="9525" marR="9525" marT="9525" marB="0" anchor="ctr"/>
                </a:tc>
                <a:tc>
                  <a:txBody>
                    <a:bodyPr/>
                    <a:lstStyle/>
                    <a:p>
                      <a:pPr algn="ctr" fontAlgn="ctr"/>
                      <a:r>
                        <a:rPr lang="es-MX" sz="1200" b="0" i="0" u="none" strike="noStrike">
                          <a:solidFill>
                            <a:srgbClr val="000000"/>
                          </a:solidFill>
                          <a:effectLst/>
                          <a:latin typeface="Tw Cen MT"/>
                        </a:rPr>
                        <a:t>6.6</a:t>
                      </a:r>
                    </a:p>
                  </a:txBody>
                  <a:tcPr marL="9525" marR="9525" marT="9525" marB="0" anchor="ctr"/>
                </a:tc>
                <a:tc>
                  <a:txBody>
                    <a:bodyPr/>
                    <a:lstStyle/>
                    <a:p>
                      <a:pPr algn="ctr" fontAlgn="ctr"/>
                      <a:r>
                        <a:rPr lang="es-MX" sz="1200" b="0" i="0" u="none" strike="noStrike">
                          <a:solidFill>
                            <a:srgbClr val="000000"/>
                          </a:solidFill>
                          <a:effectLst/>
                          <a:latin typeface="Tw Cen MT"/>
                        </a:rPr>
                        <a:t>4.99</a:t>
                      </a:r>
                    </a:p>
                  </a:txBody>
                  <a:tcPr marL="9525" marR="9525" marT="9525" marB="0" anchor="ctr"/>
                </a:tc>
                <a:tc>
                  <a:txBody>
                    <a:bodyPr/>
                    <a:lstStyle/>
                    <a:p>
                      <a:pPr algn="ctr" fontAlgn="ctr"/>
                      <a:r>
                        <a:rPr lang="es-MX" sz="1200" b="0" i="0" u="none" strike="noStrike">
                          <a:solidFill>
                            <a:srgbClr val="000000"/>
                          </a:solidFill>
                          <a:effectLst/>
                          <a:latin typeface="Tw Cen MT"/>
                        </a:rPr>
                        <a:t>11.59</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5"/>
                        </a:rPr>
                        <a:t>www.tzompantepec.gob.mx</a:t>
                      </a:r>
                      <a:r>
                        <a:rPr lang="es-MX" sz="1300" b="0" i="0" u="sng" strike="noStrike" dirty="0">
                          <a:solidFill>
                            <a:schemeClr val="accent5">
                              <a:lumMod val="75000"/>
                            </a:schemeClr>
                          </a:solidFill>
                          <a:effectLst/>
                          <a:latin typeface="Calibri" panose="020F0502020204030204" pitchFamily="34" charset="0"/>
                          <a:hlinkClick r:id="rId5"/>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55980">
                <a:tc>
                  <a:txBody>
                    <a:bodyPr/>
                    <a:lstStyle/>
                    <a:p>
                      <a:pPr algn="ctr" fontAlgn="ctr"/>
                      <a:r>
                        <a:rPr lang="es-MX" sz="1200" u="none" strike="noStrike" dirty="0" smtClean="0">
                          <a:effectLst/>
                        </a:rPr>
                        <a:t>44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Atltzayanca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11.25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11.25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6"/>
                        </a:rPr>
                        <a:t>www.atltzayanca.gob.mx</a:t>
                      </a:r>
                      <a:r>
                        <a:rPr lang="es-MX" sz="1300" b="0" i="0" u="sng" strike="noStrike" dirty="0">
                          <a:solidFill>
                            <a:schemeClr val="accent5">
                              <a:lumMod val="75000"/>
                            </a:schemeClr>
                          </a:solidFill>
                          <a:effectLst/>
                          <a:latin typeface="Calibri" panose="020F0502020204030204" pitchFamily="34" charset="0"/>
                          <a:hlinkClick r:id="rId6"/>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75326">
                <a:tc>
                  <a:txBody>
                    <a:bodyPr/>
                    <a:lstStyle/>
                    <a:p>
                      <a:pPr algn="ctr" fontAlgn="ctr"/>
                      <a:r>
                        <a:rPr lang="es-MX" sz="1200" u="none" strike="noStrike" dirty="0" smtClean="0">
                          <a:effectLst/>
                        </a:rPr>
                        <a:t>45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Totolac</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11.25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11.25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7"/>
                        </a:rPr>
                        <a:t>totolac.gob.mx</a:t>
                      </a:r>
                      <a:r>
                        <a:rPr lang="es-MX" sz="1300" b="0" i="0" u="sng" strike="noStrike" dirty="0">
                          <a:solidFill>
                            <a:schemeClr val="accent5">
                              <a:lumMod val="75000"/>
                            </a:schemeClr>
                          </a:solidFill>
                          <a:effectLst/>
                          <a:latin typeface="Calibri" panose="020F0502020204030204" pitchFamily="34" charset="0"/>
                          <a:hlinkClick r:id="rId7"/>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98740">
                <a:tc>
                  <a:txBody>
                    <a:bodyPr/>
                    <a:lstStyle/>
                    <a:p>
                      <a:pPr algn="ctr" fontAlgn="ctr"/>
                      <a:r>
                        <a:rPr lang="es-MX" sz="1200" u="none" strike="noStrike" dirty="0" smtClean="0">
                          <a:effectLst/>
                        </a:rPr>
                        <a:t>46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Zacatelco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11.25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11.25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www.zacatelco.gob.mx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92608">
                <a:tc>
                  <a:txBody>
                    <a:bodyPr/>
                    <a:lstStyle/>
                    <a:p>
                      <a:pPr algn="ctr" fontAlgn="ctr"/>
                      <a:r>
                        <a:rPr lang="es-MX" sz="1200" u="none" strike="noStrike" dirty="0" smtClean="0">
                          <a:effectLst/>
                        </a:rPr>
                        <a:t>47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 Pablo del Monte</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8.75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8.75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8"/>
                        </a:rPr>
                        <a:t>sanpablodelmontetlax.gob.mx</a:t>
                      </a:r>
                      <a:r>
                        <a:rPr lang="es-MX" sz="1300" b="0" i="0" u="sng" strike="noStrike" dirty="0">
                          <a:solidFill>
                            <a:schemeClr val="accent5">
                              <a:lumMod val="75000"/>
                            </a:schemeClr>
                          </a:solidFill>
                          <a:effectLst/>
                          <a:latin typeface="Calibri" panose="020F0502020204030204" pitchFamily="34" charset="0"/>
                          <a:hlinkClick r:id="rId8"/>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74930">
                <a:tc>
                  <a:txBody>
                    <a:bodyPr/>
                    <a:lstStyle/>
                    <a:p>
                      <a:pPr algn="ctr" fontAlgn="ctr"/>
                      <a:r>
                        <a:rPr lang="es-MX" sz="1200" u="none" strike="noStrike" dirty="0" smtClean="0">
                          <a:effectLst/>
                        </a:rPr>
                        <a:t>48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Santa Apolonia Teacalco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8.75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8.75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9"/>
                        </a:rPr>
                        <a:t>teacalco.gob.mx</a:t>
                      </a:r>
                      <a:r>
                        <a:rPr lang="es-MX" sz="1300" b="0" i="0" u="sng" strike="noStrike" dirty="0">
                          <a:solidFill>
                            <a:schemeClr val="accent5">
                              <a:lumMod val="75000"/>
                            </a:schemeClr>
                          </a:solidFill>
                          <a:effectLst/>
                          <a:latin typeface="Calibri" panose="020F0502020204030204" pitchFamily="34" charset="0"/>
                          <a:hlinkClick r:id="rId9"/>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192223">
                <a:tc>
                  <a:txBody>
                    <a:bodyPr/>
                    <a:lstStyle/>
                    <a:p>
                      <a:pPr algn="ctr" fontAlgn="ctr"/>
                      <a:r>
                        <a:rPr lang="es-MX" sz="1200" u="none" strike="noStrike" dirty="0" smtClean="0">
                          <a:effectLst/>
                        </a:rPr>
                        <a:t>49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 Juan Huactzinco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6.6</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7.85</a:t>
                      </a:r>
                    </a:p>
                  </a:txBody>
                  <a:tcPr marL="9525" marR="9525" marT="9525" marB="0" anchor="ctr"/>
                </a:tc>
                <a:tc>
                  <a:txBody>
                    <a:bodyPr/>
                    <a:lstStyle/>
                    <a:p>
                      <a:pPr algn="just" fontAlgn="ctr"/>
                      <a:r>
                        <a:rPr lang="es-MX" sz="1300" b="0" i="0" u="none" strike="noStrike" dirty="0" smtClean="0">
                          <a:solidFill>
                            <a:schemeClr val="accent5">
                              <a:lumMod val="75000"/>
                            </a:schemeClr>
                          </a:solidFill>
                          <a:effectLst/>
                          <a:latin typeface="Calibri" panose="020F0502020204030204" pitchFamily="34" charset="0"/>
                        </a:rPr>
                        <a:t>huactzinco.gob.mx</a:t>
                      </a:r>
                      <a:endParaRPr lang="es-MX" sz="1300" b="0" i="0" u="none" strike="noStrike" dirty="0">
                        <a:solidFill>
                          <a:schemeClr val="accent5">
                            <a:lumMod val="75000"/>
                          </a:schemeClr>
                        </a:solidFill>
                        <a:effectLst/>
                        <a:latin typeface="Calibri" panose="020F0502020204030204" pitchFamily="34" charset="0"/>
                      </a:endParaRPr>
                    </a:p>
                  </a:txBody>
                  <a:tcPr marL="9525" marR="9525" marT="9525" marB="0" anchor="ctr"/>
                </a:tc>
              </a:tr>
              <a:tr h="330833">
                <a:tc>
                  <a:txBody>
                    <a:bodyPr/>
                    <a:lstStyle/>
                    <a:p>
                      <a:pPr algn="ctr" fontAlgn="ctr"/>
                      <a:r>
                        <a:rPr lang="es-MX" sz="1200" u="none" strike="noStrike" dirty="0">
                          <a:effectLst/>
                        </a:rPr>
                        <a:t>5</a:t>
                      </a:r>
                      <a:r>
                        <a:rPr lang="es-MX" sz="1200" u="none" strike="noStrike" dirty="0" smtClean="0">
                          <a:effectLst/>
                        </a:rPr>
                        <a:t>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Santa Ana Nopalucan</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6.6</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7.85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0"/>
                        </a:rPr>
                        <a:t>nopalucan.gob.mx</a:t>
                      </a:r>
                      <a:r>
                        <a:rPr lang="es-MX" sz="1300" b="0" i="0" u="sng" strike="noStrike" dirty="0">
                          <a:solidFill>
                            <a:schemeClr val="accent5">
                              <a:lumMod val="75000"/>
                            </a:schemeClr>
                          </a:solidFill>
                          <a:effectLst/>
                          <a:latin typeface="Calibri" panose="020F0502020204030204" pitchFamily="34" charset="0"/>
                          <a:hlinkClick r:id="rId10"/>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1318">
                <a:tc>
                  <a:txBody>
                    <a:bodyPr/>
                    <a:lstStyle/>
                    <a:p>
                      <a:pPr algn="ctr" fontAlgn="ctr"/>
                      <a:r>
                        <a:rPr lang="es-MX" sz="1200" u="none" strike="noStrike" dirty="0">
                          <a:effectLst/>
                        </a:rPr>
                        <a:t>5</a:t>
                      </a:r>
                      <a:r>
                        <a:rPr lang="es-MX" sz="1200" u="none" strike="noStrike" dirty="0" smtClean="0">
                          <a:effectLst/>
                        </a:rPr>
                        <a:t>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Muñoz de Domingo Arenas</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6.7</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6.7</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1"/>
                        </a:rPr>
                        <a:t>munoz.gob.mx</a:t>
                      </a:r>
                      <a:r>
                        <a:rPr lang="es-MX" sz="1300" b="0" i="0" u="sng" strike="noStrike" dirty="0">
                          <a:solidFill>
                            <a:schemeClr val="accent5">
                              <a:lumMod val="75000"/>
                            </a:schemeClr>
                          </a:solidFill>
                          <a:effectLst/>
                          <a:latin typeface="Calibri" panose="020F0502020204030204" pitchFamily="34" charset="0"/>
                          <a:hlinkClick r:id="rId11"/>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6310">
                <a:tc>
                  <a:txBody>
                    <a:bodyPr/>
                    <a:lstStyle/>
                    <a:p>
                      <a:pPr algn="ctr" fontAlgn="ctr"/>
                      <a:r>
                        <a:rPr lang="es-MX" sz="1200" u="none" strike="noStrike" dirty="0">
                          <a:effectLst/>
                        </a:rPr>
                        <a:t>5</a:t>
                      </a:r>
                      <a:r>
                        <a:rPr lang="es-MX" sz="1200" u="none" strike="noStrike" dirty="0" smtClean="0">
                          <a:effectLst/>
                        </a:rPr>
                        <a:t>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El Carmen Tequexquitla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6.25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6.25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Sin</a:t>
                      </a:r>
                      <a:r>
                        <a:rPr lang="es-MX" sz="1300" b="0" i="0" u="sng" strike="noStrike" baseline="0" dirty="0" smtClean="0">
                          <a:solidFill>
                            <a:schemeClr val="accent5">
                              <a:lumMod val="75000"/>
                            </a:schemeClr>
                          </a:solidFill>
                          <a:effectLst/>
                          <a:latin typeface="Calibri" panose="020F0502020204030204" pitchFamily="34" charset="0"/>
                        </a:rPr>
                        <a:t> pagina</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07887">
                <a:tc>
                  <a:txBody>
                    <a:bodyPr/>
                    <a:lstStyle/>
                    <a:p>
                      <a:pPr algn="ctr" fontAlgn="ctr"/>
                      <a:r>
                        <a:rPr lang="es-MX" sz="1200" u="none" strike="noStrike" dirty="0">
                          <a:effectLst/>
                        </a:rPr>
                        <a:t>5</a:t>
                      </a:r>
                      <a:r>
                        <a:rPr lang="es-MX" sz="1200" u="none" strike="noStrike" dirty="0" smtClean="0">
                          <a:effectLst/>
                        </a:rPr>
                        <a:t>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 Lorenzo Axocomanitla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5.01</a:t>
                      </a:r>
                    </a:p>
                  </a:txBody>
                  <a:tcPr marL="9525" marR="9525" marT="9525" marB="0" anchor="ctr"/>
                </a:tc>
                <a:tc>
                  <a:txBody>
                    <a:bodyPr/>
                    <a:lstStyle/>
                    <a:p>
                      <a:pPr algn="ctr" fontAlgn="ctr"/>
                      <a:r>
                        <a:rPr lang="es-MX" sz="1200" b="0" i="0" u="none" strike="noStrike">
                          <a:solidFill>
                            <a:srgbClr val="000000"/>
                          </a:solidFill>
                          <a:effectLst/>
                          <a:latin typeface="Tw Cen MT"/>
                        </a:rPr>
                        <a:t>5.01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2"/>
                        </a:rPr>
                        <a:t>www.axocomanitla.gob.mx</a:t>
                      </a:r>
                      <a:r>
                        <a:rPr lang="es-MX" sz="1300" b="0" i="0" u="sng" strike="noStrike" dirty="0">
                          <a:solidFill>
                            <a:schemeClr val="accent5">
                              <a:lumMod val="75000"/>
                            </a:schemeClr>
                          </a:solidFill>
                          <a:effectLst/>
                          <a:latin typeface="Calibri" panose="020F0502020204030204" pitchFamily="34" charset="0"/>
                          <a:hlinkClick r:id="rId12"/>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6310">
                <a:tc>
                  <a:txBody>
                    <a:bodyPr/>
                    <a:lstStyle/>
                    <a:p>
                      <a:pPr algn="ctr" fontAlgn="ctr"/>
                      <a:r>
                        <a:rPr lang="es-MX" sz="1200" u="none" strike="noStrike" dirty="0">
                          <a:effectLst/>
                        </a:rPr>
                        <a:t>5</a:t>
                      </a:r>
                      <a:r>
                        <a:rPr lang="es-MX" sz="1200" u="none" strike="noStrike" dirty="0" smtClean="0">
                          <a:effectLst/>
                        </a:rPr>
                        <a:t>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La Magdalena Tlaltelulco</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3"/>
                        </a:rPr>
                        <a:t>tlaltelulco.gob.mx</a:t>
                      </a:r>
                      <a:r>
                        <a:rPr lang="es-MX" sz="1300" b="0" i="0" u="sng" strike="noStrike" dirty="0">
                          <a:solidFill>
                            <a:schemeClr val="accent5">
                              <a:lumMod val="75000"/>
                            </a:schemeClr>
                          </a:solidFill>
                          <a:effectLst/>
                          <a:latin typeface="Calibri" panose="020F0502020204030204" pitchFamily="34" charset="0"/>
                          <a:hlinkClick r:id="rId13"/>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46310">
                <a:tc>
                  <a:txBody>
                    <a:bodyPr/>
                    <a:lstStyle/>
                    <a:p>
                      <a:pPr algn="ctr" fontAlgn="ctr"/>
                      <a:r>
                        <a:rPr lang="es-MX" sz="1200" u="none" strike="noStrike" dirty="0">
                          <a:effectLst/>
                        </a:rPr>
                        <a:t>5</a:t>
                      </a:r>
                      <a:r>
                        <a:rPr lang="es-MX" sz="1200" u="none" strike="noStrike" dirty="0" smtClean="0">
                          <a:effectLst/>
                        </a:rPr>
                        <a:t>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Yauhquemehcan</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4"/>
                        </a:rPr>
                        <a:t>www.yauhquemehcantlax.gob.mx</a:t>
                      </a:r>
                      <a:r>
                        <a:rPr lang="es-MX" sz="1300" b="0" i="0" u="sng" strike="noStrike" dirty="0">
                          <a:solidFill>
                            <a:schemeClr val="accent5">
                              <a:lumMod val="75000"/>
                            </a:schemeClr>
                          </a:solidFill>
                          <a:effectLst/>
                          <a:latin typeface="Calibri" panose="020F0502020204030204" pitchFamily="34" charset="0"/>
                          <a:hlinkClick r:id="rId14"/>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73788">
                <a:tc>
                  <a:txBody>
                    <a:bodyPr/>
                    <a:lstStyle/>
                    <a:p>
                      <a:pPr algn="ctr" fontAlgn="ctr"/>
                      <a:r>
                        <a:rPr lang="es-MX" sz="1200" u="none" strike="noStrike" dirty="0">
                          <a:effectLst/>
                        </a:rPr>
                        <a:t>5</a:t>
                      </a:r>
                      <a:r>
                        <a:rPr lang="es-MX" sz="1200" u="none" strike="noStrike" dirty="0" smtClean="0">
                          <a:effectLst/>
                        </a:rPr>
                        <a:t>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San Jerónimo Zacualpan</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2.5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5"/>
                        </a:rPr>
                        <a:t>ayuntamientodezacualpantlaxcala.gob.mx</a:t>
                      </a:r>
                      <a:r>
                        <a:rPr lang="es-MX" sz="1300" b="0" i="0" u="sng" strike="noStrike" dirty="0">
                          <a:solidFill>
                            <a:schemeClr val="accent5">
                              <a:lumMod val="75000"/>
                            </a:schemeClr>
                          </a:solidFill>
                          <a:effectLst/>
                          <a:latin typeface="Calibri" panose="020F0502020204030204" pitchFamily="34" charset="0"/>
                          <a:hlinkClick r:id="rId15"/>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34442">
                <a:tc>
                  <a:txBody>
                    <a:bodyPr/>
                    <a:lstStyle/>
                    <a:p>
                      <a:pPr algn="ctr" fontAlgn="ctr"/>
                      <a:r>
                        <a:rPr lang="es-MX" sz="1200" u="none" strike="noStrike" dirty="0">
                          <a:effectLst/>
                        </a:rPr>
                        <a:t>5</a:t>
                      </a:r>
                      <a:r>
                        <a:rPr lang="es-MX" sz="1200" u="none" strike="noStrike" dirty="0" smtClean="0">
                          <a:effectLst/>
                        </a:rPr>
                        <a:t>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Natívitas</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1.25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6"/>
                        </a:rPr>
                        <a:t>www.nativitas.gob.mx</a:t>
                      </a:r>
                      <a:r>
                        <a:rPr lang="es-MX" sz="1300" b="0" i="0" u="sng" strike="noStrike" dirty="0">
                          <a:solidFill>
                            <a:schemeClr val="accent5">
                              <a:lumMod val="75000"/>
                            </a:schemeClr>
                          </a:solidFill>
                          <a:effectLst/>
                          <a:latin typeface="Calibri" panose="020F0502020204030204" pitchFamily="34" charset="0"/>
                          <a:hlinkClick r:id="rId16"/>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33916">
                <a:tc>
                  <a:txBody>
                    <a:bodyPr/>
                    <a:lstStyle/>
                    <a:p>
                      <a:pPr algn="ctr" fontAlgn="ctr"/>
                      <a:r>
                        <a:rPr lang="es-MX" sz="1200" u="none" strike="noStrike" dirty="0">
                          <a:effectLst/>
                        </a:rPr>
                        <a:t>5</a:t>
                      </a:r>
                      <a:r>
                        <a:rPr lang="es-MX" sz="1200" u="none" strike="noStrike" dirty="0" smtClean="0">
                          <a:effectLst/>
                        </a:rPr>
                        <a:t>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Acuamanala de Miguel Hidalgo </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7"/>
                        </a:rPr>
                        <a:t>www.acuamanala.gob.mx</a:t>
                      </a:r>
                      <a:r>
                        <a:rPr lang="es-MX" sz="1300" b="0" i="0" u="sng" strike="noStrike" dirty="0">
                          <a:solidFill>
                            <a:schemeClr val="accent5">
                              <a:lumMod val="75000"/>
                            </a:schemeClr>
                          </a:solidFill>
                          <a:effectLst/>
                          <a:latin typeface="Calibri" panose="020F0502020204030204" pitchFamily="34" charset="0"/>
                          <a:hlinkClick r:id="rId17"/>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90053">
                <a:tc>
                  <a:txBody>
                    <a:bodyPr/>
                    <a:lstStyle/>
                    <a:p>
                      <a:pPr algn="ctr" fontAlgn="ctr"/>
                      <a:r>
                        <a:rPr lang="es-MX" sz="1200" u="none" strike="noStrike" dirty="0">
                          <a:effectLst/>
                        </a:rPr>
                        <a:t>5</a:t>
                      </a:r>
                      <a:r>
                        <a:rPr lang="es-MX" sz="1200" u="none" strike="noStrike" dirty="0" smtClean="0">
                          <a:effectLst/>
                        </a:rPr>
                        <a:t>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a:rPr>
                        <a:t>Españita</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Sin</a:t>
                      </a:r>
                      <a:r>
                        <a:rPr lang="es-MX" sz="1300" b="0" i="0" u="sng" strike="noStrike" baseline="0" dirty="0" smtClean="0">
                          <a:solidFill>
                            <a:schemeClr val="accent5">
                              <a:lumMod val="75000"/>
                            </a:schemeClr>
                          </a:solidFill>
                          <a:effectLst/>
                          <a:latin typeface="Calibri" panose="020F0502020204030204" pitchFamily="34" charset="0"/>
                        </a:rPr>
                        <a:t> página </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07623">
                <a:tc>
                  <a:txBody>
                    <a:bodyPr/>
                    <a:lstStyle/>
                    <a:p>
                      <a:pPr algn="ctr" fontAlgn="ctr"/>
                      <a:r>
                        <a:rPr lang="es-MX" sz="1200" u="none" strike="noStrike" dirty="0">
                          <a:effectLst/>
                        </a:rPr>
                        <a:t>6</a:t>
                      </a:r>
                      <a:r>
                        <a:rPr lang="es-MX" sz="1200" u="none" strike="noStrike" dirty="0" smtClean="0">
                          <a:effectLst/>
                        </a:rPr>
                        <a:t>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err="1">
                          <a:solidFill>
                            <a:srgbClr val="000000"/>
                          </a:solidFill>
                          <a:effectLst/>
                          <a:latin typeface="Tw Cen MT"/>
                        </a:rPr>
                        <a:t>Mazatecochco</a:t>
                      </a:r>
                      <a:r>
                        <a:rPr lang="es-MX" sz="1200" b="0" i="0" u="none" strike="noStrike" dirty="0">
                          <a:solidFill>
                            <a:srgbClr val="000000"/>
                          </a:solidFill>
                          <a:effectLst/>
                          <a:latin typeface="Tw Cen MT"/>
                        </a:rPr>
                        <a:t> de José María Morelos</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a:solidFill>
                            <a:srgbClr val="000000"/>
                          </a:solidFill>
                          <a:effectLst/>
                          <a:latin typeface="Tw Cen MT"/>
                        </a:rPr>
                        <a:t>0</a:t>
                      </a:r>
                    </a:p>
                  </a:txBody>
                  <a:tcPr marL="9525" marR="9525" marT="9525" marB="0" anchor="ctr"/>
                </a:tc>
                <a:tc>
                  <a:txBody>
                    <a:bodyPr/>
                    <a:lstStyle/>
                    <a:p>
                      <a:pPr algn="ctr" fontAlgn="ctr"/>
                      <a:r>
                        <a:rPr lang="es-MX" sz="1200" b="0" i="0" u="none" strike="noStrike" dirty="0">
                          <a:solidFill>
                            <a:srgbClr val="000000"/>
                          </a:solidFill>
                          <a:effectLst/>
                          <a:latin typeface="Tw Cen MT"/>
                        </a:rPr>
                        <a:t>0</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hlinkClick r:id="rId18"/>
                        </a:rPr>
                        <a:t>www.mazatecohco.gob.mx</a:t>
                      </a:r>
                      <a:r>
                        <a:rPr lang="es-MX" sz="1300" b="0" i="0" u="sng" strike="noStrike" dirty="0">
                          <a:solidFill>
                            <a:schemeClr val="accent5">
                              <a:lumMod val="75000"/>
                            </a:schemeClr>
                          </a:solidFill>
                          <a:effectLst/>
                          <a:latin typeface="Calibri" panose="020F0502020204030204" pitchFamily="34" charset="0"/>
                          <a:hlinkClick r:id="rId18"/>
                        </a:rPr>
                        <a:t>/</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07623">
                <a:tc gridSpan="7">
                  <a:txBody>
                    <a:bodyPr/>
                    <a:lstStyle/>
                    <a:p>
                      <a:pPr algn="ctr" fontAlgn="ctr"/>
                      <a:r>
                        <a:rPr lang="es-MX" sz="1200" b="1" i="0" u="none" strike="noStrike" dirty="0" smtClean="0">
                          <a:solidFill>
                            <a:srgbClr val="000000"/>
                          </a:solidFill>
                          <a:effectLst/>
                          <a:latin typeface="Tw Cen MT" panose="020B0602020104020603" pitchFamily="34" charset="0"/>
                        </a:rPr>
                        <a:t>                                                            MEDIA</a:t>
                      </a:r>
                      <a:r>
                        <a:rPr lang="es-MX" sz="1200" b="1" i="0" u="none" strike="noStrike" baseline="0" dirty="0" smtClean="0">
                          <a:solidFill>
                            <a:srgbClr val="000000"/>
                          </a:solidFill>
                          <a:effectLst/>
                          <a:latin typeface="Tw Cen MT" panose="020B0602020104020603" pitchFamily="34" charset="0"/>
                        </a:rPr>
                        <a:t> ARITMETICA DE AYUNTAMIENTOS </a:t>
                      </a:r>
                      <a:endParaRPr lang="es-MX" sz="1200" b="1" i="0" u="none" strike="noStrike" dirty="0">
                        <a:solidFill>
                          <a:srgbClr val="000000"/>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a:txBody>
                    <a:bodyPr/>
                    <a:lstStyle/>
                    <a:p>
                      <a:pPr algn="just" fontAlgn="ctr"/>
                      <a:r>
                        <a:rPr lang="es-MX" sz="1300" b="1" i="0" u="none" strike="noStrike" dirty="0" smtClean="0">
                          <a:solidFill>
                            <a:schemeClr val="tx1"/>
                          </a:solidFill>
                          <a:effectLst/>
                          <a:latin typeface="Calibri" panose="020F0502020204030204" pitchFamily="34" charset="0"/>
                        </a:rPr>
                        <a:t>                          22.29</a:t>
                      </a:r>
                      <a:endParaRPr lang="es-MX" sz="1300" b="1" i="0" u="none" strike="noStrike" dirty="0">
                        <a:solidFill>
                          <a:schemeClr val="tx1"/>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12084197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p:cNvGraphicFramePr>
            <a:graphicFrameLocks/>
          </p:cNvGraphicFramePr>
          <p:nvPr>
            <p:extLst>
              <p:ext uri="{D42A27DB-BD31-4B8C-83A1-F6EECF244321}">
                <p14:modId xmlns:p14="http://schemas.microsoft.com/office/powerpoint/2010/main" val="2501833321"/>
              </p:ext>
            </p:extLst>
          </p:nvPr>
        </p:nvGraphicFramePr>
        <p:xfrm>
          <a:off x="107504" y="434314"/>
          <a:ext cx="8762175" cy="6278589"/>
        </p:xfrm>
        <a:graphic>
          <a:graphicData uri="http://schemas.openxmlformats.org/drawingml/2006/table">
            <a:tbl>
              <a:tblPr firstRow="1" firstCol="1" bandRow="1">
                <a:tableStyleId>{EB344D84-9AFB-497E-A393-DC336BA19D2E}</a:tableStyleId>
              </a:tblPr>
              <a:tblGrid>
                <a:gridCol w="360039"/>
                <a:gridCol w="2714836"/>
                <a:gridCol w="585690"/>
                <a:gridCol w="585690"/>
                <a:gridCol w="512479"/>
                <a:gridCol w="439268"/>
                <a:gridCol w="512479"/>
                <a:gridCol w="3051694"/>
              </a:tblGrid>
              <a:tr h="260366">
                <a:tc>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gridSpan="7">
                  <a:txBody>
                    <a:bodyPr/>
                    <a:lstStyle/>
                    <a:p>
                      <a:pPr algn="ctr" fontAlgn="ctr"/>
                      <a:r>
                        <a:rPr lang="es-MX" sz="1400" b="1" i="0" u="none" strike="noStrike" dirty="0" smtClean="0">
                          <a:solidFill>
                            <a:schemeClr val="bg1"/>
                          </a:solidFill>
                          <a:effectLst/>
                          <a:latin typeface="Arial Narrow" panose="020B0606020202030204" pitchFamily="34" charset="0"/>
                        </a:rPr>
                        <a:t>CENTRALIZADAS</a:t>
                      </a:r>
                      <a:endParaRPr lang="es-MX" sz="14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r>
              <a:tr h="260366">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effectLst/>
                        </a:rPr>
                        <a:t>ICOT</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effectLst/>
                        </a:rPr>
                        <a:t>IPAC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i="0" u="none" strike="noStrike" dirty="0" smtClean="0">
                          <a:solidFill>
                            <a:schemeClr val="tx1"/>
                          </a:solidFill>
                          <a:effectLst/>
                          <a:latin typeface="+mn-lt"/>
                        </a:rPr>
                        <a:t>ICR</a:t>
                      </a:r>
                      <a:endParaRPr lang="es-MX" sz="120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1" i="0" u="none" strike="noStrike" dirty="0" smtClean="0">
                          <a:solidFill>
                            <a:schemeClr val="tx1"/>
                          </a:solidFill>
                          <a:effectLst/>
                          <a:latin typeface="Arial Narrow" panose="020B0606020202030204" pitchFamily="34" charset="0"/>
                        </a:rPr>
                        <a:t>IGC</a:t>
                      </a:r>
                      <a:endParaRPr lang="es-MX" sz="120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313714">
                <a:tc>
                  <a:txBody>
                    <a:bodyPr/>
                    <a:lstStyle/>
                    <a:p>
                      <a:pPr algn="ctr" fontAlgn="ctr"/>
                      <a:r>
                        <a:rPr lang="es-MX" sz="1200" u="none" strike="noStrike" dirty="0" smtClean="0">
                          <a:effectLst/>
                        </a:rPr>
                        <a:t>61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Secretaría de Salud</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47.5</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416364">
                <a:tc>
                  <a:txBody>
                    <a:bodyPr/>
                    <a:lstStyle/>
                    <a:p>
                      <a:pPr algn="ctr" fontAlgn="ctr"/>
                      <a:r>
                        <a:rPr lang="es-MX" sz="1200" u="none" strike="noStrike" dirty="0" smtClean="0">
                          <a:effectLst/>
                        </a:rPr>
                        <a:t>62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Coordinación General de Información y Relaciones Públicas</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43.75</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dirty="0" smtClean="0">
                          <a:solidFill>
                            <a:schemeClr val="accent5">
                              <a:lumMod val="75000"/>
                            </a:schemeClr>
                          </a:solidFill>
                          <a:effectLst/>
                          <a:latin typeface="Calibri" panose="020F0502020204030204" pitchFamily="34" charset="0"/>
                        </a:rPr>
                        <a:t>        comunicación.tlaxcala.gob.mx</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416364">
                <a:tc>
                  <a:txBody>
                    <a:bodyPr/>
                    <a:lstStyle/>
                    <a:p>
                      <a:pPr algn="ctr" fontAlgn="ctr"/>
                      <a:r>
                        <a:rPr lang="es-MX" sz="1200" u="none" strike="noStrike" dirty="0" smtClean="0">
                          <a:effectLst/>
                        </a:rPr>
                        <a:t>63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Oficialía Mayor de Gobierno</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18.75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13.3</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42.05</a:t>
                      </a:r>
                    </a:p>
                  </a:txBody>
                  <a:tcPr marL="9525" marR="9525" marT="9525"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dirty="0" smtClean="0">
                          <a:solidFill>
                            <a:schemeClr val="accent5">
                              <a:lumMod val="75000"/>
                            </a:schemeClr>
                          </a:solidFill>
                          <a:effectLst/>
                          <a:latin typeface="Calibri" panose="020F0502020204030204" pitchFamily="34" charset="0"/>
                        </a:rPr>
                        <a:t>           omg.tlaxcala.gob.mx</a:t>
                      </a:r>
                    </a:p>
                  </a:txBody>
                  <a:tcPr marL="9525" marR="9525" marT="9525" marB="0" anchor="ctr"/>
                </a:tc>
              </a:tr>
              <a:tr h="284000">
                <a:tc>
                  <a:txBody>
                    <a:bodyPr/>
                    <a:lstStyle/>
                    <a:p>
                      <a:pPr algn="ctr" fontAlgn="ctr"/>
                      <a:r>
                        <a:rPr lang="es-MX" sz="1200" u="none" strike="noStrike" dirty="0" smtClean="0">
                          <a:effectLst/>
                        </a:rPr>
                        <a:t>64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panose="020B0602020104020603" pitchFamily="34" charset="0"/>
                        </a:rPr>
                        <a:t>Secretaría de Comunicaciones y Transportes</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6.68</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41.68</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dirty="0" smtClean="0">
                          <a:solidFill>
                            <a:schemeClr val="accent5">
                              <a:lumMod val="75000"/>
                            </a:schemeClr>
                          </a:solidFill>
                          <a:effectLst/>
                          <a:latin typeface="Calibri" panose="020F0502020204030204" pitchFamily="34" charset="0"/>
                        </a:rPr>
                        <a:t>        secte.tlaxcala.gob.mx</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416364">
                <a:tc>
                  <a:txBody>
                    <a:bodyPr/>
                    <a:lstStyle/>
                    <a:p>
                      <a:pPr algn="ctr" fontAlgn="ctr"/>
                      <a:r>
                        <a:rPr lang="es-MX" sz="1200" u="none" strike="noStrike" dirty="0" smtClean="0">
                          <a:effectLst/>
                        </a:rPr>
                        <a:t>65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Secretaría de Planeación y Finanzas</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16.25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13.3</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39.55</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dirty="0" smtClean="0">
                          <a:solidFill>
                            <a:schemeClr val="accent5">
                              <a:lumMod val="75000"/>
                            </a:schemeClr>
                          </a:solidFill>
                          <a:effectLst/>
                          <a:latin typeface="Calibri" panose="020F0502020204030204" pitchFamily="34" charset="0"/>
                        </a:rPr>
                        <a:t>         www.finanzas.gob.mx</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263730">
                <a:tc>
                  <a:txBody>
                    <a:bodyPr/>
                    <a:lstStyle/>
                    <a:p>
                      <a:pPr algn="ctr" fontAlgn="ctr"/>
                      <a:r>
                        <a:rPr lang="es-MX" sz="1200" u="none" strike="noStrike" dirty="0" smtClean="0">
                          <a:effectLst/>
                        </a:rPr>
                        <a:t>66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Secretaría de Obras Públicas Desarrollo Urbano y Vivienda</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18.75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38.75</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dirty="0" smtClean="0">
                          <a:solidFill>
                            <a:schemeClr val="accent5">
                              <a:lumMod val="75000"/>
                            </a:schemeClr>
                          </a:solidFill>
                          <a:effectLst/>
                          <a:latin typeface="Calibri" panose="020F0502020204030204" pitchFamily="34" charset="0"/>
                        </a:rPr>
                        <a:t>     www.secoduvi.gob.mx</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239670">
                <a:tc>
                  <a:txBody>
                    <a:bodyPr/>
                    <a:lstStyle/>
                    <a:p>
                      <a:pPr algn="ctr" fontAlgn="ctr"/>
                      <a:r>
                        <a:rPr lang="es-MX" sz="1200" u="none" strike="noStrike" dirty="0" smtClean="0">
                          <a:effectLst/>
                        </a:rPr>
                        <a:t>67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Coordinación General de Ecología</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13.4</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37.15</a:t>
                      </a:r>
                    </a:p>
                  </a:txBody>
                  <a:tcPr marL="9525" marR="9525" marT="9525"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baseline="0" dirty="0" smtClean="0">
                          <a:solidFill>
                            <a:schemeClr val="accent5">
                              <a:lumMod val="75000"/>
                            </a:schemeClr>
                          </a:solidFill>
                          <a:effectLst/>
                          <a:latin typeface="Calibri" panose="020F0502020204030204" pitchFamily="34" charset="0"/>
                        </a:rPr>
                        <a:t>   </a:t>
                      </a:r>
                      <a:r>
                        <a:rPr lang="es-MX" sz="1000" b="0" i="0" u="sng" strike="noStrike" dirty="0" smtClean="0">
                          <a:solidFill>
                            <a:schemeClr val="accent5">
                              <a:lumMod val="75000"/>
                            </a:schemeClr>
                          </a:solidFill>
                          <a:effectLst/>
                          <a:latin typeface="Calibri" panose="020F0502020204030204" pitchFamily="34" charset="0"/>
                        </a:rPr>
                        <a:t> www.cge-tlaxcala.gob.mx</a:t>
                      </a:r>
                    </a:p>
                  </a:txBody>
                  <a:tcPr marL="9525" marR="9525" marT="9525" marB="0" anchor="ctr"/>
                </a:tc>
              </a:tr>
              <a:tr h="234593">
                <a:tc>
                  <a:txBody>
                    <a:bodyPr/>
                    <a:lstStyle/>
                    <a:p>
                      <a:pPr algn="ctr" fontAlgn="ctr"/>
                      <a:r>
                        <a:rPr lang="es-MX" sz="1200" u="none" strike="noStrike" dirty="0" smtClean="0">
                          <a:effectLst/>
                        </a:rPr>
                        <a:t>68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Consejería Jurídica del Ejecutivo</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8.75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6.68</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35.43</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dirty="0" smtClean="0">
                          <a:solidFill>
                            <a:schemeClr val="accent5">
                              <a:lumMod val="75000"/>
                            </a:schemeClr>
                          </a:solidFill>
                          <a:effectLst/>
                          <a:latin typeface="Calibri" panose="020F0502020204030204" pitchFamily="34" charset="0"/>
                        </a:rPr>
                        <a:t>   cjuridica.Tlaxcala.Gob.mx</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230374">
                <a:tc>
                  <a:txBody>
                    <a:bodyPr/>
                    <a:lstStyle/>
                    <a:p>
                      <a:pPr algn="ctr" fontAlgn="ctr"/>
                      <a:r>
                        <a:rPr lang="es-MX" sz="1200" u="none" strike="noStrike" dirty="0" smtClean="0">
                          <a:effectLst/>
                        </a:rPr>
                        <a:t>69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Procuraduría General de Justicia</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12.5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13.4</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8.33</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34.23</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dirty="0" smtClean="0">
                          <a:solidFill>
                            <a:schemeClr val="accent5">
                              <a:lumMod val="75000"/>
                            </a:schemeClr>
                          </a:solidFill>
                          <a:effectLst/>
                          <a:latin typeface="Calibri" panose="020F0502020204030204" pitchFamily="34" charset="0"/>
                        </a:rPr>
                        <a:t>      pgjtlaxcala.gob.mx</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367046">
                <a:tc>
                  <a:txBody>
                    <a:bodyPr/>
                    <a:lstStyle/>
                    <a:p>
                      <a:pPr algn="ctr" fontAlgn="ctr"/>
                      <a:r>
                        <a:rPr lang="es-MX" sz="1200" u="none" strike="noStrike" dirty="0">
                          <a:effectLst/>
                        </a:rPr>
                        <a:t>7</a:t>
                      </a:r>
                      <a:r>
                        <a:rPr lang="es-MX" sz="1200" u="none" strike="noStrike" dirty="0" smtClean="0">
                          <a:effectLst/>
                        </a:rPr>
                        <a:t>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Secretaría de Gobierno</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4.5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13.3</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1.67</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33.22</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dirty="0" smtClean="0">
                          <a:solidFill>
                            <a:schemeClr val="accent5">
                              <a:lumMod val="75000"/>
                            </a:schemeClr>
                          </a:solidFill>
                          <a:effectLst/>
                          <a:latin typeface="Calibri" panose="020F0502020204030204" pitchFamily="34" charset="0"/>
                        </a:rPr>
                        <a:t>     segob.tlaxcala.gob.mx</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267733">
                <a:tc>
                  <a:txBody>
                    <a:bodyPr/>
                    <a:lstStyle/>
                    <a:p>
                      <a:pPr algn="ctr" fontAlgn="ctr"/>
                      <a:r>
                        <a:rPr lang="es-MX" sz="1200" u="none" strike="noStrike" dirty="0">
                          <a:effectLst/>
                        </a:rPr>
                        <a:t>7</a:t>
                      </a:r>
                      <a:r>
                        <a:rPr lang="es-MX" sz="1200" u="none" strike="noStrike" dirty="0" smtClean="0">
                          <a:effectLst/>
                        </a:rPr>
                        <a:t>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Secretaría de Turismo y Desarrollo Económico</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6.6</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31.6</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416364">
                <a:tc>
                  <a:txBody>
                    <a:bodyPr/>
                    <a:lstStyle/>
                    <a:p>
                      <a:pPr algn="ctr" fontAlgn="ctr"/>
                      <a:r>
                        <a:rPr lang="es-MX" sz="1200" u="none" strike="noStrike" dirty="0">
                          <a:effectLst/>
                        </a:rPr>
                        <a:t>7</a:t>
                      </a:r>
                      <a:r>
                        <a:rPr lang="es-MX" sz="1200" u="none" strike="noStrike" dirty="0" smtClean="0">
                          <a:effectLst/>
                        </a:rPr>
                        <a:t>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Secretaría de Educación Pública del Estado</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13.3</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30.8</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baseline="0" dirty="0" smtClean="0">
                          <a:solidFill>
                            <a:schemeClr val="accent5">
                              <a:lumMod val="75000"/>
                            </a:schemeClr>
                          </a:solidFill>
                          <a:effectLst/>
                          <a:latin typeface="Calibri" panose="020F0502020204030204" pitchFamily="34" charset="0"/>
                        </a:rPr>
                        <a:t>     </a:t>
                      </a:r>
                      <a:r>
                        <a:rPr lang="es-MX" sz="1000" b="0" i="0" u="sng" strike="noStrike" dirty="0" smtClean="0">
                          <a:solidFill>
                            <a:schemeClr val="accent5">
                              <a:lumMod val="75000"/>
                            </a:schemeClr>
                          </a:solidFill>
                          <a:effectLst/>
                          <a:latin typeface="Calibri" panose="020F0502020204030204" pitchFamily="34" charset="0"/>
                        </a:rPr>
                        <a:t>www.septlaxcala.gob.mx</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341589">
                <a:tc>
                  <a:txBody>
                    <a:bodyPr/>
                    <a:lstStyle/>
                    <a:p>
                      <a:pPr algn="ctr" fontAlgn="ctr"/>
                      <a:r>
                        <a:rPr lang="es-MX" sz="1200" u="none" strike="noStrike" dirty="0">
                          <a:effectLst/>
                        </a:rPr>
                        <a:t>7</a:t>
                      </a:r>
                      <a:r>
                        <a:rPr lang="es-MX" sz="1200" u="none" strike="noStrike" dirty="0" smtClean="0">
                          <a:effectLst/>
                        </a:rPr>
                        <a:t>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Coordinación de Radio, Cine y Televisión de Tlaxcala</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6.7</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3.34</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25.04</a:t>
                      </a:r>
                    </a:p>
                  </a:txBody>
                  <a:tcPr marL="9525" marR="9525" marT="9525"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dirty="0" smtClean="0">
                          <a:solidFill>
                            <a:schemeClr val="accent5">
                              <a:lumMod val="75000"/>
                            </a:schemeClr>
                          </a:solidFill>
                          <a:effectLst/>
                          <a:latin typeface="Calibri" panose="020F0502020204030204" pitchFamily="34" charset="0"/>
                        </a:rPr>
                        <a:t>        coracyt.gob.mx</a:t>
                      </a:r>
                    </a:p>
                    <a:p>
                      <a:pPr algn="just" fontAlgn="ctr"/>
                      <a:r>
                        <a:rPr lang="es-MX" sz="1000" b="0" i="0" u="sng" strike="noStrike" dirty="0" smtClean="0">
                          <a:solidFill>
                            <a:schemeClr val="accent5">
                              <a:lumMod val="75000"/>
                            </a:schemeClr>
                          </a:solidFill>
                          <a:effectLst/>
                          <a:latin typeface="Calibri" panose="020F0502020204030204" pitchFamily="34" charset="0"/>
                        </a:rPr>
                        <a:t>                           </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273271">
                <a:tc>
                  <a:txBody>
                    <a:bodyPr/>
                    <a:lstStyle/>
                    <a:p>
                      <a:pPr algn="ctr" fontAlgn="ctr"/>
                      <a:r>
                        <a:rPr lang="es-MX" sz="1200" u="none" strike="noStrike" dirty="0">
                          <a:effectLst/>
                        </a:rPr>
                        <a:t>7</a:t>
                      </a:r>
                      <a:r>
                        <a:rPr lang="es-MX" sz="1200" u="none" strike="noStrike" dirty="0" smtClean="0">
                          <a:effectLst/>
                        </a:rPr>
                        <a:t>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Secretaría de Fomento Agropecuario</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25</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dirty="0" smtClean="0">
                          <a:solidFill>
                            <a:schemeClr val="accent5">
                              <a:lumMod val="75000"/>
                            </a:schemeClr>
                          </a:solidFill>
                          <a:effectLst/>
                          <a:latin typeface="Calibri" panose="020F0502020204030204" pitchFamily="34" charset="0"/>
                        </a:rPr>
                        <a:t>   </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416364">
                <a:tc>
                  <a:txBody>
                    <a:bodyPr/>
                    <a:lstStyle/>
                    <a:p>
                      <a:pPr algn="ctr" fontAlgn="ctr"/>
                      <a:r>
                        <a:rPr lang="es-MX" sz="1200" u="none" strike="noStrike" dirty="0">
                          <a:effectLst/>
                        </a:rPr>
                        <a:t>7</a:t>
                      </a:r>
                      <a:r>
                        <a:rPr lang="es-MX" sz="1200" u="none" strike="noStrike" dirty="0" smtClean="0">
                          <a:effectLst/>
                        </a:rPr>
                        <a:t>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Comisión Estatal de Seguridad Pública</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 </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17.5</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000" b="0" i="0" u="sng" strike="noStrike" dirty="0" smtClean="0">
                          <a:solidFill>
                            <a:schemeClr val="accent5">
                              <a:lumMod val="75000"/>
                            </a:schemeClr>
                          </a:solidFill>
                          <a:effectLst/>
                          <a:latin typeface="Calibri" panose="020F0502020204030204" pitchFamily="34" charset="0"/>
                        </a:rPr>
                        <a:t>      </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303757">
                <a:tc>
                  <a:txBody>
                    <a:bodyPr/>
                    <a:lstStyle/>
                    <a:p>
                      <a:pPr algn="ctr" fontAlgn="ctr"/>
                      <a:r>
                        <a:rPr lang="es-MX" sz="1200" u="none" strike="noStrike" dirty="0">
                          <a:effectLst/>
                        </a:rPr>
                        <a:t>7</a:t>
                      </a:r>
                      <a:r>
                        <a:rPr lang="es-MX" sz="1200" u="none" strike="noStrike" dirty="0" smtClean="0">
                          <a:effectLst/>
                        </a:rPr>
                        <a:t>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Despacho del C. Gobernador</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8.75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8.75</a:t>
                      </a:r>
                    </a:p>
                  </a:txBody>
                  <a:tcPr marL="9525" marR="9525" marT="9525" marB="0" anchor="ctr"/>
                </a:tc>
                <a:tc>
                  <a:txBody>
                    <a:bodyPr/>
                    <a:lstStyle/>
                    <a:p>
                      <a:pPr algn="just" fontAlgn="ctr"/>
                      <a:r>
                        <a:rPr lang="es-MX" sz="1000" b="0" i="0" u="sng" strike="noStrike" dirty="0" smtClean="0">
                          <a:solidFill>
                            <a:schemeClr val="accent5">
                              <a:lumMod val="75000"/>
                            </a:schemeClr>
                          </a:solidFill>
                          <a:effectLst/>
                          <a:latin typeface="Calibri" panose="020F0502020204030204" pitchFamily="34" charset="0"/>
                          <a:hlinkClick r:id="rId3"/>
                        </a:rPr>
                        <a:t>transparencia.tlaxcala.gob.mx/</a:t>
                      </a:r>
                      <a:endParaRPr lang="es-MX" sz="1000" b="0" i="0" u="sng" strike="noStrike" dirty="0">
                        <a:solidFill>
                          <a:schemeClr val="accent5">
                            <a:lumMod val="75000"/>
                          </a:schemeClr>
                        </a:solidFill>
                        <a:effectLst/>
                        <a:latin typeface="Calibri" panose="020F0502020204030204" pitchFamily="34" charset="0"/>
                      </a:endParaRPr>
                    </a:p>
                  </a:txBody>
                  <a:tcPr marL="9525" marR="9525" marT="9525" marB="0" anchor="ctr"/>
                </a:tc>
              </a:tr>
              <a:tr h="303757">
                <a:tc gridSpan="7">
                  <a:txBody>
                    <a:bodyPr/>
                    <a:lstStyle/>
                    <a:p>
                      <a:pPr algn="ctr" fontAlgn="ctr"/>
                      <a:r>
                        <a:rPr lang="es-MX" sz="1200" b="1" i="0" u="none" strike="noStrike" dirty="0" smtClean="0">
                          <a:solidFill>
                            <a:srgbClr val="000000"/>
                          </a:solidFill>
                          <a:effectLst/>
                          <a:latin typeface="Tw Cen MT" panose="020B0602020104020603" pitchFamily="34" charset="0"/>
                        </a:rPr>
                        <a:t>                                 MEDIA</a:t>
                      </a:r>
                      <a:r>
                        <a:rPr lang="es-MX" sz="1200" b="1" i="0" u="none" strike="noStrike" baseline="0" dirty="0" smtClean="0">
                          <a:solidFill>
                            <a:srgbClr val="000000"/>
                          </a:solidFill>
                          <a:effectLst/>
                          <a:latin typeface="Tw Cen MT" panose="020B0602020104020603" pitchFamily="34" charset="0"/>
                        </a:rPr>
                        <a:t> ARITMETICA DE DEPENDENCIAS CENTRALIZADAS </a:t>
                      </a:r>
                      <a:endParaRPr lang="es-MX" sz="1200" b="1" i="0" u="none" strike="noStrike" dirty="0">
                        <a:solidFill>
                          <a:srgbClr val="000000"/>
                        </a:solidFill>
                        <a:effectLst/>
                        <a:latin typeface="Tw Cen MT" panose="020B0602020104020603" pitchFamily="34" charset="0"/>
                      </a:endParaRPr>
                    </a:p>
                  </a:txBody>
                  <a:tcPr marL="6984" marR="6984" marT="9312" marB="0" anchor="ctr"/>
                </a:tc>
                <a:tc hMerge="1">
                  <a:txBody>
                    <a:bodyPr/>
                    <a:lstStyle/>
                    <a:p>
                      <a:pPr algn="just" fontAlgn="ctr"/>
                      <a:endParaRPr lang="es-MX" sz="13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3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3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3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3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300" b="0" i="0" u="none" strike="noStrike" dirty="0">
                        <a:solidFill>
                          <a:srgbClr val="000000"/>
                        </a:solidFill>
                        <a:effectLst/>
                        <a:latin typeface="Tw Cen MT"/>
                      </a:endParaRPr>
                    </a:p>
                  </a:txBody>
                  <a:tcPr marL="9525" marR="9525" marT="9525" marB="0" anchor="ctr"/>
                </a:tc>
                <a:tc>
                  <a:txBody>
                    <a:bodyPr/>
                    <a:lstStyle/>
                    <a:p>
                      <a:pPr algn="just" fontAlgn="ctr"/>
                      <a:r>
                        <a:rPr lang="es-MX" sz="1300" b="1" i="0" u="none" strike="noStrike" dirty="0" smtClean="0">
                          <a:solidFill>
                            <a:schemeClr val="tx1"/>
                          </a:solidFill>
                          <a:effectLst/>
                          <a:latin typeface="Calibri" panose="020F0502020204030204" pitchFamily="34" charset="0"/>
                        </a:rPr>
                        <a:t>                                 33.25</a:t>
                      </a:r>
                      <a:endParaRPr lang="es-MX" sz="1300" b="1" i="0" u="none" strike="noStrike" dirty="0">
                        <a:solidFill>
                          <a:schemeClr val="tx1"/>
                        </a:solidFill>
                        <a:effectLst/>
                        <a:latin typeface="Calibri" panose="020F0502020204030204" pitchFamily="34" charset="0"/>
                      </a:endParaRPr>
                    </a:p>
                  </a:txBody>
                  <a:tcPr marL="9525" marR="9525" marT="9525" marB="0" anchor="ctr"/>
                </a:tc>
              </a:tr>
            </a:tbl>
          </a:graphicData>
        </a:graphic>
      </p:graphicFrame>
      <p:sp>
        <p:nvSpPr>
          <p:cNvPr id="7" name="6 CuadroTexto"/>
          <p:cNvSpPr txBox="1"/>
          <p:nvPr/>
        </p:nvSpPr>
        <p:spPr>
          <a:xfrm>
            <a:off x="1069848" y="67415"/>
            <a:ext cx="4251960" cy="400110"/>
          </a:xfrm>
          <a:prstGeom prst="rect">
            <a:avLst/>
          </a:prstGeom>
          <a:noFill/>
        </p:spPr>
        <p:txBody>
          <a:bodyPr wrap="square" rtlCol="0">
            <a:spAutoFit/>
          </a:bodyPr>
          <a:lstStyle/>
          <a:p>
            <a:r>
              <a:rPr lang="es-MX" sz="2000" b="1" dirty="0" smtClean="0"/>
              <a:t>Poder Ejecutivo</a:t>
            </a:r>
            <a:endParaRPr lang="es-MX" sz="2000" b="1" dirty="0"/>
          </a:p>
        </p:txBody>
      </p:sp>
    </p:spTree>
    <p:extLst>
      <p:ext uri="{BB962C8B-B14F-4D97-AF65-F5344CB8AC3E}">
        <p14:creationId xmlns:p14="http://schemas.microsoft.com/office/powerpoint/2010/main" val="34586244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p:cNvGraphicFramePr>
            <a:graphicFrameLocks/>
          </p:cNvGraphicFramePr>
          <p:nvPr>
            <p:extLst>
              <p:ext uri="{D42A27DB-BD31-4B8C-83A1-F6EECF244321}">
                <p14:modId xmlns:p14="http://schemas.microsoft.com/office/powerpoint/2010/main" val="1320333216"/>
              </p:ext>
            </p:extLst>
          </p:nvPr>
        </p:nvGraphicFramePr>
        <p:xfrm>
          <a:off x="18862" y="80977"/>
          <a:ext cx="9036494" cy="6760589"/>
        </p:xfrm>
        <a:graphic>
          <a:graphicData uri="http://schemas.openxmlformats.org/drawingml/2006/table">
            <a:tbl>
              <a:tblPr firstRow="1" firstCol="1" bandRow="1">
                <a:tableStyleId>{EB344D84-9AFB-497E-A393-DC336BA19D2E}</a:tableStyleId>
              </a:tblPr>
              <a:tblGrid>
                <a:gridCol w="385864"/>
                <a:gridCol w="3011786"/>
                <a:gridCol w="604026"/>
                <a:gridCol w="679530"/>
                <a:gridCol w="679530"/>
                <a:gridCol w="377517"/>
                <a:gridCol w="679530"/>
                <a:gridCol w="2618711"/>
              </a:tblGrid>
              <a:tr h="215266">
                <a:tc gridSpan="8">
                  <a:txBody>
                    <a:bodyPr/>
                    <a:lstStyle/>
                    <a:p>
                      <a:pPr algn="ctr" fontAlgn="ctr"/>
                      <a:r>
                        <a:rPr lang="es-MX" sz="1400" b="1" i="0" u="none" strike="noStrike" dirty="0" smtClean="0">
                          <a:solidFill>
                            <a:schemeClr val="bg1"/>
                          </a:solidFill>
                          <a:effectLst/>
                          <a:latin typeface="Arial Narrow" panose="020B0606020202030204" pitchFamily="34" charset="0"/>
                        </a:rPr>
                        <a:t>DESCONCENTRADAS</a:t>
                      </a:r>
                      <a:endParaRPr lang="es-MX" sz="14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r>
              <a:tr h="219780">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a:solidFill>
                            <a:schemeClr val="tx1"/>
                          </a:solidFill>
                          <a:effectLst/>
                        </a:rPr>
                        <a:t>ENTIDAD PÚBLICA</a:t>
                      </a:r>
                      <a:endParaRPr lang="es-MX" sz="120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solidFill>
                            <a:schemeClr val="tx1"/>
                          </a:solidFill>
                          <a:effectLst/>
                        </a:rPr>
                        <a:t>ICOT</a:t>
                      </a:r>
                      <a:endParaRPr lang="es-MX" sz="120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solidFill>
                            <a:schemeClr val="tx1"/>
                          </a:solidFill>
                          <a:effectLst/>
                        </a:rPr>
                        <a:t>IPARSO</a:t>
                      </a:r>
                      <a:endParaRPr lang="es-MX" sz="120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solidFill>
                            <a:schemeClr val="tx1"/>
                          </a:solidFill>
                          <a:effectLst/>
                        </a:rPr>
                        <a:t>IPAC</a:t>
                      </a:r>
                      <a:endParaRPr lang="es-MX" sz="120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1" i="0" u="none" strike="noStrike" dirty="0" smtClean="0">
                          <a:solidFill>
                            <a:schemeClr val="tx1"/>
                          </a:solidFill>
                          <a:effectLst/>
                          <a:latin typeface="+mn-lt"/>
                        </a:rPr>
                        <a:t>ICR</a:t>
                      </a:r>
                      <a:endParaRPr lang="es-MX" sz="120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1" i="0" u="none" strike="noStrike" dirty="0" smtClean="0">
                          <a:solidFill>
                            <a:schemeClr val="tx1"/>
                          </a:solidFill>
                          <a:effectLst/>
                          <a:latin typeface="Arial Narrow" panose="020B0606020202030204" pitchFamily="34" charset="0"/>
                        </a:rPr>
                        <a:t>IGC</a:t>
                      </a:r>
                      <a:endParaRPr lang="es-MX" sz="120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1" u="none" strike="noStrike" dirty="0" smtClean="0">
                          <a:solidFill>
                            <a:schemeClr val="tx1"/>
                          </a:solidFill>
                          <a:effectLst/>
                        </a:rPr>
                        <a:t>PÁGINA</a:t>
                      </a:r>
                      <a:endParaRPr lang="es-MX" sz="1200" b="1" i="0" u="none" strike="noStrike" dirty="0">
                        <a:solidFill>
                          <a:schemeClr val="tx1"/>
                        </a:solidFill>
                        <a:effectLst/>
                        <a:latin typeface="Arial Narrow" panose="020B0606020202030204" pitchFamily="34" charset="0"/>
                      </a:endParaRPr>
                    </a:p>
                  </a:txBody>
                  <a:tcPr marL="2909" marR="2909" marT="3878" marB="0" anchor="ctr"/>
                </a:tc>
              </a:tr>
              <a:tr h="246709">
                <a:tc>
                  <a:txBody>
                    <a:bodyPr/>
                    <a:lstStyle/>
                    <a:p>
                      <a:pPr algn="ctr" fontAlgn="ctr"/>
                      <a:r>
                        <a:rPr lang="es-MX" sz="1200" b="1" i="0" u="none" strike="noStrike" dirty="0" smtClean="0">
                          <a:solidFill>
                            <a:schemeClr val="lt1"/>
                          </a:solidFill>
                          <a:effectLst/>
                          <a:latin typeface="+mn-lt"/>
                        </a:rPr>
                        <a:t>77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panose="020B0602020104020603" pitchFamily="34" charset="0"/>
                        </a:rPr>
                        <a:t>Comisión Ejecutiva del Sistema Estatal de Seguridad Pública</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45</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15</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8.33</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88.33</a:t>
                      </a:r>
                    </a:p>
                  </a:txBody>
                  <a:tcPr marL="9525" marR="9525" marT="9525"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200" b="0" i="0" u="sng" strike="noStrike" dirty="0" smtClean="0">
                          <a:solidFill>
                            <a:schemeClr val="accent5">
                              <a:lumMod val="75000"/>
                            </a:schemeClr>
                          </a:solidFill>
                          <a:effectLst/>
                          <a:latin typeface="Calibri" panose="020F0502020204030204" pitchFamily="34" charset="0"/>
                        </a:rPr>
                        <a:t>         www.tlaxcalaseguro.gob.mx</a:t>
                      </a:r>
                    </a:p>
                  </a:txBody>
                  <a:tcPr marL="9525" marR="9525" marT="9525" marB="0" anchor="ctr"/>
                </a:tc>
              </a:tr>
              <a:tr h="405960">
                <a:tc>
                  <a:txBody>
                    <a:bodyPr/>
                    <a:lstStyle/>
                    <a:p>
                      <a:pPr algn="ctr" fontAlgn="ctr"/>
                      <a:r>
                        <a:rPr lang="es-MX" sz="1200" b="1" i="0" u="none" strike="noStrike" dirty="0" smtClean="0">
                          <a:solidFill>
                            <a:schemeClr val="lt1"/>
                          </a:solidFill>
                          <a:effectLst/>
                          <a:latin typeface="+mn-lt"/>
                        </a:rPr>
                        <a:t>78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panose="020B0602020104020603" pitchFamily="34" charset="0"/>
                        </a:rPr>
                        <a:t>Colegio de Bachilleres del Estado de Tlaxcala</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36.5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18.75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85.25</a:t>
                      </a:r>
                    </a:p>
                  </a:txBody>
                  <a:tcPr marL="9525" marR="9525" marT="9525"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200" b="0" i="0" u="sng" strike="noStrike" dirty="0" smtClean="0">
                          <a:solidFill>
                            <a:schemeClr val="accent5">
                              <a:lumMod val="75000"/>
                            </a:schemeClr>
                          </a:solidFill>
                          <a:effectLst/>
                          <a:latin typeface="Calibri" panose="020F0502020204030204" pitchFamily="34" charset="0"/>
                        </a:rPr>
                        <a:t> cobattlaxcala.edu.mx/sitio</a:t>
                      </a:r>
                    </a:p>
                    <a:p>
                      <a:pPr algn="just" fontAlgn="ct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253555">
                <a:tc>
                  <a:txBody>
                    <a:bodyPr/>
                    <a:lstStyle/>
                    <a:p>
                      <a:pPr algn="ctr" fontAlgn="ctr"/>
                      <a:r>
                        <a:rPr lang="es-MX" sz="1200" b="1" i="0" u="none" strike="noStrike" dirty="0" smtClean="0">
                          <a:solidFill>
                            <a:schemeClr val="lt1"/>
                          </a:solidFill>
                          <a:effectLst/>
                          <a:latin typeface="+mn-lt"/>
                        </a:rPr>
                        <a:t>79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a:solidFill>
                            <a:srgbClr val="000000"/>
                          </a:solidFill>
                          <a:effectLst/>
                          <a:latin typeface="Tw Cen MT" panose="020B0602020104020603" pitchFamily="34" charset="0"/>
                        </a:rPr>
                        <a:t>Contraloría del Ejecutivo</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24.5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13.3</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67.8</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200" b="0" i="0" u="sng" strike="noStrike" dirty="0" smtClean="0">
                          <a:solidFill>
                            <a:schemeClr val="accent5">
                              <a:lumMod val="75000"/>
                            </a:schemeClr>
                          </a:solidFill>
                          <a:effectLst/>
                          <a:latin typeface="Calibri" panose="020F0502020204030204" pitchFamily="34" charset="0"/>
                        </a:rPr>
                        <a:t>       </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393691">
                <a:tc>
                  <a:txBody>
                    <a:bodyPr/>
                    <a:lstStyle/>
                    <a:p>
                      <a:pPr algn="ctr" fontAlgn="ctr"/>
                      <a:r>
                        <a:rPr lang="es-MX" sz="1200" b="1" i="0" u="none" strike="noStrike" dirty="0" smtClean="0">
                          <a:solidFill>
                            <a:schemeClr val="lt1"/>
                          </a:solidFill>
                          <a:effectLst/>
                          <a:latin typeface="+mn-lt"/>
                        </a:rPr>
                        <a:t>80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dirty="0" smtClean="0">
                          <a:solidFill>
                            <a:srgbClr val="000000"/>
                          </a:solidFill>
                          <a:effectLst/>
                          <a:latin typeface="Tw Cen MT" panose="020B0602020104020603" pitchFamily="34" charset="0"/>
                        </a:rPr>
                        <a:t>Coordinación </a:t>
                      </a:r>
                      <a:r>
                        <a:rPr lang="es-MX" sz="1200" b="0" i="0" u="none" strike="noStrike" dirty="0">
                          <a:solidFill>
                            <a:srgbClr val="000000"/>
                          </a:solidFill>
                          <a:effectLst/>
                          <a:latin typeface="Tw Cen MT" panose="020B0602020104020603" pitchFamily="34" charset="0"/>
                        </a:rPr>
                        <a:t>del sistema Estatal de Promoción del Empleo y Desarrollo Comunitario del Gobierno del Estado</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16.25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8.33</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44.58</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200" b="0" i="0" u="sng" strike="noStrike" dirty="0" smtClean="0">
                          <a:solidFill>
                            <a:schemeClr val="accent5">
                              <a:lumMod val="75000"/>
                            </a:schemeClr>
                          </a:solidFill>
                          <a:effectLst/>
                          <a:latin typeface="Calibri" panose="020F0502020204030204" pitchFamily="34" charset="0"/>
                        </a:rPr>
                        <a:t>        </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393691">
                <a:tc>
                  <a:txBody>
                    <a:bodyPr/>
                    <a:lstStyle/>
                    <a:p>
                      <a:pPr algn="ctr" fontAlgn="ctr"/>
                      <a:r>
                        <a:rPr lang="es-MX" sz="1200" b="1" i="0" u="none" strike="noStrike" dirty="0" smtClean="0">
                          <a:solidFill>
                            <a:schemeClr val="lt1"/>
                          </a:solidFill>
                          <a:effectLst/>
                          <a:latin typeface="+mn-lt"/>
                        </a:rPr>
                        <a:t>81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Instituto Estatal de la Mujer.</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16.25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36.25</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200" b="0" i="0" u="sng" strike="noStrike" dirty="0" smtClean="0">
                          <a:solidFill>
                            <a:schemeClr val="accent5">
                              <a:lumMod val="75000"/>
                            </a:schemeClr>
                          </a:solidFill>
                          <a:effectLst/>
                          <a:latin typeface="Calibri" panose="020F0502020204030204" pitchFamily="34" charset="0"/>
                        </a:rPr>
                        <a:t>   www.mujer.tlaxcala.gob.mx</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393691">
                <a:tc>
                  <a:txBody>
                    <a:bodyPr/>
                    <a:lstStyle/>
                    <a:p>
                      <a:pPr algn="ctr" fontAlgn="ctr"/>
                      <a:r>
                        <a:rPr lang="es-MX" sz="1200" b="1" i="0" u="none" strike="noStrike" dirty="0" smtClean="0">
                          <a:solidFill>
                            <a:schemeClr val="lt1"/>
                          </a:solidFill>
                          <a:effectLst/>
                          <a:latin typeface="+mn-lt"/>
                        </a:rPr>
                        <a:t>82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Comisión Estatal de Arbitraje Médico de Tlaxcala</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13.75</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13.4</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8.35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35.5</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585916">
                <a:tc>
                  <a:txBody>
                    <a:bodyPr/>
                    <a:lstStyle/>
                    <a:p>
                      <a:pPr algn="ctr" fontAlgn="ctr"/>
                      <a:r>
                        <a:rPr lang="es-MX" sz="1200" b="1" i="0" u="none" strike="noStrike" dirty="0" smtClean="0">
                          <a:solidFill>
                            <a:schemeClr val="lt1"/>
                          </a:solidFill>
                          <a:effectLst/>
                          <a:latin typeface="+mn-lt"/>
                        </a:rPr>
                        <a:t>83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Comisión Estatal para la Protección contra los Riesgos Sanitarios</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13.75</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33.75</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393691">
                <a:tc>
                  <a:txBody>
                    <a:bodyPr/>
                    <a:lstStyle/>
                    <a:p>
                      <a:pPr algn="ctr" fontAlgn="ctr"/>
                      <a:r>
                        <a:rPr lang="es-MX" sz="1200" b="1" i="0" u="none" strike="noStrike" dirty="0" smtClean="0">
                          <a:solidFill>
                            <a:schemeClr val="lt1"/>
                          </a:solidFill>
                          <a:effectLst/>
                          <a:latin typeface="+mn-lt"/>
                        </a:rPr>
                        <a:t>84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Casa de las Artesanías </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3.75</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33.75</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456870">
                <a:tc>
                  <a:txBody>
                    <a:bodyPr/>
                    <a:lstStyle/>
                    <a:p>
                      <a:pPr algn="ctr" fontAlgn="ctr"/>
                      <a:r>
                        <a:rPr lang="es-MX" sz="1200" b="1" i="0" u="none" strike="noStrike" dirty="0" smtClean="0">
                          <a:solidFill>
                            <a:schemeClr val="lt1"/>
                          </a:solidFill>
                          <a:effectLst/>
                          <a:latin typeface="+mn-lt"/>
                        </a:rPr>
                        <a:t>85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Instituto Tlaxcalteca de Asistencia Especializada a la Salud</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11.25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13.4</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6.68</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31.33</a:t>
                      </a:r>
                    </a:p>
                  </a:txBody>
                  <a:tcPr marL="9525" marR="9525" marT="9525"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200" b="0" i="0" u="sng" strike="noStrike" dirty="0" smtClean="0">
                          <a:solidFill>
                            <a:schemeClr val="accent5">
                              <a:lumMod val="75000"/>
                            </a:schemeClr>
                          </a:solidFill>
                          <a:effectLst/>
                          <a:latin typeface="Calibri" panose="020F0502020204030204" pitchFamily="34" charset="0"/>
                        </a:rPr>
                        <a:t>     itaes.tlaxcala.gob.mx</a:t>
                      </a:r>
                    </a:p>
                  </a:txBody>
                  <a:tcPr marL="9525" marR="9525" marT="9525" marB="0" anchor="ctr"/>
                </a:tc>
              </a:tr>
              <a:tr h="393691">
                <a:tc>
                  <a:txBody>
                    <a:bodyPr/>
                    <a:lstStyle/>
                    <a:p>
                      <a:pPr algn="ctr" fontAlgn="ctr"/>
                      <a:r>
                        <a:rPr lang="es-MX" sz="1200" b="1" i="0" u="none" strike="noStrike" dirty="0" smtClean="0">
                          <a:solidFill>
                            <a:schemeClr val="lt1"/>
                          </a:solidFill>
                          <a:effectLst/>
                          <a:latin typeface="+mn-lt"/>
                        </a:rPr>
                        <a:t>86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Centro de Educación Continua y a Distancia del Instituto Politécnico Nacional Unidad Tlaxcala</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12.5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13.4</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25.9</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225999">
                <a:tc>
                  <a:txBody>
                    <a:bodyPr/>
                    <a:lstStyle/>
                    <a:p>
                      <a:pPr algn="ctr" fontAlgn="ctr"/>
                      <a:r>
                        <a:rPr lang="es-MX" sz="1200" b="1" i="0" u="none" strike="noStrike" dirty="0" smtClean="0">
                          <a:solidFill>
                            <a:schemeClr val="lt1"/>
                          </a:solidFill>
                          <a:effectLst/>
                          <a:latin typeface="+mn-lt"/>
                        </a:rPr>
                        <a:t>87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Centro de Estudios Superiores de Comunicación Educativa del Estado de Tlaxcala</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16.25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5.01</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21.26</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200" b="0" i="0" u="sng" strike="noStrike" dirty="0" smtClean="0">
                          <a:solidFill>
                            <a:schemeClr val="accent5">
                              <a:lumMod val="75000"/>
                            </a:schemeClr>
                          </a:solidFill>
                          <a:effectLst/>
                          <a:latin typeface="Calibri" panose="020F0502020204030204" pitchFamily="34" charset="0"/>
                        </a:rPr>
                        <a:t>     www.cescetlsxcala.gob.mx </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585916">
                <a:tc>
                  <a:txBody>
                    <a:bodyPr/>
                    <a:lstStyle/>
                    <a:p>
                      <a:pPr algn="ctr" fontAlgn="ctr"/>
                      <a:r>
                        <a:rPr lang="es-MX" sz="1200" b="1" i="0" u="none" strike="noStrike" dirty="0" smtClean="0">
                          <a:solidFill>
                            <a:schemeClr val="lt1"/>
                          </a:solidFill>
                          <a:effectLst/>
                          <a:latin typeface="+mn-lt"/>
                        </a:rPr>
                        <a:t>88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Coordinación Estatal de Protección Civil</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3.75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6.6</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20.35</a:t>
                      </a:r>
                    </a:p>
                  </a:txBody>
                  <a:tcPr marL="9525" marR="9525" marT="9525"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200" b="0" i="0" u="sng" strike="noStrike" dirty="0" smtClean="0">
                          <a:solidFill>
                            <a:schemeClr val="accent5">
                              <a:lumMod val="75000"/>
                            </a:schemeClr>
                          </a:solidFill>
                          <a:effectLst/>
                          <a:latin typeface="Calibri" panose="020F0502020204030204" pitchFamily="34" charset="0"/>
                        </a:rPr>
                        <a:t>   proteccioncivil.tlaxcala.gob.mx</a:t>
                      </a:r>
                    </a:p>
                    <a:p>
                      <a:pPr algn="just" fontAlgn="ctr"/>
                      <a:r>
                        <a:rPr lang="es-MX" sz="1200" b="0" i="0" u="sng" strike="noStrike" dirty="0" smtClean="0">
                          <a:solidFill>
                            <a:schemeClr val="accent5">
                              <a:lumMod val="75000"/>
                            </a:schemeClr>
                          </a:solidFill>
                          <a:effectLst/>
                          <a:latin typeface="Calibri" panose="020F0502020204030204" pitchFamily="34" charset="0"/>
                        </a:rPr>
                        <a:t>  </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393691">
                <a:tc>
                  <a:txBody>
                    <a:bodyPr/>
                    <a:lstStyle/>
                    <a:p>
                      <a:pPr algn="ctr" fontAlgn="ctr"/>
                      <a:r>
                        <a:rPr lang="es-MX" sz="1200" b="1" i="0" u="none" strike="noStrike" dirty="0" smtClean="0">
                          <a:solidFill>
                            <a:schemeClr val="lt1"/>
                          </a:solidFill>
                          <a:effectLst/>
                          <a:latin typeface="+mn-lt"/>
                        </a:rPr>
                        <a:t>89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Instituto Tlaxcalteca de Desarrollo Taurino</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13.3</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18.3</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200" b="0" i="0" u="sng" strike="noStrike" dirty="0" smtClean="0">
                          <a:solidFill>
                            <a:schemeClr val="accent5">
                              <a:lumMod val="75000"/>
                            </a:schemeClr>
                          </a:solidFill>
                          <a:effectLst/>
                          <a:latin typeface="Calibri" panose="020F0502020204030204" pitchFamily="34" charset="0"/>
                        </a:rPr>
                        <a:t>       www.taurino.tlaxcala.gob.mx</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230674">
                <a:tc>
                  <a:txBody>
                    <a:bodyPr/>
                    <a:lstStyle/>
                    <a:p>
                      <a:pPr algn="ctr" fontAlgn="ctr"/>
                      <a:r>
                        <a:rPr lang="es-MX" sz="1200" b="1" i="0" u="none" strike="noStrike" dirty="0" smtClean="0">
                          <a:solidFill>
                            <a:schemeClr val="lt1"/>
                          </a:solidFill>
                          <a:effectLst/>
                          <a:latin typeface="+mn-lt"/>
                        </a:rPr>
                        <a:t>90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200" b="0" i="0" u="none" strike="noStrike">
                          <a:solidFill>
                            <a:srgbClr val="000000"/>
                          </a:solidFill>
                          <a:effectLst/>
                          <a:latin typeface="Tw Cen MT" panose="020B0602020104020603" pitchFamily="34" charset="0"/>
                        </a:rPr>
                        <a:t>Coordinación de Servicio Social de Estudiantes de las Instituciones de Educación Superior</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2.5</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200" b="0" i="0" u="none" strike="noStrike">
                          <a:solidFill>
                            <a:srgbClr val="000000"/>
                          </a:solidFill>
                          <a:effectLst/>
                          <a:latin typeface="Tw Cen MT" panose="020B0602020104020603" pitchFamily="34" charset="0"/>
                        </a:rPr>
                        <a:t>3.34</a:t>
                      </a:r>
                    </a:p>
                  </a:txBody>
                  <a:tcPr marL="9525" marR="9525" marT="9525" marB="0" anchor="ctr"/>
                </a:tc>
                <a:tc>
                  <a:txBody>
                    <a:bodyPr/>
                    <a:lstStyle/>
                    <a:p>
                      <a:pPr algn="ctr" fontAlgn="ctr"/>
                      <a:r>
                        <a:rPr lang="es-MX" sz="1200" b="0" i="0" u="none" strike="noStrike" dirty="0">
                          <a:solidFill>
                            <a:srgbClr val="000000"/>
                          </a:solidFill>
                          <a:effectLst/>
                          <a:latin typeface="Tw Cen MT" panose="020B0602020104020603" pitchFamily="34" charset="0"/>
                        </a:rPr>
                        <a:t>5.84</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230674">
                <a:tc gridSpan="7">
                  <a:txBody>
                    <a:bodyPr/>
                    <a:lstStyle/>
                    <a:p>
                      <a:pPr algn="ctr" fontAlgn="ctr"/>
                      <a:r>
                        <a:rPr lang="es-MX" sz="1200" b="1" i="0" u="none" strike="noStrike" dirty="0" smtClean="0">
                          <a:solidFill>
                            <a:srgbClr val="000000"/>
                          </a:solidFill>
                          <a:effectLst/>
                          <a:latin typeface="Tw Cen MT" panose="020B0602020104020603" pitchFamily="34" charset="0"/>
                        </a:rPr>
                        <a:t>                                MEDIA</a:t>
                      </a:r>
                      <a:r>
                        <a:rPr lang="es-MX" sz="1200" b="1" i="0" u="none" strike="noStrike" baseline="0" dirty="0" smtClean="0">
                          <a:solidFill>
                            <a:srgbClr val="000000"/>
                          </a:solidFill>
                          <a:effectLst/>
                          <a:latin typeface="Tw Cen MT" panose="020B0602020104020603" pitchFamily="34" charset="0"/>
                        </a:rPr>
                        <a:t> ARITMETICA DEPENDENCIAS DESCONCENTRADAS </a:t>
                      </a:r>
                      <a:endParaRPr lang="es-MX" sz="1200" b="1" i="0" u="none" strike="noStrike" dirty="0">
                        <a:solidFill>
                          <a:srgbClr val="000000"/>
                        </a:solidFill>
                        <a:effectLst/>
                        <a:latin typeface="Tw Cen MT" panose="020B0602020104020603" pitchFamily="34" charset="0"/>
                      </a:endParaRPr>
                    </a:p>
                  </a:txBody>
                  <a:tcPr marL="6984" marR="6984" marT="9312" marB="0" anchor="ctr"/>
                </a:tc>
                <a:tc hMerge="1">
                  <a:txBody>
                    <a:bodyPr/>
                    <a:lstStyle/>
                    <a:p>
                      <a:pPr algn="just" fontAlgn="ctr"/>
                      <a:endParaRPr lang="es-MX" sz="13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3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3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3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3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300" b="0" i="0" u="none" strike="noStrike" dirty="0">
                        <a:solidFill>
                          <a:srgbClr val="000000"/>
                        </a:solidFill>
                        <a:effectLst/>
                        <a:latin typeface="Tw Cen MT"/>
                      </a:endParaRPr>
                    </a:p>
                  </a:txBody>
                  <a:tcPr marL="9525" marR="9525" marT="9525" marB="0" anchor="ctr"/>
                </a:tc>
                <a:tc>
                  <a:txBody>
                    <a:bodyPr/>
                    <a:lstStyle/>
                    <a:p>
                      <a:pPr algn="just" fontAlgn="ctr"/>
                      <a:r>
                        <a:rPr lang="es-MX" sz="1300" b="1" i="0" u="none" strike="noStrike" dirty="0" smtClean="0">
                          <a:solidFill>
                            <a:schemeClr val="tx1"/>
                          </a:solidFill>
                          <a:effectLst/>
                          <a:latin typeface="Calibri" panose="020F0502020204030204" pitchFamily="34" charset="0"/>
                        </a:rPr>
                        <a:t>                             39.15</a:t>
                      </a:r>
                      <a:endParaRPr lang="es-MX" sz="1300" b="1" i="0" u="none" strike="noStrike" dirty="0">
                        <a:solidFill>
                          <a:schemeClr val="tx1"/>
                        </a:solidFill>
                        <a:effectLst/>
                        <a:latin typeface="Calibri" panose="020F0502020204030204" pitchFamily="34" charset="0"/>
                      </a:endParaRPr>
                    </a:p>
                  </a:txBody>
                  <a:tcPr marL="9525" marR="9525" marT="9525" marB="0" anchor="ctr"/>
                </a:tc>
              </a:tr>
            </a:tbl>
          </a:graphicData>
        </a:graphic>
      </p:graphicFrame>
    </p:spTree>
    <p:extLst>
      <p:ext uri="{BB962C8B-B14F-4D97-AF65-F5344CB8AC3E}">
        <p14:creationId xmlns:p14="http://schemas.microsoft.com/office/powerpoint/2010/main" val="12526474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p:cNvGraphicFramePr>
          <p:nvPr>
            <p:extLst>
              <p:ext uri="{D42A27DB-BD31-4B8C-83A1-F6EECF244321}">
                <p14:modId xmlns:p14="http://schemas.microsoft.com/office/powerpoint/2010/main" val="3272801082"/>
              </p:ext>
            </p:extLst>
          </p:nvPr>
        </p:nvGraphicFramePr>
        <p:xfrm>
          <a:off x="1" y="722"/>
          <a:ext cx="9143999" cy="6883185"/>
        </p:xfrm>
        <a:graphic>
          <a:graphicData uri="http://schemas.openxmlformats.org/drawingml/2006/table">
            <a:tbl>
              <a:tblPr firstRow="1" firstCol="1" bandRow="1">
                <a:tableStyleId>{EB344D84-9AFB-497E-A393-DC336BA19D2E}</a:tableStyleId>
              </a:tblPr>
              <a:tblGrid>
                <a:gridCol w="456440"/>
                <a:gridCol w="3665856"/>
                <a:gridCol w="524656"/>
                <a:gridCol w="749508"/>
                <a:gridCol w="524656"/>
                <a:gridCol w="599606"/>
                <a:gridCol w="449704"/>
                <a:gridCol w="2173573"/>
              </a:tblGrid>
              <a:tr h="204590">
                <a:tc gridSpan="8">
                  <a:txBody>
                    <a:bodyPr/>
                    <a:lstStyle/>
                    <a:p>
                      <a:pPr algn="ctr" fontAlgn="ctr"/>
                      <a:r>
                        <a:rPr lang="es-MX" sz="1200" b="1" i="0" u="none" strike="noStrike" dirty="0" smtClean="0">
                          <a:solidFill>
                            <a:schemeClr val="bg1"/>
                          </a:solidFill>
                          <a:effectLst/>
                          <a:latin typeface="Arial Narrow" panose="020B0606020202030204" pitchFamily="34" charset="0"/>
                        </a:rPr>
                        <a:t>DESCENTRALIZADAS</a:t>
                      </a: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c hMerge="1">
                  <a:txBody>
                    <a:bodyPr/>
                    <a:lstStyle/>
                    <a:p>
                      <a:endParaRPr lang="es-MX"/>
                    </a:p>
                  </a:txBody>
                  <a:tcPr/>
                </a:tc>
                <a:tc hMerge="1">
                  <a:txBody>
                    <a:bodyPr/>
                    <a:lstStyle/>
                    <a:p>
                      <a:pPr algn="ctr" fontAlgn="ctr"/>
                      <a:endParaRPr lang="es-MX" sz="1400" b="1" i="0" u="none" strike="noStrike" dirty="0">
                        <a:solidFill>
                          <a:schemeClr val="bg1"/>
                        </a:solidFill>
                        <a:effectLst/>
                        <a:latin typeface="Arial Narrow" panose="020B0606020202030204" pitchFamily="34" charset="0"/>
                      </a:endParaRPr>
                    </a:p>
                  </a:txBody>
                  <a:tcPr marL="3878" marR="3878" marT="3878" marB="0" anchor="ctr"/>
                </a:tc>
              </a:tr>
              <a:tr h="225595">
                <a:tc>
                  <a:txBody>
                    <a:bodyPr/>
                    <a:lstStyle/>
                    <a:p>
                      <a:pPr algn="ctr" fontAlgn="ctr"/>
                      <a:r>
                        <a:rPr lang="es-MX" sz="1400" b="1" i="0" u="none" strike="noStrike" dirty="0" smtClean="0">
                          <a:solidFill>
                            <a:schemeClr val="lt1"/>
                          </a:solidFill>
                          <a:effectLst/>
                          <a:latin typeface="+mn-lt"/>
                        </a:rPr>
                        <a:t>#</a:t>
                      </a:r>
                      <a:endParaRPr lang="es-MX" sz="14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050" b="1" u="none" strike="noStrike" dirty="0">
                          <a:solidFill>
                            <a:schemeClr val="tx1"/>
                          </a:solidFill>
                          <a:effectLst/>
                        </a:rPr>
                        <a:t>ENTIDAD PÚBLICA</a:t>
                      </a:r>
                      <a:endParaRPr lang="es-MX" sz="105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050" b="1" i="0" u="none" strike="noStrike" dirty="0" smtClean="0">
                          <a:solidFill>
                            <a:schemeClr val="tx1"/>
                          </a:solidFill>
                          <a:effectLst/>
                          <a:latin typeface="+mn-lt"/>
                        </a:rPr>
                        <a:t>ICOT</a:t>
                      </a:r>
                      <a:endParaRPr lang="es-MX" sz="105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050" b="1" u="none" strike="noStrike" dirty="0" smtClean="0">
                          <a:solidFill>
                            <a:schemeClr val="tx1"/>
                          </a:solidFill>
                          <a:effectLst/>
                        </a:rPr>
                        <a:t>IPARSO</a:t>
                      </a:r>
                      <a:endParaRPr lang="es-MX" sz="105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050" b="1" u="none" strike="noStrike" dirty="0" smtClean="0">
                          <a:solidFill>
                            <a:schemeClr val="tx1"/>
                          </a:solidFill>
                          <a:effectLst/>
                        </a:rPr>
                        <a:t>IPAC</a:t>
                      </a:r>
                      <a:endParaRPr lang="es-MX" sz="105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050" b="1" u="none" strike="noStrike" dirty="0" smtClean="0">
                          <a:solidFill>
                            <a:schemeClr val="tx1"/>
                          </a:solidFill>
                          <a:effectLst/>
                        </a:rPr>
                        <a:t>ICR</a:t>
                      </a:r>
                      <a:endParaRPr lang="es-MX" sz="1050" b="1"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050" b="1" i="0" u="none" strike="noStrike" dirty="0" smtClean="0">
                          <a:solidFill>
                            <a:schemeClr val="tx1"/>
                          </a:solidFill>
                          <a:effectLst/>
                          <a:latin typeface="+mj-lt"/>
                        </a:rPr>
                        <a:t>IGC</a:t>
                      </a:r>
                      <a:endParaRPr lang="es-MX" sz="1050" b="1" i="0" u="none" strike="noStrike" dirty="0">
                        <a:solidFill>
                          <a:schemeClr val="tx1"/>
                        </a:solidFill>
                        <a:effectLst/>
                        <a:latin typeface="+mj-lt"/>
                      </a:endParaRPr>
                    </a:p>
                  </a:txBody>
                  <a:tcPr marL="2909" marR="2909" marT="3878" marB="0" anchor="ctr"/>
                </a:tc>
                <a:tc>
                  <a:txBody>
                    <a:bodyPr/>
                    <a:lstStyle/>
                    <a:p>
                      <a:pPr algn="ctr" fontAlgn="ctr"/>
                      <a:r>
                        <a:rPr lang="es-MX" sz="1050" b="1" u="none" strike="noStrike" dirty="0" smtClean="0">
                          <a:solidFill>
                            <a:schemeClr val="tx1"/>
                          </a:solidFill>
                          <a:effectLst/>
                        </a:rPr>
                        <a:t>PÁGINA</a:t>
                      </a:r>
                      <a:endParaRPr lang="es-MX" sz="1050" b="1" i="0" u="none" strike="noStrike" dirty="0">
                        <a:solidFill>
                          <a:schemeClr val="tx1"/>
                        </a:solidFill>
                        <a:effectLst/>
                        <a:latin typeface="Arial Narrow" panose="020B0606020202030204" pitchFamily="34" charset="0"/>
                      </a:endParaRPr>
                    </a:p>
                  </a:txBody>
                  <a:tcPr marL="2909" marR="2909" marT="3878" marB="0" anchor="ctr"/>
                </a:tc>
              </a:tr>
              <a:tr h="190205">
                <a:tc>
                  <a:txBody>
                    <a:bodyPr/>
                    <a:lstStyle/>
                    <a:p>
                      <a:pPr algn="ctr" fontAlgn="ctr"/>
                      <a:r>
                        <a:rPr lang="es-MX" sz="1100" b="1" i="0" u="none" strike="noStrike" dirty="0" smtClean="0">
                          <a:solidFill>
                            <a:schemeClr val="lt1"/>
                          </a:solidFill>
                          <a:effectLst/>
                          <a:latin typeface="+mn-lt"/>
                        </a:rPr>
                        <a:t>91</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Sistema Estatal para el Desarrollo Integral de la Familia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28.5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13.75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1.67</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63.92</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rPr>
                        <a:t>transparencia.tlaxcala.gob.mx/</a:t>
                      </a:r>
                      <a:endParaRPr lang="es-MX" sz="1050" b="0" i="0" u="sng" strike="noStrike" dirty="0">
                        <a:solidFill>
                          <a:schemeClr val="accent5">
                            <a:lumMod val="75000"/>
                          </a:schemeClr>
                        </a:solidFill>
                        <a:effectLst/>
                        <a:latin typeface="Calibri"/>
                      </a:endParaRPr>
                    </a:p>
                  </a:txBody>
                  <a:tcPr marL="7144" marR="7144" marT="9525" marB="0" anchor="ctr"/>
                </a:tc>
              </a:tr>
              <a:tr h="194649">
                <a:tc>
                  <a:txBody>
                    <a:bodyPr/>
                    <a:lstStyle/>
                    <a:p>
                      <a:pPr algn="ctr" fontAlgn="ctr"/>
                      <a:r>
                        <a:rPr lang="es-MX" sz="1100" b="1" i="0" u="none" strike="noStrike" dirty="0" smtClean="0">
                          <a:solidFill>
                            <a:schemeClr val="lt1"/>
                          </a:solidFill>
                          <a:effectLst/>
                          <a:latin typeface="+mn-lt"/>
                        </a:rPr>
                        <a:t>92</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Universidad Politécnica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8.35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48.35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rPr>
                        <a:t>transparencia.tlaxcala.gob.mx/     *</a:t>
                      </a:r>
                      <a:endParaRPr lang="es-MX" sz="1050" b="0" i="0" u="sng" strike="noStrike" dirty="0">
                        <a:solidFill>
                          <a:schemeClr val="accent5">
                            <a:lumMod val="75000"/>
                          </a:schemeClr>
                        </a:solidFill>
                        <a:effectLst/>
                        <a:latin typeface="Calibri"/>
                      </a:endParaRPr>
                    </a:p>
                  </a:txBody>
                  <a:tcPr marL="7144" marR="7144" marT="9525" marB="0" anchor="ctr"/>
                </a:tc>
              </a:tr>
              <a:tr h="215901">
                <a:tc>
                  <a:txBody>
                    <a:bodyPr/>
                    <a:lstStyle/>
                    <a:p>
                      <a:pPr algn="ctr" fontAlgn="ctr"/>
                      <a:r>
                        <a:rPr lang="es-MX" sz="1100" b="1" i="0" u="none" strike="noStrike" dirty="0" smtClean="0">
                          <a:solidFill>
                            <a:schemeClr val="lt1"/>
                          </a:solidFill>
                          <a:effectLst/>
                          <a:latin typeface="+mn-lt"/>
                        </a:rPr>
                        <a:t>93</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Instituto de Catastro del Estado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47.5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200730">
                <a:tc>
                  <a:txBody>
                    <a:bodyPr/>
                    <a:lstStyle/>
                    <a:p>
                      <a:pPr algn="ctr" fontAlgn="ctr"/>
                      <a:r>
                        <a:rPr lang="es-MX" sz="1100" b="1" i="0" u="none" strike="noStrike" dirty="0" smtClean="0">
                          <a:solidFill>
                            <a:schemeClr val="lt1"/>
                          </a:solidFill>
                          <a:effectLst/>
                          <a:latin typeface="+mn-lt"/>
                        </a:rPr>
                        <a:t>94</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Instituto Tlaxcalteca  de la  Infraestructura Fisica Educativa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45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181206">
                <a:tc>
                  <a:txBody>
                    <a:bodyPr/>
                    <a:lstStyle/>
                    <a:p>
                      <a:pPr algn="ctr" fontAlgn="ctr"/>
                      <a:r>
                        <a:rPr lang="es-MX" sz="1100" b="1" i="0" u="none" strike="noStrike" dirty="0" smtClean="0">
                          <a:solidFill>
                            <a:schemeClr val="lt1"/>
                          </a:solidFill>
                          <a:effectLst/>
                          <a:latin typeface="+mn-lt"/>
                        </a:rPr>
                        <a:t>95</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Fondo Macro para el Desarrollo Integral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6.68</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44.18</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a:solidFill>
                            <a:schemeClr val="accent5">
                              <a:lumMod val="75000"/>
                            </a:schemeClr>
                          </a:solidFill>
                          <a:effectLst/>
                          <a:latin typeface="Calibri"/>
                          <a:hlinkClick r:id="rId3"/>
                        </a:rPr>
                        <a:t>/</a:t>
                      </a:r>
                      <a:endParaRPr lang="es-MX" sz="1050" b="0" i="0" u="sng" strike="noStrike" dirty="0">
                        <a:solidFill>
                          <a:schemeClr val="accent5">
                            <a:lumMod val="75000"/>
                          </a:schemeClr>
                        </a:solidFill>
                        <a:effectLst/>
                        <a:latin typeface="Calibri"/>
                      </a:endParaRPr>
                    </a:p>
                  </a:txBody>
                  <a:tcPr marL="7144" marR="7144" marT="9525" marB="0" anchor="ctr"/>
                </a:tc>
              </a:tr>
              <a:tr h="193204">
                <a:tc>
                  <a:txBody>
                    <a:bodyPr/>
                    <a:lstStyle/>
                    <a:p>
                      <a:pPr algn="ctr" fontAlgn="ctr"/>
                      <a:r>
                        <a:rPr lang="es-MX" sz="1100" b="1" i="0" u="none" strike="noStrike" dirty="0" smtClean="0">
                          <a:solidFill>
                            <a:schemeClr val="lt1"/>
                          </a:solidFill>
                          <a:effectLst/>
                          <a:latin typeface="+mn-lt"/>
                        </a:rPr>
                        <a:t>96</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Regimen Estatal de Protección en Salud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13.75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43.75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a:solidFill>
                            <a:schemeClr val="accent5">
                              <a:lumMod val="75000"/>
                            </a:schemeClr>
                          </a:solidFill>
                          <a:effectLst/>
                          <a:latin typeface="Calibri"/>
                          <a:hlinkClick r:id="rId3"/>
                        </a:rPr>
                        <a:t>/</a:t>
                      </a:r>
                      <a:endParaRPr lang="es-MX" sz="1050" b="0" i="0" u="sng" strike="noStrike" dirty="0">
                        <a:solidFill>
                          <a:schemeClr val="accent5">
                            <a:lumMod val="75000"/>
                          </a:schemeClr>
                        </a:solidFill>
                        <a:effectLst/>
                        <a:latin typeface="Calibri"/>
                      </a:endParaRPr>
                    </a:p>
                  </a:txBody>
                  <a:tcPr marL="7144" marR="7144" marT="9525" marB="0" anchor="ctr"/>
                </a:tc>
              </a:tr>
              <a:tr h="176067">
                <a:tc>
                  <a:txBody>
                    <a:bodyPr/>
                    <a:lstStyle/>
                    <a:p>
                      <a:pPr algn="ctr" fontAlgn="ctr"/>
                      <a:r>
                        <a:rPr lang="es-MX" sz="1100" b="1" i="0" u="none" strike="noStrike" dirty="0" smtClean="0">
                          <a:solidFill>
                            <a:schemeClr val="lt1"/>
                          </a:solidFill>
                          <a:effectLst/>
                          <a:latin typeface="+mn-lt"/>
                        </a:rPr>
                        <a:t>97</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Instituto Tlaxcalteca de la Juventud</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8.35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43.35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270629">
                <a:tc>
                  <a:txBody>
                    <a:bodyPr/>
                    <a:lstStyle/>
                    <a:p>
                      <a:pPr algn="ctr" fontAlgn="ctr"/>
                      <a:r>
                        <a:rPr lang="es-MX" sz="1100" b="1" i="0" u="none" strike="noStrike" dirty="0" smtClean="0">
                          <a:solidFill>
                            <a:schemeClr val="lt1"/>
                          </a:solidFill>
                          <a:effectLst/>
                          <a:latin typeface="+mn-lt"/>
                        </a:rPr>
                        <a:t>98</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Fideicomiso Ciudad Industrial Xicohténcatl</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8.33</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43.33</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206229">
                <a:tc>
                  <a:txBody>
                    <a:bodyPr/>
                    <a:lstStyle/>
                    <a:p>
                      <a:pPr algn="ctr" fontAlgn="ctr"/>
                      <a:r>
                        <a:rPr lang="es-MX" sz="1100" b="1" i="0" u="none" strike="noStrike" dirty="0" smtClean="0">
                          <a:solidFill>
                            <a:schemeClr val="bg1"/>
                          </a:solidFill>
                          <a:effectLst/>
                          <a:latin typeface="Tw Cen MT" panose="020B0602020104020603" pitchFamily="34" charset="0"/>
                        </a:rPr>
                        <a:t>99</a:t>
                      </a:r>
                      <a:endParaRPr lang="es-MX" sz="110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Universidad Politécnica de Tlaxcala Región Poniente</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16.25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6.66</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42.91</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326417">
                <a:tc>
                  <a:txBody>
                    <a:bodyPr/>
                    <a:lstStyle/>
                    <a:p>
                      <a:pPr algn="ctr" fontAlgn="ctr"/>
                      <a:r>
                        <a:rPr lang="es-MX" sz="1100" b="1" i="0" u="none" strike="noStrike" dirty="0" smtClean="0">
                          <a:solidFill>
                            <a:schemeClr val="lt1"/>
                          </a:solidFill>
                          <a:effectLst/>
                          <a:latin typeface="+mn-lt"/>
                        </a:rPr>
                        <a:t>100</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Colegio de Estudios Científicos y Tecnológicos del Estado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40</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326417">
                <a:tc>
                  <a:txBody>
                    <a:bodyPr/>
                    <a:lstStyle/>
                    <a:p>
                      <a:pPr algn="ctr" fontAlgn="ctr"/>
                      <a:r>
                        <a:rPr lang="es-MX" sz="1100" b="1" i="0" u="none" strike="noStrike" dirty="0" smtClean="0">
                          <a:solidFill>
                            <a:schemeClr val="lt1"/>
                          </a:solidFill>
                          <a:effectLst/>
                          <a:latin typeface="+mn-lt"/>
                        </a:rPr>
                        <a:t>101</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Instituto Tlaxcalteca para Personas con  Discapacidad</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16.25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13.3</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39.55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244120">
                <a:tc>
                  <a:txBody>
                    <a:bodyPr/>
                    <a:lstStyle/>
                    <a:p>
                      <a:pPr algn="ctr" fontAlgn="ctr"/>
                      <a:r>
                        <a:rPr lang="es-MX" sz="1100" u="none" strike="noStrike" dirty="0" smtClean="0">
                          <a:effectLst/>
                        </a:rPr>
                        <a:t>102</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Fideicomiso Fondo de Ayuda, asistencia y reparación de daño a las victimas y ofendidos </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1.65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29.15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rPr>
                        <a:t>transparencia.tlaxcala.gob.mx</a:t>
                      </a:r>
                      <a:r>
                        <a:rPr lang="es-MX" sz="1050" b="0" i="0" u="sng" strike="noStrike" dirty="0">
                          <a:solidFill>
                            <a:schemeClr val="accent5">
                              <a:lumMod val="75000"/>
                            </a:schemeClr>
                          </a:solidFill>
                          <a:effectLst/>
                          <a:latin typeface="Calibri"/>
                        </a:rPr>
                        <a:t>/</a:t>
                      </a:r>
                    </a:p>
                  </a:txBody>
                  <a:tcPr marL="7144" marR="7144" marT="9525" marB="0" anchor="ctr"/>
                </a:tc>
              </a:tr>
              <a:tr h="272187">
                <a:tc>
                  <a:txBody>
                    <a:bodyPr/>
                    <a:lstStyle/>
                    <a:p>
                      <a:pPr algn="ctr" fontAlgn="ctr"/>
                      <a:r>
                        <a:rPr lang="es-MX" sz="1100" b="1" i="0" u="none" strike="noStrike" dirty="0" smtClean="0">
                          <a:solidFill>
                            <a:schemeClr val="lt1"/>
                          </a:solidFill>
                          <a:effectLst/>
                          <a:latin typeface="+mn-lt"/>
                        </a:rPr>
                        <a:t>103</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Comisión Estatal de Agua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8.75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28.75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a:solidFill>
                            <a:schemeClr val="accent5">
                              <a:lumMod val="75000"/>
                            </a:schemeClr>
                          </a:solidFill>
                          <a:effectLst/>
                          <a:latin typeface="Calibri"/>
                          <a:hlinkClick r:id="rId3"/>
                        </a:rPr>
                        <a:t>/</a:t>
                      </a:r>
                      <a:endParaRPr lang="es-MX" sz="1050" b="0" i="0" u="sng" strike="noStrike" dirty="0">
                        <a:solidFill>
                          <a:schemeClr val="accent5">
                            <a:lumMod val="75000"/>
                          </a:schemeClr>
                        </a:solidFill>
                        <a:effectLst/>
                        <a:latin typeface="Calibri"/>
                      </a:endParaRPr>
                    </a:p>
                  </a:txBody>
                  <a:tcPr marL="7144" marR="7144" marT="9525" marB="0" anchor="ctr"/>
                </a:tc>
              </a:tr>
              <a:tr h="241432">
                <a:tc>
                  <a:txBody>
                    <a:bodyPr/>
                    <a:lstStyle/>
                    <a:p>
                      <a:pPr algn="ctr" fontAlgn="ctr"/>
                      <a:r>
                        <a:rPr lang="es-MX" sz="1100" u="none" strike="noStrike" dirty="0" smtClean="0">
                          <a:effectLst/>
                        </a:rPr>
                        <a:t>104</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Consejo Estatal de Población.</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13.75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13.4</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27.15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a:solidFill>
                            <a:schemeClr val="accent5">
                              <a:lumMod val="75000"/>
                            </a:schemeClr>
                          </a:solidFill>
                          <a:effectLst/>
                          <a:latin typeface="Calibri"/>
                          <a:hlinkClick r:id="rId3"/>
                        </a:rPr>
                        <a:t>/</a:t>
                      </a:r>
                      <a:endParaRPr lang="es-MX" sz="1050" b="0" i="0" u="sng" strike="noStrike" dirty="0">
                        <a:solidFill>
                          <a:schemeClr val="accent5">
                            <a:lumMod val="75000"/>
                          </a:schemeClr>
                        </a:solidFill>
                        <a:effectLst/>
                        <a:latin typeface="Calibri"/>
                      </a:endParaRPr>
                    </a:p>
                  </a:txBody>
                  <a:tcPr marL="7144" marR="7144" marT="9525" marB="0" anchor="ctr"/>
                </a:tc>
              </a:tr>
              <a:tr h="176067">
                <a:tc>
                  <a:txBody>
                    <a:bodyPr/>
                    <a:lstStyle/>
                    <a:p>
                      <a:pPr algn="ctr" fontAlgn="ctr"/>
                      <a:r>
                        <a:rPr lang="es-MX" sz="1100" u="none" strike="noStrike" dirty="0" smtClean="0">
                          <a:effectLst/>
                        </a:rPr>
                        <a:t>105</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Instituto Tlaxcalteca para la Educación de los Adultos</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6.6</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26.6</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194649">
                <a:tc>
                  <a:txBody>
                    <a:bodyPr/>
                    <a:lstStyle/>
                    <a:p>
                      <a:pPr algn="ctr" fontAlgn="ctr"/>
                      <a:r>
                        <a:rPr lang="es-MX" sz="1100" u="none" strike="noStrike" dirty="0" smtClean="0">
                          <a:effectLst/>
                        </a:rPr>
                        <a:t>106</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Instituto Inmobiliario de Desarrollo Urbano y Vivienda del Estado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12.5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13.3</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25.8</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a:solidFill>
                            <a:schemeClr val="accent5">
                              <a:lumMod val="75000"/>
                            </a:schemeClr>
                          </a:solidFill>
                          <a:effectLst/>
                          <a:latin typeface="Calibri"/>
                          <a:hlinkClick r:id="rId3"/>
                        </a:rPr>
                        <a:t>/</a:t>
                      </a:r>
                      <a:endParaRPr lang="es-MX" sz="1050" b="0" i="0" u="sng" strike="noStrike" dirty="0">
                        <a:solidFill>
                          <a:schemeClr val="accent5">
                            <a:lumMod val="75000"/>
                          </a:schemeClr>
                        </a:solidFill>
                        <a:effectLst/>
                        <a:latin typeface="Calibri"/>
                      </a:endParaRPr>
                    </a:p>
                  </a:txBody>
                  <a:tcPr marL="7144" marR="7144" marT="9525" marB="0" anchor="ctr"/>
                </a:tc>
              </a:tr>
              <a:tr h="178842">
                <a:tc>
                  <a:txBody>
                    <a:bodyPr/>
                    <a:lstStyle/>
                    <a:p>
                      <a:pPr algn="ctr" fontAlgn="ctr"/>
                      <a:r>
                        <a:rPr lang="es-MX" sz="1100" u="none" strike="noStrike" dirty="0" smtClean="0">
                          <a:effectLst/>
                        </a:rPr>
                        <a:t>107</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Instituto de Capacitación para el Trabajo del Estado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176067">
                <a:tc>
                  <a:txBody>
                    <a:bodyPr/>
                    <a:lstStyle/>
                    <a:p>
                      <a:pPr algn="ctr" fontAlgn="ctr"/>
                      <a:r>
                        <a:rPr lang="es-MX" sz="1100" u="none" strike="noStrike" dirty="0" smtClean="0">
                          <a:effectLst/>
                        </a:rPr>
                        <a:t>108</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Instituto Tecnológico Superior de Tlaxco</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6.6</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24.1</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207130">
                <a:tc>
                  <a:txBody>
                    <a:bodyPr/>
                    <a:lstStyle/>
                    <a:p>
                      <a:pPr algn="ctr" fontAlgn="ctr"/>
                      <a:r>
                        <a:rPr lang="es-MX" sz="1100" u="none" strike="noStrike" dirty="0" smtClean="0">
                          <a:effectLst/>
                        </a:rPr>
                        <a:t>109</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Colegio de Educación Profesional Técnica del Estado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13.75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6.6</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1.67</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22.02</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a:solidFill>
                            <a:schemeClr val="accent5">
                              <a:lumMod val="75000"/>
                            </a:schemeClr>
                          </a:solidFill>
                          <a:effectLst/>
                          <a:latin typeface="Calibri"/>
                          <a:hlinkClick r:id="rId3"/>
                        </a:rPr>
                        <a:t>/</a:t>
                      </a:r>
                      <a:endParaRPr lang="es-MX" sz="1050" b="0" i="0" u="sng" strike="noStrike" dirty="0">
                        <a:solidFill>
                          <a:schemeClr val="accent5">
                            <a:lumMod val="75000"/>
                          </a:schemeClr>
                        </a:solidFill>
                        <a:effectLst/>
                        <a:latin typeface="Calibri"/>
                      </a:endParaRPr>
                    </a:p>
                  </a:txBody>
                  <a:tcPr marL="7144" marR="7144" marT="9525" marB="0" anchor="ctr"/>
                </a:tc>
              </a:tr>
              <a:tr h="326417">
                <a:tc>
                  <a:txBody>
                    <a:bodyPr/>
                    <a:lstStyle/>
                    <a:p>
                      <a:pPr algn="ctr" fontAlgn="ctr"/>
                      <a:r>
                        <a:rPr lang="es-MX" sz="1100" u="none" strike="noStrike" dirty="0" smtClean="0">
                          <a:effectLst/>
                        </a:rPr>
                        <a:t>110</a:t>
                      </a:r>
                      <a:endParaRPr lang="es-MX" sz="11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Instituto Tlaxcalteca de Cultura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11.25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6.6</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17.85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a:solidFill>
                            <a:schemeClr val="accent5">
                              <a:lumMod val="75000"/>
                            </a:schemeClr>
                          </a:solidFill>
                          <a:effectLst/>
                          <a:latin typeface="Calibri"/>
                          <a:hlinkClick r:id="rId3"/>
                        </a:rPr>
                        <a:t>/</a:t>
                      </a:r>
                      <a:endParaRPr lang="es-MX" sz="1050" b="0" i="0" u="sng" strike="noStrike" dirty="0">
                        <a:solidFill>
                          <a:schemeClr val="accent5">
                            <a:lumMod val="75000"/>
                          </a:schemeClr>
                        </a:solidFill>
                        <a:effectLst/>
                        <a:latin typeface="Calibri"/>
                      </a:endParaRPr>
                    </a:p>
                  </a:txBody>
                  <a:tcPr marL="7144" marR="7144" marT="9525" marB="0" anchor="ctr"/>
                </a:tc>
              </a:tr>
              <a:tr h="194649">
                <a:tc>
                  <a:txBody>
                    <a:bodyPr/>
                    <a:lstStyle/>
                    <a:p>
                      <a:pPr algn="ctr" fontAlgn="ctr"/>
                      <a:r>
                        <a:rPr lang="es-MX" sz="1100" b="1" i="0" u="none" strike="noStrike" dirty="0" smtClean="0">
                          <a:solidFill>
                            <a:schemeClr val="bg1"/>
                          </a:solidFill>
                          <a:effectLst/>
                          <a:latin typeface="Tw Cen MT" panose="020B0602020104020603" pitchFamily="34" charset="0"/>
                        </a:rPr>
                        <a:t>111</a:t>
                      </a:r>
                      <a:endParaRPr lang="es-MX" sz="110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Universidad Tecnológica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3.75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13.4</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17.15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326417">
                <a:tc>
                  <a:txBody>
                    <a:bodyPr/>
                    <a:lstStyle/>
                    <a:p>
                      <a:pPr algn="ctr" fontAlgn="ctr"/>
                      <a:r>
                        <a:rPr lang="es-MX" sz="1100" b="1" i="0" u="none" strike="noStrike" dirty="0" smtClean="0">
                          <a:solidFill>
                            <a:schemeClr val="bg1"/>
                          </a:solidFill>
                          <a:effectLst/>
                          <a:latin typeface="Tw Cen MT" panose="020B0602020104020603" pitchFamily="34" charset="0"/>
                        </a:rPr>
                        <a:t>112</a:t>
                      </a:r>
                      <a:endParaRPr lang="es-MX" sz="110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Patronato del Centro Cultural Apizaco "La Libertad"</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8.75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6.7</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15.45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194649">
                <a:tc>
                  <a:txBody>
                    <a:bodyPr/>
                    <a:lstStyle/>
                    <a:p>
                      <a:pPr algn="ctr" fontAlgn="ctr"/>
                      <a:r>
                        <a:rPr lang="es-MX" sz="1100" b="1" i="0" u="none" strike="noStrike" dirty="0" smtClean="0">
                          <a:solidFill>
                            <a:schemeClr val="bg1"/>
                          </a:solidFill>
                          <a:effectLst/>
                          <a:latin typeface="Tw Cen MT" panose="020B0602020104020603" pitchFamily="34" charset="0"/>
                        </a:rPr>
                        <a:t>113</a:t>
                      </a:r>
                      <a:endParaRPr lang="es-MX" sz="110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Instituto del Deporte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8.75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6.7</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15.45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194649">
                <a:tc>
                  <a:txBody>
                    <a:bodyPr/>
                    <a:lstStyle/>
                    <a:p>
                      <a:pPr algn="ctr" fontAlgn="ctr"/>
                      <a:r>
                        <a:rPr lang="es-MX" sz="1100" b="1" i="0" u="none" strike="noStrike" dirty="0" smtClean="0">
                          <a:solidFill>
                            <a:schemeClr val="bg1"/>
                          </a:solidFill>
                          <a:effectLst/>
                          <a:latin typeface="Tw Cen MT" panose="020B0602020104020603" pitchFamily="34" charset="0"/>
                        </a:rPr>
                        <a:t>114</a:t>
                      </a:r>
                      <a:endParaRPr lang="es-MX" sz="110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Patronato del Centro de Rehabilitación Integral y Escuela en Terapia Física y Rehabilitación.</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3.34</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13.34</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194649">
                <a:tc>
                  <a:txBody>
                    <a:bodyPr/>
                    <a:lstStyle/>
                    <a:p>
                      <a:pPr algn="ctr" fontAlgn="ctr"/>
                      <a:r>
                        <a:rPr lang="es-MX" sz="1100" b="1" i="0" u="none" strike="noStrike" dirty="0" smtClean="0">
                          <a:solidFill>
                            <a:schemeClr val="bg1"/>
                          </a:solidFill>
                          <a:effectLst/>
                          <a:latin typeface="Tw Cen MT" panose="020B0602020104020603" pitchFamily="34" charset="0"/>
                        </a:rPr>
                        <a:t>115</a:t>
                      </a:r>
                      <a:endParaRPr lang="es-MX" sz="110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Pensiones Civiles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2.5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6.7</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9.2</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smtClean="0">
                          <a:solidFill>
                            <a:schemeClr val="accent5">
                              <a:lumMod val="75000"/>
                            </a:schemeClr>
                          </a:solidFill>
                          <a:effectLst/>
                          <a:latin typeface="Calibri"/>
                        </a:rPr>
                        <a:t>      </a:t>
                      </a:r>
                      <a:endParaRPr lang="es-MX" sz="1050" b="0" i="0" u="sng" strike="noStrike" dirty="0">
                        <a:solidFill>
                          <a:schemeClr val="accent5">
                            <a:lumMod val="75000"/>
                          </a:schemeClr>
                        </a:solidFill>
                        <a:effectLst/>
                        <a:latin typeface="Calibri"/>
                      </a:endParaRPr>
                    </a:p>
                  </a:txBody>
                  <a:tcPr marL="7144" marR="7144" marT="9525" marB="0" anchor="ctr"/>
                </a:tc>
              </a:tr>
              <a:tr h="194649">
                <a:tc>
                  <a:txBody>
                    <a:bodyPr/>
                    <a:lstStyle/>
                    <a:p>
                      <a:pPr algn="ctr" fontAlgn="ctr"/>
                      <a:r>
                        <a:rPr lang="es-MX" sz="1100" b="1" i="0" u="none" strike="noStrike" dirty="0" smtClean="0">
                          <a:solidFill>
                            <a:schemeClr val="bg1"/>
                          </a:solidFill>
                          <a:effectLst/>
                          <a:latin typeface="Tw Cen MT" panose="020B0602020104020603" pitchFamily="34" charset="0"/>
                        </a:rPr>
                        <a:t>116</a:t>
                      </a:r>
                      <a:endParaRPr lang="es-MX" sz="110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000" b="0" i="0" u="none" strike="noStrike">
                          <a:solidFill>
                            <a:srgbClr val="000000"/>
                          </a:solidFill>
                          <a:effectLst/>
                          <a:latin typeface="Tw Cen MT" panose="020B0602020104020603" pitchFamily="34" charset="0"/>
                        </a:rPr>
                        <a:t>Centro de Servicios Integrales para el tratamiento de aguas residuales del Estado de Tlaxcala</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8.75</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a:solidFill>
                            <a:srgbClr val="000000"/>
                          </a:solidFill>
                          <a:effectLst/>
                          <a:latin typeface="Tw Cen MT" panose="020B0602020104020603" pitchFamily="34" charset="0"/>
                        </a:rPr>
                        <a:t>0</a:t>
                      </a:r>
                    </a:p>
                  </a:txBody>
                  <a:tcPr marL="9525" marR="9525" marT="9525" marB="0" anchor="ctr"/>
                </a:tc>
                <a:tc>
                  <a:txBody>
                    <a:bodyPr/>
                    <a:lstStyle/>
                    <a:p>
                      <a:pPr algn="ctr" fontAlgn="ctr"/>
                      <a:r>
                        <a:rPr lang="es-MX" sz="1000" b="0" i="0" u="none" strike="noStrike" dirty="0">
                          <a:solidFill>
                            <a:srgbClr val="000000"/>
                          </a:solidFill>
                          <a:effectLst/>
                          <a:latin typeface="Tw Cen MT" panose="020B0602020104020603" pitchFamily="34" charset="0"/>
                        </a:rPr>
                        <a:t>8.75</a:t>
                      </a:r>
                    </a:p>
                  </a:txBody>
                  <a:tcPr marL="9525" marR="9525" marT="9525" marB="0" anchor="ctr"/>
                </a:tc>
                <a:tc>
                  <a:txBody>
                    <a:bodyPr/>
                    <a:lstStyle/>
                    <a:p>
                      <a:pPr algn="just" fontAlgn="ctr"/>
                      <a:r>
                        <a:rPr lang="es-MX" sz="1050" b="0" i="0" u="sng" strike="noStrike" dirty="0" smtClean="0">
                          <a:solidFill>
                            <a:schemeClr val="accent5">
                              <a:lumMod val="75000"/>
                            </a:schemeClr>
                          </a:solidFill>
                          <a:effectLst/>
                          <a:latin typeface="Calibri"/>
                          <a:hlinkClick r:id="rId3"/>
                        </a:rPr>
                        <a:t>transparencia.tlaxcala.gob.mx</a:t>
                      </a:r>
                      <a:r>
                        <a:rPr lang="es-MX" sz="1050" b="0" i="0" u="sng" strike="noStrike" dirty="0">
                          <a:solidFill>
                            <a:schemeClr val="accent5">
                              <a:lumMod val="75000"/>
                            </a:schemeClr>
                          </a:solidFill>
                          <a:effectLst/>
                          <a:latin typeface="Calibri"/>
                          <a:hlinkClick r:id="rId3"/>
                        </a:rPr>
                        <a:t>/</a:t>
                      </a:r>
                      <a:endParaRPr lang="es-MX" sz="1050" b="0" i="0" u="sng" strike="noStrike" dirty="0">
                        <a:solidFill>
                          <a:schemeClr val="accent5">
                            <a:lumMod val="75000"/>
                          </a:schemeClr>
                        </a:solidFill>
                        <a:effectLst/>
                        <a:latin typeface="Calibri"/>
                      </a:endParaRPr>
                    </a:p>
                  </a:txBody>
                  <a:tcPr marL="7144" marR="7144" marT="9525" marB="0" anchor="ctr"/>
                </a:tc>
              </a:tr>
              <a:tr h="194649">
                <a:tc gridSpan="6">
                  <a:txBody>
                    <a:bodyPr/>
                    <a:lstStyle/>
                    <a:p>
                      <a:pPr algn="ctr" fontAlgn="ctr"/>
                      <a:r>
                        <a:rPr lang="es-MX" sz="1100" b="1" i="0" u="none" strike="noStrike" dirty="0" smtClean="0">
                          <a:solidFill>
                            <a:schemeClr val="bg1"/>
                          </a:solidFill>
                          <a:effectLst/>
                          <a:latin typeface="Tw Cen MT" panose="020B0602020104020603" pitchFamily="34" charset="0"/>
                        </a:rPr>
                        <a:t>                                                                        </a:t>
                      </a:r>
                      <a:r>
                        <a:rPr lang="es-MX" sz="1100" b="1" i="0" u="none" strike="noStrike" dirty="0" smtClean="0">
                          <a:solidFill>
                            <a:schemeClr val="tx1"/>
                          </a:solidFill>
                          <a:effectLst/>
                          <a:latin typeface="Tw Cen MT" panose="020B0602020104020603" pitchFamily="34" charset="0"/>
                        </a:rPr>
                        <a:t>MEDIA</a:t>
                      </a:r>
                      <a:r>
                        <a:rPr lang="es-MX" sz="1100" b="1" i="0" u="none" strike="noStrike" baseline="0" dirty="0" smtClean="0">
                          <a:solidFill>
                            <a:schemeClr val="tx1"/>
                          </a:solidFill>
                          <a:effectLst/>
                          <a:latin typeface="Tw Cen MT" panose="020B0602020104020603" pitchFamily="34" charset="0"/>
                        </a:rPr>
                        <a:t> ARITMETICA DEPENDENCIAS DESCENTRALIZADAS </a:t>
                      </a:r>
                      <a:endParaRPr lang="es-MX" sz="1100" b="1" i="0" u="none" strike="noStrike" dirty="0">
                        <a:solidFill>
                          <a:schemeClr val="tx1"/>
                        </a:solidFill>
                        <a:effectLst/>
                        <a:latin typeface="Tw Cen MT" panose="020B0602020104020603" pitchFamily="34" charset="0"/>
                      </a:endParaRPr>
                    </a:p>
                  </a:txBody>
                  <a:tcPr marL="6984" marR="6984" marT="9312" marB="0" anchor="ctr"/>
                </a:tc>
                <a:tc hMerge="1">
                  <a:txBody>
                    <a:bodyPr/>
                    <a:lstStyle/>
                    <a:p>
                      <a:pPr algn="just"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1" i="0" u="none" strike="noStrike" dirty="0">
                        <a:solidFill>
                          <a:srgbClr val="000000"/>
                        </a:solidFill>
                        <a:effectLst/>
                        <a:latin typeface="Tw Cen MT"/>
                      </a:endParaRPr>
                    </a:p>
                  </a:txBody>
                  <a:tcPr marL="9525" marR="9525" marT="9525" marB="0" anchor="ctr"/>
                </a:tc>
                <a:tc>
                  <a:txBody>
                    <a:bodyPr/>
                    <a:lstStyle/>
                    <a:p>
                      <a:pPr algn="ctr" fontAlgn="ctr"/>
                      <a:endParaRPr lang="es-MX" sz="110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just" fontAlgn="ctr"/>
                      <a:r>
                        <a:rPr lang="es-MX" sz="1400" b="1" i="0" u="none" strike="noStrike" dirty="0" smtClean="0">
                          <a:solidFill>
                            <a:schemeClr val="tx1"/>
                          </a:solidFill>
                          <a:effectLst/>
                          <a:latin typeface="Calibri"/>
                        </a:rPr>
                        <a:t>            </a:t>
                      </a:r>
                      <a:r>
                        <a:rPr lang="es-MX" sz="1400" b="1" i="0" u="none" strike="noStrike" baseline="0" dirty="0" smtClean="0">
                          <a:solidFill>
                            <a:schemeClr val="tx1"/>
                          </a:solidFill>
                          <a:effectLst/>
                          <a:latin typeface="Calibri"/>
                        </a:rPr>
                        <a:t>  </a:t>
                      </a:r>
                      <a:r>
                        <a:rPr lang="es-MX" sz="1400" b="1" i="0" u="none" strike="noStrike" dirty="0" smtClean="0">
                          <a:solidFill>
                            <a:schemeClr val="tx1"/>
                          </a:solidFill>
                          <a:effectLst/>
                          <a:latin typeface="Calibri"/>
                        </a:rPr>
                        <a:t>  31.06</a:t>
                      </a:r>
                    </a:p>
                  </a:txBody>
                  <a:tcPr marL="7144" marR="7144" marT="9525" marB="0" anchor="ctr"/>
                </a:tc>
              </a:tr>
            </a:tbl>
          </a:graphicData>
        </a:graphic>
      </p:graphicFrame>
    </p:spTree>
    <p:extLst>
      <p:ext uri="{BB962C8B-B14F-4D97-AF65-F5344CB8AC3E}">
        <p14:creationId xmlns:p14="http://schemas.microsoft.com/office/powerpoint/2010/main" val="30686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p:cNvGraphicFramePr>
            <a:graphicFrameLocks/>
          </p:cNvGraphicFramePr>
          <p:nvPr>
            <p:extLst>
              <p:ext uri="{D42A27DB-BD31-4B8C-83A1-F6EECF244321}">
                <p14:modId xmlns:p14="http://schemas.microsoft.com/office/powerpoint/2010/main" val="2494891344"/>
              </p:ext>
            </p:extLst>
          </p:nvPr>
        </p:nvGraphicFramePr>
        <p:xfrm>
          <a:off x="611560" y="1180720"/>
          <a:ext cx="8136903" cy="5594766"/>
        </p:xfrm>
        <a:graphic>
          <a:graphicData uri="http://schemas.openxmlformats.org/drawingml/2006/table">
            <a:tbl>
              <a:tblPr>
                <a:tableStyleId>{5C22544A-7EE6-4342-B048-85BDC9FD1C3A}</a:tableStyleId>
              </a:tblPr>
              <a:tblGrid>
                <a:gridCol w="2189338"/>
                <a:gridCol w="938417"/>
                <a:gridCol w="4355900"/>
                <a:gridCol w="653248"/>
              </a:tblGrid>
              <a:tr h="395451">
                <a:tc gridSpan="2">
                  <a:txBody>
                    <a:bodyPr/>
                    <a:lstStyle/>
                    <a:p>
                      <a:pPr algn="ctr">
                        <a:lnSpc>
                          <a:spcPct val="150000"/>
                        </a:lnSpc>
                        <a:spcAft>
                          <a:spcPts val="0"/>
                        </a:spcAft>
                      </a:pPr>
                      <a:r>
                        <a:rPr lang="es-MX" sz="1400" dirty="0">
                          <a:effectLst/>
                        </a:rPr>
                        <a:t>Índice</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solidFill>
                      <a:schemeClr val="accent2">
                        <a:lumMod val="60000"/>
                        <a:lumOff val="40000"/>
                      </a:schemeClr>
                    </a:solidFill>
                  </a:tcPr>
                </a:tc>
                <a:tc hMerge="1">
                  <a:txBody>
                    <a:bodyPr/>
                    <a:lstStyle/>
                    <a:p>
                      <a:endParaRPr lang="es-MX"/>
                    </a:p>
                  </a:txBody>
                  <a:tcPr/>
                </a:tc>
                <a:tc>
                  <a:txBody>
                    <a:bodyPr/>
                    <a:lstStyle/>
                    <a:p>
                      <a:pPr algn="ctr">
                        <a:lnSpc>
                          <a:spcPct val="150000"/>
                        </a:lnSpc>
                        <a:spcAft>
                          <a:spcPts val="0"/>
                        </a:spcAft>
                      </a:pPr>
                      <a:r>
                        <a:rPr lang="es-MX" sz="1400" dirty="0">
                          <a:effectLst/>
                        </a:rPr>
                        <a:t>Descripción</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solidFill>
                      <a:schemeClr val="accent2">
                        <a:lumMod val="60000"/>
                        <a:lumOff val="40000"/>
                      </a:schemeClr>
                    </a:solidFill>
                  </a:tcPr>
                </a:tc>
                <a:tc>
                  <a:txBody>
                    <a:bodyPr/>
                    <a:lstStyle/>
                    <a:p>
                      <a:pPr algn="ctr">
                        <a:lnSpc>
                          <a:spcPct val="150000"/>
                        </a:lnSpc>
                        <a:spcAft>
                          <a:spcPts val="0"/>
                        </a:spcAft>
                      </a:pPr>
                      <a:r>
                        <a:rPr lang="es-MX" sz="1400" dirty="0">
                          <a:effectLst/>
                        </a:rPr>
                        <a:t>Valor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solidFill>
                      <a:schemeClr val="accent2">
                        <a:lumMod val="60000"/>
                        <a:lumOff val="40000"/>
                      </a:schemeClr>
                    </a:solidFill>
                  </a:tcPr>
                </a:tc>
              </a:tr>
              <a:tr h="1132749">
                <a:tc>
                  <a:txBody>
                    <a:bodyPr/>
                    <a:lstStyle/>
                    <a:p>
                      <a:pPr algn="ctr">
                        <a:lnSpc>
                          <a:spcPct val="107000"/>
                        </a:lnSpc>
                        <a:spcAft>
                          <a:spcPts val="0"/>
                        </a:spcAft>
                      </a:pPr>
                      <a:r>
                        <a:rPr lang="es-MX" sz="1400" dirty="0">
                          <a:effectLst/>
                        </a:rPr>
                        <a:t>Índice </a:t>
                      </a:r>
                      <a:r>
                        <a:rPr lang="es-MX" sz="1400" dirty="0" smtClean="0">
                          <a:effectLst/>
                        </a:rPr>
                        <a:t>del</a:t>
                      </a:r>
                      <a:r>
                        <a:rPr lang="es-MX" sz="1400" baseline="0" dirty="0" smtClean="0">
                          <a:effectLst/>
                        </a:rPr>
                        <a:t> Cumplimiento de Obligaciones de Transparencia 2016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40000"/>
                        <a:lumOff val="60000"/>
                      </a:schemeClr>
                    </a:solidFill>
                  </a:tcPr>
                </a:tc>
                <a:tc>
                  <a:txBody>
                    <a:bodyPr/>
                    <a:lstStyle/>
                    <a:p>
                      <a:pPr algn="ctr">
                        <a:lnSpc>
                          <a:spcPct val="107000"/>
                        </a:lnSpc>
                        <a:spcAft>
                          <a:spcPts val="0"/>
                        </a:spcAft>
                      </a:pPr>
                      <a:r>
                        <a:rPr lang="es-MX" sz="1400" dirty="0" smtClean="0">
                          <a:effectLst/>
                        </a:rPr>
                        <a:t>ICOT</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40000"/>
                        <a:lumOff val="60000"/>
                      </a:schemeClr>
                    </a:solidFill>
                  </a:tcPr>
                </a:tc>
                <a:tc>
                  <a:txBody>
                    <a:bodyPr/>
                    <a:lstStyle/>
                    <a:p>
                      <a:pPr algn="just">
                        <a:lnSpc>
                          <a:spcPct val="107000"/>
                        </a:lnSpc>
                        <a:spcAft>
                          <a:spcPts val="0"/>
                        </a:spcAft>
                      </a:pPr>
                      <a:r>
                        <a:rPr lang="es-MX" sz="1400" dirty="0" smtClean="0">
                          <a:effectLst/>
                        </a:rPr>
                        <a:t>Establece</a:t>
                      </a:r>
                      <a:r>
                        <a:rPr lang="es-MX" sz="1400" baseline="0" dirty="0" smtClean="0">
                          <a:effectLst/>
                        </a:rPr>
                        <a:t> el nivel de cumplimiento y transparencia de los sujetos obligados en la segunda evaluación 2016 de acuerdo a lo que establece el capitulo II del Titulo quinto de las obligaciones de  de la LTAIPET.</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40000"/>
                        <a:lumOff val="60000"/>
                      </a:schemeClr>
                    </a:solidFill>
                  </a:tcPr>
                </a:tc>
                <a:tc>
                  <a:txBody>
                    <a:bodyPr/>
                    <a:lstStyle/>
                    <a:p>
                      <a:pPr algn="ctr">
                        <a:lnSpc>
                          <a:spcPct val="107000"/>
                        </a:lnSpc>
                        <a:spcAft>
                          <a:spcPts val="0"/>
                        </a:spcAft>
                      </a:pPr>
                      <a:r>
                        <a:rPr lang="es-MX" sz="1400" dirty="0">
                          <a:effectLst/>
                        </a:rPr>
                        <a:t>50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40000"/>
                        <a:lumOff val="60000"/>
                      </a:schemeClr>
                    </a:solidFill>
                  </a:tcPr>
                </a:tc>
              </a:tr>
              <a:tr h="1148004">
                <a:tc>
                  <a:txBody>
                    <a:bodyPr/>
                    <a:lstStyle/>
                    <a:p>
                      <a:pPr algn="ctr">
                        <a:lnSpc>
                          <a:spcPct val="107000"/>
                        </a:lnSpc>
                        <a:spcAft>
                          <a:spcPts val="0"/>
                        </a:spcAft>
                      </a:pPr>
                      <a:r>
                        <a:rPr lang="es-MX" sz="1400" dirty="0">
                          <a:effectLst/>
                        </a:rPr>
                        <a:t>Índice </a:t>
                      </a:r>
                      <a:r>
                        <a:rPr lang="es-MX" sz="1400" dirty="0" smtClean="0">
                          <a:effectLst/>
                        </a:rPr>
                        <a:t>de</a:t>
                      </a:r>
                      <a:r>
                        <a:rPr lang="es-MX" sz="1400" baseline="0" dirty="0" smtClean="0">
                          <a:effectLst/>
                        </a:rPr>
                        <a:t> Participación del Sujeto Obligado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rPr>
                        <a:t>IPARSO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just">
                        <a:lnSpc>
                          <a:spcPct val="107000"/>
                        </a:lnSpc>
                        <a:spcAft>
                          <a:spcPts val="0"/>
                        </a:spcAft>
                      </a:pPr>
                      <a:r>
                        <a:rPr lang="es-MX" sz="1400" dirty="0" smtClean="0">
                          <a:effectLst/>
                          <a:latin typeface="+mn-lt"/>
                          <a:ea typeface="Calibri" panose="020F0502020204030204" pitchFamily="34" charset="0"/>
                          <a:cs typeface="Times New Roman" panose="02020603050405020304" pitchFamily="18" charset="0"/>
                        </a:rPr>
                        <a:t>Establece</a:t>
                      </a:r>
                      <a:r>
                        <a:rPr lang="es-MX" sz="1400" baseline="0" dirty="0" smtClean="0">
                          <a:effectLst/>
                          <a:latin typeface="+mn-lt"/>
                          <a:ea typeface="Calibri" panose="020F0502020204030204" pitchFamily="34" charset="0"/>
                          <a:cs typeface="Times New Roman" panose="02020603050405020304" pitchFamily="18" charset="0"/>
                        </a:rPr>
                        <a:t> el nivel de participación del Sujeto Obligado para contribuir en la difusión del DAIP y acciones de capacitación que haya obtenido, establecidas en el articulo 36 fracción V de la LTAIPET. </a:t>
                      </a:r>
                      <a:endParaRPr lang="es-MX" sz="1400" dirty="0">
                        <a:effectLst/>
                        <a:latin typeface="+mn-lt"/>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rPr>
                        <a:t>2</a:t>
                      </a:r>
                      <a:r>
                        <a:rPr lang="es-MX" sz="1400" dirty="0" smtClean="0">
                          <a:effectLst/>
                        </a:rPr>
                        <a:t>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r>
              <a:tr h="1080120">
                <a:tc>
                  <a:txBody>
                    <a:bodyPr/>
                    <a:lstStyle/>
                    <a:p>
                      <a:pPr algn="ctr">
                        <a:lnSpc>
                          <a:spcPct val="107000"/>
                        </a:lnSpc>
                        <a:spcAft>
                          <a:spcPts val="0"/>
                        </a:spcAft>
                      </a:pPr>
                      <a:r>
                        <a:rPr lang="es-MX" sz="1400" dirty="0">
                          <a:effectLst/>
                        </a:rPr>
                        <a:t>Índice de </a:t>
                      </a:r>
                      <a:r>
                        <a:rPr lang="es-MX" sz="1400" dirty="0" smtClean="0">
                          <a:effectLst/>
                        </a:rPr>
                        <a:t>Participación</a:t>
                      </a:r>
                      <a:r>
                        <a:rPr lang="es-MX" sz="1400" baseline="0" dirty="0" smtClean="0">
                          <a:effectLst/>
                        </a:rPr>
                        <a:t> de Capacitaciones de la Ley de Transparencia y Acceso a la Información Pública.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40000"/>
                        <a:lumOff val="60000"/>
                      </a:schemeClr>
                    </a:solidFill>
                  </a:tcPr>
                </a:tc>
                <a:tc>
                  <a:txBody>
                    <a:bodyPr/>
                    <a:lstStyle/>
                    <a:p>
                      <a:pPr algn="ctr">
                        <a:lnSpc>
                          <a:spcPct val="107000"/>
                        </a:lnSpc>
                        <a:spcAft>
                          <a:spcPts val="0"/>
                        </a:spcAft>
                      </a:pPr>
                      <a:r>
                        <a:rPr lang="es-MX" sz="1400" dirty="0" smtClean="0">
                          <a:effectLst/>
                        </a:rPr>
                        <a:t>IPAC</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40000"/>
                        <a:lumOff val="60000"/>
                      </a:schemeClr>
                    </a:solidFill>
                  </a:tcPr>
                </a:tc>
                <a:tc>
                  <a:txBody>
                    <a:bodyPr/>
                    <a:lstStyle/>
                    <a:p>
                      <a:pPr algn="just">
                        <a:lnSpc>
                          <a:spcPct val="107000"/>
                        </a:lnSpc>
                        <a:spcAft>
                          <a:spcPts val="0"/>
                        </a:spcAft>
                      </a:pPr>
                      <a:r>
                        <a:rPr lang="es-MX" sz="1400" dirty="0" smtClean="0">
                          <a:effectLst/>
                        </a:rPr>
                        <a:t>Establece el cumplimiento de los</a:t>
                      </a:r>
                      <a:r>
                        <a:rPr lang="es-MX" sz="1400" baseline="0" dirty="0" smtClean="0">
                          <a:effectLst/>
                        </a:rPr>
                        <a:t> Titulares de las Unidades de Transparencia de los Sujetos Obligados a </a:t>
                      </a:r>
                      <a:r>
                        <a:rPr lang="es-MX" sz="1400" dirty="0" smtClean="0">
                          <a:effectLst/>
                        </a:rPr>
                        <a:t>las asistencias</a:t>
                      </a:r>
                      <a:r>
                        <a:rPr lang="es-MX" sz="1400" baseline="0" dirty="0" smtClean="0">
                          <a:effectLst/>
                        </a:rPr>
                        <a:t> a las </a:t>
                      </a:r>
                      <a:r>
                        <a:rPr lang="es-MX" sz="1400" dirty="0" smtClean="0">
                          <a:effectLst/>
                        </a:rPr>
                        <a:t>capacitaciones de la PNT, del</a:t>
                      </a:r>
                      <a:r>
                        <a:rPr lang="es-MX" sz="1400" baseline="0" dirty="0" smtClean="0">
                          <a:effectLst/>
                        </a:rPr>
                        <a:t> SIPOT y de la LTAIPET, que establece el artículo 36 fracción VII de la LTAIPET.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40000"/>
                        <a:lumOff val="60000"/>
                      </a:schemeClr>
                    </a:solidFill>
                  </a:tcPr>
                </a:tc>
                <a:tc>
                  <a:txBody>
                    <a:bodyPr/>
                    <a:lstStyle/>
                    <a:p>
                      <a:pPr algn="ctr">
                        <a:lnSpc>
                          <a:spcPct val="107000"/>
                        </a:lnSpc>
                        <a:spcAft>
                          <a:spcPts val="0"/>
                        </a:spcAft>
                      </a:pPr>
                      <a:r>
                        <a:rPr lang="es-MX" sz="1400" dirty="0">
                          <a:effectLst/>
                        </a:rPr>
                        <a:t>20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40000"/>
                        <a:lumOff val="60000"/>
                      </a:schemeClr>
                    </a:solidFill>
                  </a:tcPr>
                </a:tc>
              </a:tr>
              <a:tr h="1080120">
                <a:tc>
                  <a:txBody>
                    <a:bodyPr/>
                    <a:lstStyle/>
                    <a:p>
                      <a:pPr algn="ctr">
                        <a:lnSpc>
                          <a:spcPct val="107000"/>
                        </a:lnSpc>
                        <a:spcAft>
                          <a:spcPts val="0"/>
                        </a:spcAft>
                      </a:pPr>
                      <a:r>
                        <a:rPr lang="es-MX" sz="1400" dirty="0">
                          <a:effectLst/>
                        </a:rPr>
                        <a:t>Índice de </a:t>
                      </a:r>
                      <a:r>
                        <a:rPr lang="es-MX" sz="1400" dirty="0" smtClean="0">
                          <a:effectLst/>
                        </a:rPr>
                        <a:t>Cumplimiento</a:t>
                      </a:r>
                      <a:r>
                        <a:rPr lang="es-MX" sz="1400" baseline="0" dirty="0" smtClean="0">
                          <a:effectLst/>
                        </a:rPr>
                        <a:t> de Requerimientos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smtClean="0">
                          <a:effectLst/>
                        </a:rPr>
                        <a:t>ICR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just">
                        <a:lnSpc>
                          <a:spcPct val="107000"/>
                        </a:lnSpc>
                        <a:spcAft>
                          <a:spcPts val="0"/>
                        </a:spcAft>
                      </a:pPr>
                      <a:r>
                        <a:rPr lang="es-MX" sz="1400" dirty="0" smtClean="0">
                          <a:effectLst/>
                        </a:rPr>
                        <a:t>Establece el cumplimiento de los requerimientos y demás documentos análogos que en materia de acceso a la información, emita el Consejo General,</a:t>
                      </a:r>
                      <a:r>
                        <a:rPr lang="es-MX" sz="1400" baseline="0" dirty="0" smtClean="0">
                          <a:effectLst/>
                        </a:rPr>
                        <a:t> según acuerdo aprobado CG/ORD/04-07-01-15</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c>
                  <a:txBody>
                    <a:bodyPr/>
                    <a:lstStyle/>
                    <a:p>
                      <a:pPr algn="ctr">
                        <a:lnSpc>
                          <a:spcPct val="107000"/>
                        </a:lnSpc>
                        <a:spcAft>
                          <a:spcPts val="0"/>
                        </a:spcAft>
                      </a:pPr>
                      <a:r>
                        <a:rPr lang="es-MX" sz="1400" dirty="0">
                          <a:effectLst/>
                        </a:rPr>
                        <a:t>1</a:t>
                      </a:r>
                      <a:r>
                        <a:rPr lang="es-MX" sz="1400" dirty="0" smtClean="0">
                          <a:effectLst/>
                        </a:rPr>
                        <a:t>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60000"/>
                        <a:lumOff val="40000"/>
                      </a:schemeClr>
                    </a:solidFill>
                  </a:tcPr>
                </a:tc>
              </a:tr>
              <a:tr h="605087">
                <a:tc>
                  <a:txBody>
                    <a:bodyPr/>
                    <a:lstStyle/>
                    <a:p>
                      <a:pPr algn="ctr">
                        <a:lnSpc>
                          <a:spcPct val="107000"/>
                        </a:lnSpc>
                        <a:spcAft>
                          <a:spcPts val="0"/>
                        </a:spcAft>
                      </a:pPr>
                      <a:r>
                        <a:rPr lang="es-MX" sz="1400" dirty="0">
                          <a:effectLst/>
                        </a:rPr>
                        <a:t>Índice General de Cumplimiento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solidFill>
                      <a:schemeClr val="accent2">
                        <a:lumMod val="40000"/>
                        <a:lumOff val="60000"/>
                      </a:schemeClr>
                    </a:solidFill>
                  </a:tcPr>
                </a:tc>
                <a:tc>
                  <a:txBody>
                    <a:bodyPr/>
                    <a:lstStyle/>
                    <a:p>
                      <a:pPr algn="ctr">
                        <a:lnSpc>
                          <a:spcPct val="107000"/>
                        </a:lnSpc>
                        <a:spcAft>
                          <a:spcPts val="0"/>
                        </a:spcAft>
                      </a:pPr>
                      <a:r>
                        <a:rPr lang="es-MX" sz="1400" dirty="0">
                          <a:effectLst/>
                        </a:rPr>
                        <a:t>IGC</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40000"/>
                        <a:lumOff val="60000"/>
                      </a:schemeClr>
                    </a:solidFill>
                  </a:tcPr>
                </a:tc>
                <a:tc>
                  <a:txBody>
                    <a:bodyPr/>
                    <a:lstStyle/>
                    <a:p>
                      <a:pPr>
                        <a:lnSpc>
                          <a:spcPct val="107000"/>
                        </a:lnSpc>
                        <a:spcAft>
                          <a:spcPts val="0"/>
                        </a:spcAft>
                      </a:pPr>
                      <a:r>
                        <a:rPr lang="es-MX" sz="1400" dirty="0">
                          <a:effectLst/>
                        </a:rPr>
                        <a:t>Resultado de la suma de los tres indicadores.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40000"/>
                        <a:lumOff val="60000"/>
                      </a:schemeClr>
                    </a:solidFill>
                  </a:tcPr>
                </a:tc>
                <a:tc>
                  <a:txBody>
                    <a:bodyPr/>
                    <a:lstStyle/>
                    <a:p>
                      <a:pPr algn="ctr">
                        <a:lnSpc>
                          <a:spcPct val="107000"/>
                        </a:lnSpc>
                        <a:spcAft>
                          <a:spcPts val="0"/>
                        </a:spcAft>
                      </a:pPr>
                      <a:r>
                        <a:rPr lang="es-MX" sz="1400" dirty="0">
                          <a:effectLst/>
                        </a:rPr>
                        <a:t>100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7144" marB="0" anchor="ctr">
                    <a:solidFill>
                      <a:schemeClr val="accent2">
                        <a:lumMod val="40000"/>
                        <a:lumOff val="60000"/>
                      </a:schemeClr>
                    </a:solidFill>
                  </a:tcPr>
                </a:tc>
              </a:tr>
            </a:tbl>
          </a:graphicData>
        </a:graphic>
      </p:graphicFrame>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2" y="349152"/>
            <a:ext cx="1021262" cy="873826"/>
          </a:xfrm>
          <a:prstGeom prst="rect">
            <a:avLst/>
          </a:prstGeom>
        </p:spPr>
      </p:pic>
      <p:sp>
        <p:nvSpPr>
          <p:cNvPr id="10" name="Título 1"/>
          <p:cNvSpPr txBox="1">
            <a:spLocks/>
          </p:cNvSpPr>
          <p:nvPr/>
        </p:nvSpPr>
        <p:spPr>
          <a:xfrm>
            <a:off x="1115616" y="428624"/>
            <a:ext cx="2592288" cy="559734"/>
          </a:xfrm>
          <a:prstGeom prst="rect">
            <a:avLst/>
          </a:prstGeom>
        </p:spPr>
        <p:txBody>
          <a:bodyPr anchor="b">
            <a:normAutofit fontScale="8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dirty="0" smtClean="0"/>
              <a:t>Índices </a:t>
            </a:r>
            <a:endParaRPr lang="es-MX" dirty="0"/>
          </a:p>
        </p:txBody>
      </p:sp>
    </p:spTree>
    <p:extLst>
      <p:ext uri="{BB962C8B-B14F-4D97-AF65-F5344CB8AC3E}">
        <p14:creationId xmlns:p14="http://schemas.microsoft.com/office/powerpoint/2010/main" val="12320099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CuadroTexto"/>
          <p:cNvSpPr txBox="1"/>
          <p:nvPr/>
        </p:nvSpPr>
        <p:spPr>
          <a:xfrm>
            <a:off x="251520" y="332656"/>
            <a:ext cx="8784976" cy="626469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85750" indent="-285750">
              <a:buFont typeface="Arial" panose="020B0604020202020204" pitchFamily="34" charset="0"/>
              <a:buChar char="•"/>
            </a:pPr>
            <a:r>
              <a:rPr lang="es-MX" sz="1400" b="1" dirty="0" smtClean="0"/>
              <a:t>Adicional al Link o dirección electrónica de transparencia.tlaxcala.gob.mx también se verificó </a:t>
            </a:r>
          </a:p>
          <a:p>
            <a:r>
              <a:rPr lang="es-MX" sz="1400" b="1" dirty="0" smtClean="0"/>
              <a:t>      las siguientes direcciones: </a:t>
            </a:r>
          </a:p>
          <a:p>
            <a:endParaRPr lang="es-MX" sz="1400" b="1" dirty="0" smtClean="0"/>
          </a:p>
          <a:p>
            <a:pPr marL="285750" indent="-285750">
              <a:buFont typeface="Arial" panose="020B0604020202020204" pitchFamily="34" charset="0"/>
              <a:buChar char="•"/>
            </a:pPr>
            <a:r>
              <a:rPr lang="es-MX" sz="1400" b="1" dirty="0" smtClean="0"/>
              <a:t>Fondo Macro para el Desarrollo de Tlaxcala                                                www.fomtlax.gob.mx</a:t>
            </a:r>
            <a:endParaRPr lang="es-MX" sz="1400" b="1" baseline="0" dirty="0"/>
          </a:p>
          <a:p>
            <a:pPr marL="285750" indent="-285750">
              <a:buFont typeface="Arial" panose="020B0604020202020204" pitchFamily="34" charset="0"/>
              <a:buChar char="•"/>
            </a:pPr>
            <a:r>
              <a:rPr lang="es-MX" sz="1400" b="1" dirty="0" smtClean="0"/>
              <a:t>Universidad Politécnica de Tlaxcala Región Poniente                                uptlaxponiente.edu.mx</a:t>
            </a:r>
          </a:p>
          <a:p>
            <a:pPr marL="285750" indent="-285750">
              <a:buFont typeface="Arial" panose="020B0604020202020204" pitchFamily="34" charset="0"/>
              <a:buChar char="•"/>
            </a:pPr>
            <a:r>
              <a:rPr lang="es-MX" sz="1400" b="1" dirty="0" smtClean="0"/>
              <a:t>Sistema Estatal para el Desarrollo Integral de la Familia                            dif.tlaxcala.gob.mx  </a:t>
            </a:r>
          </a:p>
          <a:p>
            <a:pPr marL="285750" indent="-285750">
              <a:buFont typeface="Arial" panose="020B0604020202020204" pitchFamily="34" charset="0"/>
              <a:buChar char="•"/>
            </a:pPr>
            <a:r>
              <a:rPr lang="es-MX" sz="1400" b="1" dirty="0" smtClean="0"/>
              <a:t>Colegio de Estudios Científicos y Tecnológicos del Edo de Tlaxcala       cecytlax.edu.mx  </a:t>
            </a:r>
          </a:p>
          <a:p>
            <a:pPr marL="285750" indent="-285750">
              <a:buFont typeface="Arial" panose="020B0604020202020204" pitchFamily="34" charset="0"/>
              <a:buChar char="•"/>
            </a:pPr>
            <a:r>
              <a:rPr lang="es-MX" sz="1400" b="1" dirty="0" smtClean="0"/>
              <a:t>Fideicomiso Ciudad Industrial Xicohténcatl                                                 www.fidecix.gob.mx</a:t>
            </a:r>
          </a:p>
          <a:p>
            <a:pPr marL="285750" indent="-285750">
              <a:buFont typeface="Arial" panose="020B0604020202020204" pitchFamily="34" charset="0"/>
              <a:buChar char="•"/>
            </a:pPr>
            <a:r>
              <a:rPr lang="es-MX" sz="1400" b="1" dirty="0" smtClean="0"/>
              <a:t>Pensiones Civiles de Tlaxcala                                                                         www.pcet.gob.mx</a:t>
            </a:r>
          </a:p>
          <a:p>
            <a:pPr marL="285750" indent="-285750">
              <a:buFont typeface="Arial" panose="020B0604020202020204" pitchFamily="34" charset="0"/>
              <a:buChar char="•"/>
            </a:pPr>
            <a:r>
              <a:rPr lang="es-MX" sz="1400" b="1" dirty="0" smtClean="0"/>
              <a:t>Comisión Estatal de Agua  </a:t>
            </a:r>
            <a:r>
              <a:rPr lang="es-MX" sz="1400" b="1" dirty="0"/>
              <a:t> </a:t>
            </a:r>
            <a:r>
              <a:rPr lang="es-MX" sz="1400" b="1" dirty="0" smtClean="0"/>
              <a:t>                                                                            </a:t>
            </a:r>
            <a:r>
              <a:rPr lang="es-MX" sz="1400" b="1" dirty="0" smtClean="0">
                <a:hlinkClick r:id="rId3"/>
              </a:rPr>
              <a:t>www.ceat.gob.mx</a:t>
            </a:r>
            <a:endParaRPr lang="es-MX" sz="1400" b="1" dirty="0" smtClean="0"/>
          </a:p>
          <a:p>
            <a:pPr marL="285750" indent="-285750">
              <a:buFont typeface="Arial" panose="020B0604020202020204" pitchFamily="34" charset="0"/>
              <a:buChar char="•"/>
            </a:pPr>
            <a:r>
              <a:rPr lang="es-MX" sz="1400" b="1" dirty="0" smtClean="0"/>
              <a:t>Centro de Servicios Integrales para el tratamiento de </a:t>
            </a:r>
          </a:p>
          <a:p>
            <a:pPr marL="285750" indent="-285750">
              <a:buFont typeface="Arial" panose="020B0604020202020204" pitchFamily="34" charset="0"/>
              <a:buChar char="•"/>
            </a:pPr>
            <a:r>
              <a:rPr lang="es-MX" sz="1400" b="1" dirty="0" smtClean="0"/>
              <a:t>Aguas residuales                                                                                               </a:t>
            </a:r>
            <a:r>
              <a:rPr lang="es-MX" sz="1400" b="1" dirty="0" smtClean="0">
                <a:hlinkClick r:id="rId3"/>
              </a:rPr>
              <a:t>www.ceat.gob.mx</a:t>
            </a:r>
            <a:endParaRPr lang="es-MX" sz="1400" b="1" dirty="0" smtClean="0"/>
          </a:p>
          <a:p>
            <a:pPr marL="285750" indent="-285750">
              <a:buFont typeface="Arial" panose="020B0604020202020204" pitchFamily="34" charset="0"/>
              <a:buChar char="•"/>
            </a:pPr>
            <a:r>
              <a:rPr lang="es-MX" sz="1400" b="1" dirty="0" smtClean="0"/>
              <a:t>Instituto Inmobiliario de Desarrollo Urbano y Vivienda                                induvit.tlaxcala.gob.mx</a:t>
            </a:r>
          </a:p>
          <a:p>
            <a:pPr marL="285750" indent="-285750">
              <a:buFont typeface="Arial" panose="020B0604020202020204" pitchFamily="34" charset="0"/>
              <a:buChar char="•"/>
            </a:pPr>
            <a:r>
              <a:rPr lang="es-MX" sz="1400" b="1" dirty="0" smtClean="0"/>
              <a:t>Universidad Politécnica de Tlaxcala                                                             uptlaxcala.edu.mx</a:t>
            </a:r>
          </a:p>
          <a:p>
            <a:pPr marL="285750" indent="-285750">
              <a:buFont typeface="Arial" panose="020B0604020202020204" pitchFamily="34" charset="0"/>
              <a:buChar char="•"/>
            </a:pPr>
            <a:r>
              <a:rPr lang="es-MX" sz="1400" b="1" dirty="0" smtClean="0"/>
              <a:t>Instituto de Capacitación para el Trabajo de Tlaxcala                             </a:t>
            </a:r>
            <a:r>
              <a:rPr lang="es-MX" sz="1400" b="1" dirty="0" smtClean="0">
                <a:hlinkClick r:id="rId4"/>
              </a:rPr>
              <a:t>www.sepuede.gob.mx</a:t>
            </a:r>
            <a:endParaRPr lang="es-MX" sz="1400" b="1" dirty="0" smtClean="0"/>
          </a:p>
          <a:p>
            <a:pPr marL="285750" indent="-285750">
              <a:buFont typeface="Arial" panose="020B0604020202020204" pitchFamily="34" charset="0"/>
              <a:buChar char="•"/>
            </a:pPr>
            <a:r>
              <a:rPr lang="es-MX" sz="1400" b="1" dirty="0" smtClean="0"/>
              <a:t>Colegio de Educación Profesional </a:t>
            </a:r>
            <a:r>
              <a:rPr lang="es-MX" sz="1400" b="1" dirty="0" err="1" smtClean="0"/>
              <a:t>Téc</a:t>
            </a:r>
            <a:r>
              <a:rPr lang="es-MX" sz="1400" b="1" dirty="0" smtClean="0"/>
              <a:t>. del Edo de Tlaxcala       </a:t>
            </a:r>
            <a:r>
              <a:rPr lang="es-MX" sz="1400" b="1" dirty="0" smtClean="0">
                <a:hlinkClick r:id="rId5"/>
              </a:rPr>
              <a:t>www.conalep-tlaxcala.edu.mx</a:t>
            </a:r>
            <a:endParaRPr lang="es-MX" sz="1400" b="1" dirty="0" smtClean="0"/>
          </a:p>
          <a:p>
            <a:pPr marL="285750" indent="-285750">
              <a:buFont typeface="Arial" panose="020B0604020202020204" pitchFamily="34" charset="0"/>
              <a:buChar char="•"/>
            </a:pPr>
            <a:r>
              <a:rPr lang="es-MX" sz="1400" b="1" dirty="0" smtClean="0"/>
              <a:t>Instituto Tlaxcalteca de Infraestructura Física Educativa                          </a:t>
            </a:r>
            <a:r>
              <a:rPr lang="es-MX" sz="1400" b="1" dirty="0" smtClean="0">
                <a:hlinkClick r:id="rId6"/>
              </a:rPr>
              <a:t>www.itife.gob.mx</a:t>
            </a:r>
            <a:endParaRPr lang="es-MX" sz="1400" b="1" dirty="0" smtClean="0"/>
          </a:p>
          <a:p>
            <a:pPr marL="285750" indent="-285750">
              <a:buFont typeface="Arial" panose="020B0604020202020204" pitchFamily="34" charset="0"/>
              <a:buChar char="•"/>
            </a:pPr>
            <a:r>
              <a:rPr lang="es-MX" sz="1400" b="1" dirty="0" smtClean="0"/>
              <a:t>Fideicomiso Fondo de Ayuda, asistencia y </a:t>
            </a:r>
          </a:p>
          <a:p>
            <a:r>
              <a:rPr lang="es-MX" sz="1400" b="1" dirty="0" smtClean="0"/>
              <a:t>      Reparación del daño a victimas y </a:t>
            </a:r>
          </a:p>
          <a:p>
            <a:r>
              <a:rPr lang="es-MX" sz="1400" b="1" dirty="0"/>
              <a:t> </a:t>
            </a:r>
            <a:r>
              <a:rPr lang="es-MX" sz="1400" b="1" dirty="0" smtClean="0"/>
              <a:t>     ofendidos del Estado de Tlaxcala                         </a:t>
            </a:r>
            <a:r>
              <a:rPr lang="es-MX" sz="1400" b="1" dirty="0" smtClean="0">
                <a:hlinkClick r:id="rId7"/>
              </a:rPr>
              <a:t>ww.fideicomiso-fondodeayuda.tlaxcala.gob.mx</a:t>
            </a:r>
            <a:endParaRPr lang="es-MX" sz="1400" b="1" dirty="0" smtClean="0"/>
          </a:p>
          <a:p>
            <a:pPr marL="285750" indent="-285750">
              <a:buFont typeface="Arial" panose="020B0604020202020204" pitchFamily="34" charset="0"/>
              <a:buChar char="•"/>
            </a:pPr>
            <a:r>
              <a:rPr lang="es-MX" sz="1400" b="1" dirty="0" smtClean="0"/>
              <a:t>Instituto Tecnológico Superior de Tlaxco                                                     </a:t>
            </a:r>
            <a:r>
              <a:rPr lang="es-MX" sz="1400" b="1" dirty="0" smtClean="0">
                <a:hlinkClick r:id="rId8"/>
              </a:rPr>
              <a:t>www.itstlaxco.edu.mx</a:t>
            </a:r>
            <a:endParaRPr lang="es-MX" sz="1400" b="1" dirty="0" smtClean="0"/>
          </a:p>
          <a:p>
            <a:pPr marL="285750" indent="-285750">
              <a:buFont typeface="Arial" panose="020B0604020202020204" pitchFamily="34" charset="0"/>
              <a:buChar char="•"/>
            </a:pPr>
            <a:r>
              <a:rPr lang="es-MX" sz="1400" b="1" dirty="0" smtClean="0"/>
              <a:t>Universidad Tecnológica de Tlaxcala                                                         www.utlaxcala.edu.mx</a:t>
            </a:r>
            <a:endParaRPr lang="es-MX" sz="1400" b="1" dirty="0"/>
          </a:p>
        </p:txBody>
      </p:sp>
    </p:spTree>
    <p:extLst>
      <p:ext uri="{BB962C8B-B14F-4D97-AF65-F5344CB8AC3E}">
        <p14:creationId xmlns:p14="http://schemas.microsoft.com/office/powerpoint/2010/main" val="13245479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3"/>
          <p:cNvGraphicFramePr>
            <a:graphicFrameLocks/>
          </p:cNvGraphicFramePr>
          <p:nvPr>
            <p:extLst>
              <p:ext uri="{D42A27DB-BD31-4B8C-83A1-F6EECF244321}">
                <p14:modId xmlns:p14="http://schemas.microsoft.com/office/powerpoint/2010/main" val="3600781462"/>
              </p:ext>
            </p:extLst>
          </p:nvPr>
        </p:nvGraphicFramePr>
        <p:xfrm>
          <a:off x="251520" y="476672"/>
          <a:ext cx="8618160" cy="1606073"/>
        </p:xfrm>
        <a:graphic>
          <a:graphicData uri="http://schemas.openxmlformats.org/drawingml/2006/table">
            <a:tbl>
              <a:tblPr firstRow="1" firstCol="1" bandRow="1">
                <a:tableStyleId>{EB344D84-9AFB-497E-A393-DC336BA19D2E}</a:tableStyleId>
              </a:tblPr>
              <a:tblGrid>
                <a:gridCol w="368001"/>
                <a:gridCol w="2584327"/>
                <a:gridCol w="504056"/>
                <a:gridCol w="648072"/>
                <a:gridCol w="576064"/>
                <a:gridCol w="504056"/>
                <a:gridCol w="432048"/>
                <a:gridCol w="3001536"/>
              </a:tblGrid>
              <a:tr h="259474">
                <a:tc gridSpan="8">
                  <a:txBody>
                    <a:bodyPr/>
                    <a:lstStyle/>
                    <a:p>
                      <a:pPr algn="ctr" fontAlgn="ctr"/>
                      <a:r>
                        <a:rPr lang="es-MX" sz="1400" b="1" i="0" u="none" strike="noStrike" dirty="0" smtClean="0">
                          <a:solidFill>
                            <a:schemeClr val="bg1"/>
                          </a:solidFill>
                          <a:effectLst/>
                          <a:latin typeface="Arial Narrow" panose="020B0606020202030204" pitchFamily="34" charset="0"/>
                        </a:rPr>
                        <a:t>OTRO</a:t>
                      </a:r>
                      <a:r>
                        <a:rPr lang="es-MX" sz="1400" b="1" i="0" u="none" strike="noStrike" baseline="0" dirty="0" smtClean="0">
                          <a:solidFill>
                            <a:schemeClr val="bg1"/>
                          </a:solidFill>
                          <a:effectLst/>
                          <a:latin typeface="Arial Narrow" panose="020B0606020202030204" pitchFamily="34" charset="0"/>
                        </a:rPr>
                        <a:t>S ORGANISMOS DEL PODER EJECUTIVO  </a:t>
                      </a:r>
                      <a:endParaRPr lang="es-MX" sz="14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r>
              <a:tr h="259474">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ICOT</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0" i="0" u="none" strike="noStrike" dirty="0" smtClean="0">
                          <a:solidFill>
                            <a:schemeClr val="tx1"/>
                          </a:solidFill>
                          <a:effectLst/>
                          <a:latin typeface="+mn-lt"/>
                        </a:rPr>
                        <a:t>ICR</a:t>
                      </a:r>
                      <a:endParaRPr lang="es-MX" sz="1200" b="0"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0" i="0" u="none" strike="noStrike" dirty="0" smtClean="0">
                          <a:solidFill>
                            <a:schemeClr val="tx1"/>
                          </a:solidFill>
                          <a:effectLst/>
                          <a:latin typeface="Arial Narrow" panose="020B0606020202030204" pitchFamily="34" charset="0"/>
                        </a:rPr>
                        <a:t>IGC</a:t>
                      </a:r>
                      <a:endParaRPr lang="es-MX" sz="1200" b="0"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414545">
                <a:tc>
                  <a:txBody>
                    <a:bodyPr/>
                    <a:lstStyle/>
                    <a:p>
                      <a:pPr algn="ctr" fontAlgn="ctr"/>
                      <a:r>
                        <a:rPr lang="es-MX" sz="1200" u="none" strike="noStrike" dirty="0" smtClean="0">
                          <a:effectLst/>
                        </a:rPr>
                        <a:t>117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300" b="0" i="0" u="none" strike="noStrike" dirty="0">
                          <a:solidFill>
                            <a:srgbClr val="000000"/>
                          </a:solidFill>
                          <a:effectLst/>
                          <a:latin typeface="Tw Cen MT"/>
                        </a:rPr>
                        <a:t>Colegio de Tlaxcala, A.C.</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20</a:t>
                      </a:r>
                    </a:p>
                  </a:txBody>
                  <a:tcPr marL="9525" marR="9525" marT="9525" marB="0" anchor="ctr"/>
                </a:tc>
                <a:tc>
                  <a:txBody>
                    <a:bodyPr/>
                    <a:lstStyle/>
                    <a:p>
                      <a:pPr algn="ctr" fontAlgn="ctr"/>
                      <a:r>
                        <a:rPr lang="es-MX" sz="1300" b="0" i="0" u="none" strike="noStrike">
                          <a:solidFill>
                            <a:srgbClr val="000000"/>
                          </a:solidFill>
                          <a:effectLst/>
                          <a:latin typeface="Tw Cen MT"/>
                        </a:rPr>
                        <a:t>20</a:t>
                      </a:r>
                    </a:p>
                  </a:txBody>
                  <a:tcPr marL="9525" marR="9525" marT="9525" marB="0" anchor="ctr"/>
                </a:tc>
                <a:tc>
                  <a:txBody>
                    <a:bodyPr/>
                    <a:lstStyle/>
                    <a:p>
                      <a:pPr algn="ctr" fontAlgn="ctr"/>
                      <a:r>
                        <a:rPr lang="es-MX" sz="1300" b="0" i="0" u="none" strike="noStrike">
                          <a:solidFill>
                            <a:srgbClr val="000000"/>
                          </a:solidFill>
                          <a:effectLst/>
                          <a:latin typeface="Tw Cen MT"/>
                        </a:rPr>
                        <a:t>10</a:t>
                      </a:r>
                    </a:p>
                  </a:txBody>
                  <a:tcPr marL="9525" marR="9525" marT="9525" marB="0" anchor="ctr"/>
                </a:tc>
                <a:tc>
                  <a:txBody>
                    <a:bodyPr/>
                    <a:lstStyle/>
                    <a:p>
                      <a:pPr algn="ctr" fontAlgn="ctr"/>
                      <a:r>
                        <a:rPr lang="es-MX" sz="1300" b="0" i="0" u="none" strike="noStrike">
                          <a:solidFill>
                            <a:srgbClr val="000000"/>
                          </a:solidFill>
                          <a:effectLst/>
                          <a:latin typeface="Tw Cen MT"/>
                        </a:rPr>
                        <a:t>50</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200" b="0" i="0" u="sng" strike="noStrike" dirty="0" smtClean="0">
                          <a:solidFill>
                            <a:schemeClr val="accent5">
                              <a:lumMod val="75000"/>
                            </a:schemeClr>
                          </a:solidFill>
                          <a:effectLst/>
                          <a:latin typeface="Calibri" panose="020F0502020204030204" pitchFamily="34" charset="0"/>
                        </a:rPr>
                        <a:t>      www.coltlax.edu.mx </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229585">
                <a:tc>
                  <a:txBody>
                    <a:bodyPr/>
                    <a:lstStyle/>
                    <a:p>
                      <a:pPr algn="ctr" fontAlgn="ctr"/>
                      <a:r>
                        <a:rPr lang="es-MX" sz="1200" u="none" strike="noStrike" dirty="0" smtClean="0">
                          <a:effectLst/>
                        </a:rPr>
                        <a:t>118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just" fontAlgn="ctr"/>
                      <a:r>
                        <a:rPr lang="es-MX" sz="1300" b="0" i="0" u="none" strike="noStrike" dirty="0">
                          <a:solidFill>
                            <a:srgbClr val="000000"/>
                          </a:solidFill>
                          <a:effectLst/>
                          <a:latin typeface="Tw Cen MT"/>
                        </a:rPr>
                        <a:t>Patronato para las exposiciones y  Ferias de la ciudad de Tlaxcala</a:t>
                      </a:r>
                    </a:p>
                  </a:txBody>
                  <a:tcPr marL="9525" marR="9525" marT="9525" marB="0" anchor="ctr"/>
                </a:tc>
                <a:tc>
                  <a:txBody>
                    <a:bodyPr/>
                    <a:lstStyle/>
                    <a:p>
                      <a:pPr algn="ctr" fontAlgn="ctr"/>
                      <a:r>
                        <a:rPr lang="es-MX" sz="1300" b="0" i="0" u="none" strike="noStrike" dirty="0">
                          <a:solidFill>
                            <a:srgbClr val="000000"/>
                          </a:solidFill>
                          <a:effectLst/>
                          <a:latin typeface="Tw Cen MT"/>
                        </a:rPr>
                        <a:t>0</a:t>
                      </a:r>
                    </a:p>
                  </a:txBody>
                  <a:tcPr marL="9525" marR="9525" marT="9525" marB="0" anchor="ctr"/>
                </a:tc>
                <a:tc>
                  <a:txBody>
                    <a:bodyPr/>
                    <a:lstStyle/>
                    <a:p>
                      <a:pPr algn="ctr" fontAlgn="ctr"/>
                      <a:r>
                        <a:rPr lang="es-MX" sz="1300" b="0" i="0" u="none" strike="noStrike" dirty="0">
                          <a:solidFill>
                            <a:srgbClr val="000000"/>
                          </a:solidFill>
                          <a:effectLst/>
                          <a:latin typeface="Tw Cen MT"/>
                        </a:rPr>
                        <a:t>11.25</a:t>
                      </a:r>
                    </a:p>
                  </a:txBody>
                  <a:tcPr marL="9525" marR="9525" marT="9525" marB="0" anchor="ctr"/>
                </a:tc>
                <a:tc>
                  <a:txBody>
                    <a:bodyPr/>
                    <a:lstStyle/>
                    <a:p>
                      <a:pPr algn="ctr" fontAlgn="ctr"/>
                      <a:r>
                        <a:rPr lang="es-MX" sz="1300" b="0" i="0" u="none" strike="noStrike" dirty="0">
                          <a:solidFill>
                            <a:srgbClr val="000000"/>
                          </a:solidFill>
                          <a:effectLst/>
                          <a:latin typeface="Tw Cen MT"/>
                        </a:rPr>
                        <a:t>13.4</a:t>
                      </a:r>
                    </a:p>
                  </a:txBody>
                  <a:tcPr marL="9525" marR="9525" marT="9525" marB="0" anchor="ctr"/>
                </a:tc>
                <a:tc>
                  <a:txBody>
                    <a:bodyPr/>
                    <a:lstStyle/>
                    <a:p>
                      <a:pPr algn="ctr" fontAlgn="ctr"/>
                      <a:r>
                        <a:rPr lang="es-MX" sz="1300" b="0" i="0" u="none" strike="noStrike" dirty="0">
                          <a:solidFill>
                            <a:srgbClr val="000000"/>
                          </a:solidFill>
                          <a:effectLst/>
                          <a:latin typeface="Tw Cen MT"/>
                        </a:rPr>
                        <a:t>1.67</a:t>
                      </a:r>
                    </a:p>
                  </a:txBody>
                  <a:tcPr marL="9525" marR="9525" marT="9525" marB="0" anchor="ctr"/>
                </a:tc>
                <a:tc>
                  <a:txBody>
                    <a:bodyPr/>
                    <a:lstStyle/>
                    <a:p>
                      <a:pPr algn="ctr" fontAlgn="ctr"/>
                      <a:r>
                        <a:rPr lang="es-MX" sz="1300" b="0" i="0" u="none" strike="noStrike" dirty="0">
                          <a:solidFill>
                            <a:srgbClr val="000000"/>
                          </a:solidFill>
                          <a:effectLst/>
                          <a:latin typeface="Tw Cen MT"/>
                        </a:rPr>
                        <a:t>26.32</a:t>
                      </a:r>
                    </a:p>
                  </a:txBody>
                  <a:tcPr marL="9525" marR="9525" marT="9525" marB="0" anchor="ctr"/>
                </a:tc>
                <a:tc>
                  <a:txBody>
                    <a:bodyPr/>
                    <a:lstStyle/>
                    <a:p>
                      <a:pPr algn="just" fontAlgn="ctr"/>
                      <a:r>
                        <a:rPr lang="es-MX" sz="1200" b="0" i="0" u="sng" strike="noStrike" dirty="0" smtClean="0">
                          <a:solidFill>
                            <a:schemeClr val="accent5">
                              <a:lumMod val="75000"/>
                            </a:schemeClr>
                          </a:solidFill>
                          <a:effectLst/>
                          <a:latin typeface="Calibri" panose="020F0502020204030204" pitchFamily="34" charset="0"/>
                          <a:hlinkClick r:id="rId3"/>
                        </a:rPr>
                        <a:t>transparencia.tlaxcala.gob.mx/</a:t>
                      </a:r>
                      <a:r>
                        <a:rPr lang="es-MX" sz="1200" b="0" i="0" u="sng" strike="noStrike" dirty="0" smtClean="0">
                          <a:solidFill>
                            <a:schemeClr val="accent5">
                              <a:lumMod val="75000"/>
                            </a:schemeClr>
                          </a:solidFill>
                          <a:effectLst/>
                          <a:latin typeface="Calibri" panose="020F0502020204030204" pitchFamily="34" charset="0"/>
                        </a:rPr>
                        <a:t>       www.tlaxcalalaferia.com.mx</a:t>
                      </a:r>
                      <a:endParaRPr lang="es-MX" sz="1200" b="0" i="0" u="sng" strike="noStrike" dirty="0">
                        <a:solidFill>
                          <a:schemeClr val="accent5">
                            <a:lumMod val="75000"/>
                          </a:schemeClr>
                        </a:solidFill>
                        <a:effectLst/>
                        <a:latin typeface="Calibri" panose="020F0502020204030204" pitchFamily="34" charset="0"/>
                      </a:endParaRPr>
                    </a:p>
                  </a:txBody>
                  <a:tcPr marL="9525" marR="9525" marT="9525" marB="0" anchor="ctr"/>
                </a:tc>
              </a:tr>
              <a:tr h="266815">
                <a:tc gridSpan="7">
                  <a:txBody>
                    <a:bodyPr/>
                    <a:lstStyle/>
                    <a:p>
                      <a:pPr algn="ctr" fontAlgn="ctr"/>
                      <a:r>
                        <a:rPr lang="es-MX" sz="1200" b="1" i="0" u="none" strike="noStrike" dirty="0" smtClean="0">
                          <a:solidFill>
                            <a:srgbClr val="000000"/>
                          </a:solidFill>
                          <a:effectLst/>
                          <a:latin typeface="Tw Cen MT" panose="020B0602020104020603" pitchFamily="34" charset="0"/>
                        </a:rPr>
                        <a:t>                                                       MEDIA ARITMETICA</a:t>
                      </a:r>
                      <a:r>
                        <a:rPr lang="es-MX" sz="1200" b="1" i="0" u="none" strike="noStrike" baseline="0" dirty="0" smtClean="0">
                          <a:solidFill>
                            <a:srgbClr val="000000"/>
                          </a:solidFill>
                          <a:effectLst/>
                          <a:latin typeface="Tw Cen MT" panose="020B0602020104020603" pitchFamily="34" charset="0"/>
                        </a:rPr>
                        <a:t> OTROS ORGANISMOS </a:t>
                      </a:r>
                      <a:endParaRPr lang="es-MX" sz="1200" b="1" i="0" u="none" strike="noStrike" dirty="0">
                        <a:solidFill>
                          <a:srgbClr val="000000"/>
                        </a:solidFill>
                        <a:effectLst/>
                        <a:latin typeface="Tw Cen MT" panose="020B0602020104020603" pitchFamily="34" charset="0"/>
                      </a:endParaRPr>
                    </a:p>
                  </a:txBody>
                  <a:tcPr marL="6984" marR="6984" marT="9312" marB="0" anchor="ctr"/>
                </a:tc>
                <a:tc hMerge="1">
                  <a:txBody>
                    <a:bodyPr/>
                    <a:lstStyle/>
                    <a:p>
                      <a:pPr algn="l"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a:txBody>
                    <a:bodyPr/>
                    <a:lstStyle/>
                    <a:p>
                      <a:pPr algn="just" fontAlgn="ctr"/>
                      <a:r>
                        <a:rPr lang="es-MX" sz="1300" b="1" i="0" u="none" strike="noStrike" dirty="0" smtClean="0">
                          <a:solidFill>
                            <a:schemeClr val="tx1"/>
                          </a:solidFill>
                          <a:effectLst/>
                          <a:latin typeface="Calibri" panose="020F0502020204030204" pitchFamily="34" charset="0"/>
                        </a:rPr>
                        <a:t>                38.16</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bl>
          </a:graphicData>
        </a:graphic>
      </p:graphicFrame>
      <p:graphicFrame>
        <p:nvGraphicFramePr>
          <p:cNvPr id="5" name="Marcador de contenido 3"/>
          <p:cNvGraphicFramePr>
            <a:graphicFrameLocks/>
          </p:cNvGraphicFramePr>
          <p:nvPr>
            <p:extLst>
              <p:ext uri="{D42A27DB-BD31-4B8C-83A1-F6EECF244321}">
                <p14:modId xmlns:p14="http://schemas.microsoft.com/office/powerpoint/2010/main" val="1356738225"/>
              </p:ext>
            </p:extLst>
          </p:nvPr>
        </p:nvGraphicFramePr>
        <p:xfrm>
          <a:off x="251520" y="2758468"/>
          <a:ext cx="8618160" cy="1606073"/>
        </p:xfrm>
        <a:graphic>
          <a:graphicData uri="http://schemas.openxmlformats.org/drawingml/2006/table">
            <a:tbl>
              <a:tblPr firstRow="1" firstCol="1" bandRow="1">
                <a:tableStyleId>{EB344D84-9AFB-497E-A393-DC336BA19D2E}</a:tableStyleId>
              </a:tblPr>
              <a:tblGrid>
                <a:gridCol w="368001"/>
                <a:gridCol w="2584327"/>
                <a:gridCol w="504056"/>
                <a:gridCol w="648072"/>
                <a:gridCol w="576064"/>
                <a:gridCol w="504056"/>
                <a:gridCol w="432048"/>
                <a:gridCol w="3001536"/>
              </a:tblGrid>
              <a:tr h="259474">
                <a:tc gridSpan="8">
                  <a:txBody>
                    <a:bodyPr/>
                    <a:lstStyle/>
                    <a:p>
                      <a:pPr algn="ctr" fontAlgn="ctr"/>
                      <a:r>
                        <a:rPr lang="es-MX" sz="1400" b="1" i="0" u="none" strike="noStrike" dirty="0" smtClean="0">
                          <a:solidFill>
                            <a:schemeClr val="bg1"/>
                          </a:solidFill>
                          <a:effectLst/>
                          <a:latin typeface="Arial Narrow" panose="020B0606020202030204" pitchFamily="34" charset="0"/>
                        </a:rPr>
                        <a:t>PODER</a:t>
                      </a:r>
                      <a:r>
                        <a:rPr lang="es-MX" sz="1400" b="1" i="0" u="none" strike="noStrike" baseline="0" dirty="0" smtClean="0">
                          <a:solidFill>
                            <a:schemeClr val="bg1"/>
                          </a:solidFill>
                          <a:effectLst/>
                          <a:latin typeface="Arial Narrow" panose="020B0606020202030204" pitchFamily="34" charset="0"/>
                        </a:rPr>
                        <a:t> LEGISLATIVO </a:t>
                      </a:r>
                      <a:endParaRPr lang="es-MX" sz="14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r>
              <a:tr h="259474">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ICOT</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0" i="0" u="none" strike="noStrike" dirty="0" smtClean="0">
                          <a:solidFill>
                            <a:schemeClr val="tx1"/>
                          </a:solidFill>
                          <a:effectLst/>
                          <a:latin typeface="+mn-lt"/>
                        </a:rPr>
                        <a:t>ICR</a:t>
                      </a:r>
                      <a:endParaRPr lang="es-MX" sz="1200" b="0"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0" i="0" u="none" strike="noStrike" dirty="0" smtClean="0">
                          <a:solidFill>
                            <a:schemeClr val="tx1"/>
                          </a:solidFill>
                          <a:effectLst/>
                          <a:latin typeface="Arial Narrow" panose="020B0606020202030204" pitchFamily="34" charset="0"/>
                        </a:rPr>
                        <a:t>IGC</a:t>
                      </a:r>
                      <a:endParaRPr lang="es-MX" sz="1200" b="0"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414545">
                <a:tc>
                  <a:txBody>
                    <a:bodyPr/>
                    <a:lstStyle/>
                    <a:p>
                      <a:pPr algn="ctr" fontAlgn="ctr"/>
                      <a:r>
                        <a:rPr lang="es-MX" sz="1200" u="none" strike="noStrike" dirty="0" smtClean="0">
                          <a:effectLst/>
                        </a:rPr>
                        <a:t>119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smtClean="0">
                          <a:solidFill>
                            <a:srgbClr val="000000"/>
                          </a:solidFill>
                          <a:effectLst/>
                          <a:latin typeface="Tw Cen MT"/>
                        </a:rPr>
                        <a:t> </a:t>
                      </a:r>
                      <a:r>
                        <a:rPr lang="es-MX" sz="1300" b="0" i="0" u="none" strike="noStrike" dirty="0">
                          <a:solidFill>
                            <a:srgbClr val="000000"/>
                          </a:solidFill>
                          <a:effectLst/>
                          <a:latin typeface="Tw Cen MT"/>
                        </a:rPr>
                        <a:t>Congreso del </a:t>
                      </a:r>
                      <a:r>
                        <a:rPr lang="es-MX" sz="1300" b="0" i="0" u="none" strike="noStrike" dirty="0" smtClean="0">
                          <a:solidFill>
                            <a:srgbClr val="000000"/>
                          </a:solidFill>
                          <a:effectLst/>
                          <a:latin typeface="Tw Cen MT"/>
                        </a:rPr>
                        <a:t>Estado de Tlaxcala</a:t>
                      </a:r>
                      <a:endParaRPr lang="es-MX" sz="1300" b="0" i="0" u="none" strike="noStrike" dirty="0">
                        <a:solidFill>
                          <a:srgbClr val="000000"/>
                        </a:solidFill>
                        <a:effectLst/>
                        <a:latin typeface="Tw Cen MT"/>
                      </a:endParaRPr>
                    </a:p>
                  </a:txBody>
                  <a:tcPr marL="9525" marR="9525" marT="9525" marB="0" anchor="ctr"/>
                </a:tc>
                <a:tc>
                  <a:txBody>
                    <a:bodyPr/>
                    <a:lstStyle/>
                    <a:p>
                      <a:pPr algn="ctr" fontAlgn="ctr"/>
                      <a:r>
                        <a:rPr lang="es-MX" sz="1300" b="0" i="0" u="none" strike="noStrike" dirty="0">
                          <a:solidFill>
                            <a:srgbClr val="000000"/>
                          </a:solidFill>
                          <a:effectLst/>
                          <a:latin typeface="Tw Cen MT"/>
                        </a:rPr>
                        <a:t>19.5</a:t>
                      </a:r>
                    </a:p>
                  </a:txBody>
                  <a:tcPr marL="9525" marR="9525" marT="9525" marB="0" anchor="ctr"/>
                </a:tc>
                <a:tc>
                  <a:txBody>
                    <a:bodyPr/>
                    <a:lstStyle/>
                    <a:p>
                      <a:pPr algn="ctr" fontAlgn="ctr"/>
                      <a:r>
                        <a:rPr lang="es-MX" sz="1300" b="0" i="0" u="none" strike="noStrike" dirty="0">
                          <a:solidFill>
                            <a:srgbClr val="000000"/>
                          </a:solidFill>
                          <a:effectLst/>
                          <a:latin typeface="Tw Cen MT"/>
                        </a:rPr>
                        <a:t>17.5</a:t>
                      </a:r>
                    </a:p>
                  </a:txBody>
                  <a:tcPr marL="9525" marR="9525" marT="9525" marB="0" anchor="ctr"/>
                </a:tc>
                <a:tc>
                  <a:txBody>
                    <a:bodyPr/>
                    <a:lstStyle/>
                    <a:p>
                      <a:pPr algn="ctr" fontAlgn="ctr"/>
                      <a:r>
                        <a:rPr lang="es-MX" sz="1300" b="0" i="0" u="none" strike="noStrike" dirty="0">
                          <a:solidFill>
                            <a:srgbClr val="000000"/>
                          </a:solidFill>
                          <a:effectLst/>
                          <a:latin typeface="Tw Cen MT"/>
                        </a:rPr>
                        <a:t>13.4</a:t>
                      </a:r>
                    </a:p>
                  </a:txBody>
                  <a:tcPr marL="9525" marR="9525" marT="9525" marB="0" anchor="ctr"/>
                </a:tc>
                <a:tc>
                  <a:txBody>
                    <a:bodyPr/>
                    <a:lstStyle/>
                    <a:p>
                      <a:pPr algn="ctr" fontAlgn="ctr"/>
                      <a:r>
                        <a:rPr lang="es-MX" sz="1300" b="0" i="0" u="none" strike="noStrike" dirty="0">
                          <a:solidFill>
                            <a:srgbClr val="000000"/>
                          </a:solidFill>
                          <a:effectLst/>
                          <a:latin typeface="Tw Cen MT"/>
                        </a:rPr>
                        <a:t>8.33</a:t>
                      </a:r>
                    </a:p>
                  </a:txBody>
                  <a:tcPr marL="9525" marR="9525" marT="9525" marB="0" anchor="ctr"/>
                </a:tc>
                <a:tc>
                  <a:txBody>
                    <a:bodyPr/>
                    <a:lstStyle/>
                    <a:p>
                      <a:pPr algn="ctr" fontAlgn="ctr"/>
                      <a:r>
                        <a:rPr lang="es-MX" sz="1300" b="0" i="0" u="none" strike="noStrike" dirty="0">
                          <a:solidFill>
                            <a:srgbClr val="000000"/>
                          </a:solidFill>
                          <a:effectLst/>
                          <a:latin typeface="Tw Cen MT"/>
                        </a:rPr>
                        <a:t>58.73</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congresotlaxcala.gob.mx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29585">
                <a:tc>
                  <a:txBody>
                    <a:bodyPr/>
                    <a:lstStyle/>
                    <a:p>
                      <a:pPr algn="ctr" fontAlgn="ctr"/>
                      <a:r>
                        <a:rPr lang="es-MX" sz="1200" u="none" strike="noStrike" dirty="0" smtClean="0">
                          <a:effectLst/>
                        </a:rPr>
                        <a:t>120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a:solidFill>
                            <a:srgbClr val="000000"/>
                          </a:solidFill>
                          <a:effectLst/>
                          <a:latin typeface="Tw Cen MT"/>
                        </a:rPr>
                        <a:t>Órgano de Fiscalización Superior del Estado</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18.75</a:t>
                      </a:r>
                    </a:p>
                  </a:txBody>
                  <a:tcPr marL="9525" marR="9525" marT="9525" marB="0" anchor="ctr"/>
                </a:tc>
                <a:tc>
                  <a:txBody>
                    <a:bodyPr/>
                    <a:lstStyle/>
                    <a:p>
                      <a:pPr algn="ctr" fontAlgn="ctr"/>
                      <a:r>
                        <a:rPr lang="es-MX" sz="1300" b="0" i="0" u="none" strike="noStrike">
                          <a:solidFill>
                            <a:srgbClr val="000000"/>
                          </a:solidFill>
                          <a:effectLst/>
                          <a:latin typeface="Tw Cen MT"/>
                        </a:rPr>
                        <a:t>6.6</a:t>
                      </a:r>
                    </a:p>
                  </a:txBody>
                  <a:tcPr marL="9525" marR="9525" marT="9525" marB="0" anchor="ctr"/>
                </a:tc>
                <a:tc>
                  <a:txBody>
                    <a:bodyPr/>
                    <a:lstStyle/>
                    <a:p>
                      <a:pPr algn="ctr" fontAlgn="ctr"/>
                      <a:r>
                        <a:rPr lang="es-MX" sz="1300" b="0" i="0" u="none" strike="noStrike">
                          <a:solidFill>
                            <a:srgbClr val="000000"/>
                          </a:solidFill>
                          <a:effectLst/>
                          <a:latin typeface="Tw Cen MT"/>
                        </a:rPr>
                        <a:t>10</a:t>
                      </a:r>
                    </a:p>
                  </a:txBody>
                  <a:tcPr marL="9525" marR="9525" marT="9525" marB="0" anchor="ctr"/>
                </a:tc>
                <a:tc>
                  <a:txBody>
                    <a:bodyPr/>
                    <a:lstStyle/>
                    <a:p>
                      <a:pPr algn="ctr" fontAlgn="ctr"/>
                      <a:r>
                        <a:rPr lang="es-MX" sz="1300" b="0" i="0" u="none" strike="noStrike" dirty="0">
                          <a:solidFill>
                            <a:srgbClr val="000000"/>
                          </a:solidFill>
                          <a:effectLst/>
                          <a:latin typeface="Tw Cen MT"/>
                        </a:rPr>
                        <a:t>35.35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ofstlaxcala.gob.mx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66815">
                <a:tc gridSpan="7">
                  <a:txBody>
                    <a:bodyPr/>
                    <a:lstStyle/>
                    <a:p>
                      <a:pPr algn="ctr" fontAlgn="ctr"/>
                      <a:r>
                        <a:rPr lang="es-MX" sz="1200" b="1" i="0" u="none" strike="noStrike" dirty="0" smtClean="0">
                          <a:solidFill>
                            <a:srgbClr val="000000"/>
                          </a:solidFill>
                          <a:effectLst/>
                          <a:latin typeface="Tw Cen MT" panose="020B0602020104020603" pitchFamily="34" charset="0"/>
                        </a:rPr>
                        <a:t>                                                 MEDIA ARITMETICA</a:t>
                      </a:r>
                      <a:r>
                        <a:rPr lang="es-MX" sz="1200" b="1" i="0" u="none" strike="noStrike" baseline="0" dirty="0" smtClean="0">
                          <a:solidFill>
                            <a:srgbClr val="000000"/>
                          </a:solidFill>
                          <a:effectLst/>
                          <a:latin typeface="Tw Cen MT" panose="020B0602020104020603" pitchFamily="34" charset="0"/>
                        </a:rPr>
                        <a:t> PODER LEGISLATIVO      </a:t>
                      </a:r>
                      <a:endParaRPr lang="es-MX" sz="1200" b="1" i="0" u="none" strike="noStrike" dirty="0">
                        <a:solidFill>
                          <a:srgbClr val="000000"/>
                        </a:solidFill>
                        <a:effectLst/>
                        <a:latin typeface="Tw Cen MT" panose="020B0602020104020603" pitchFamily="34" charset="0"/>
                      </a:endParaRPr>
                    </a:p>
                  </a:txBody>
                  <a:tcPr marL="6984" marR="6984" marT="9312" marB="0" anchor="ctr"/>
                </a:tc>
                <a:tc hMerge="1">
                  <a:txBody>
                    <a:bodyPr/>
                    <a:lstStyle/>
                    <a:p>
                      <a:pPr algn="l"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a:txBody>
                    <a:bodyPr/>
                    <a:lstStyle/>
                    <a:p>
                      <a:pPr algn="just" fontAlgn="ctr"/>
                      <a:r>
                        <a:rPr lang="es-MX" sz="1300" b="1" i="0" u="none" strike="noStrike" dirty="0" smtClean="0">
                          <a:solidFill>
                            <a:schemeClr val="tx1"/>
                          </a:solidFill>
                          <a:effectLst/>
                          <a:latin typeface="Calibri" panose="020F0502020204030204" pitchFamily="34" charset="0"/>
                        </a:rPr>
                        <a:t>                 47.04</a:t>
                      </a:r>
                      <a:endParaRPr lang="es-MX" sz="1300" b="1" i="0" u="none" strike="noStrike" dirty="0">
                        <a:solidFill>
                          <a:schemeClr val="tx1"/>
                        </a:solidFill>
                        <a:effectLst/>
                        <a:latin typeface="Calibri" panose="020F0502020204030204" pitchFamily="34" charset="0"/>
                      </a:endParaRPr>
                    </a:p>
                  </a:txBody>
                  <a:tcPr marL="9525" marR="9525" marT="9525" marB="0" anchor="ctr"/>
                </a:tc>
              </a:tr>
            </a:tbl>
          </a:graphicData>
        </a:graphic>
      </p:graphicFrame>
      <p:graphicFrame>
        <p:nvGraphicFramePr>
          <p:cNvPr id="6" name="Marcador de contenido 3"/>
          <p:cNvGraphicFramePr>
            <a:graphicFrameLocks/>
          </p:cNvGraphicFramePr>
          <p:nvPr>
            <p:extLst>
              <p:ext uri="{D42A27DB-BD31-4B8C-83A1-F6EECF244321}">
                <p14:modId xmlns:p14="http://schemas.microsoft.com/office/powerpoint/2010/main" val="1522598058"/>
              </p:ext>
            </p:extLst>
          </p:nvPr>
        </p:nvGraphicFramePr>
        <p:xfrm>
          <a:off x="179512" y="4941168"/>
          <a:ext cx="8618160" cy="1429893"/>
        </p:xfrm>
        <a:graphic>
          <a:graphicData uri="http://schemas.openxmlformats.org/drawingml/2006/table">
            <a:tbl>
              <a:tblPr firstRow="1" firstCol="1" bandRow="1">
                <a:tableStyleId>{EB344D84-9AFB-497E-A393-DC336BA19D2E}</a:tableStyleId>
              </a:tblPr>
              <a:tblGrid>
                <a:gridCol w="368001"/>
                <a:gridCol w="2584327"/>
                <a:gridCol w="504056"/>
                <a:gridCol w="648072"/>
                <a:gridCol w="576064"/>
                <a:gridCol w="504056"/>
                <a:gridCol w="432048"/>
                <a:gridCol w="3001536"/>
              </a:tblGrid>
              <a:tr h="259474">
                <a:tc gridSpan="8">
                  <a:txBody>
                    <a:bodyPr/>
                    <a:lstStyle/>
                    <a:p>
                      <a:pPr algn="ctr" fontAlgn="ctr"/>
                      <a:r>
                        <a:rPr lang="es-MX" sz="1200" b="1" i="0" u="none" strike="noStrike" dirty="0" smtClean="0">
                          <a:solidFill>
                            <a:schemeClr val="bg1"/>
                          </a:solidFill>
                          <a:effectLst/>
                          <a:latin typeface="Arial Narrow" panose="020B0606020202030204" pitchFamily="34" charset="0"/>
                        </a:rPr>
                        <a:t>OTRO</a:t>
                      </a:r>
                      <a:r>
                        <a:rPr lang="es-MX" sz="1200" b="1" i="0" u="none" strike="noStrike" baseline="0" dirty="0" smtClean="0">
                          <a:solidFill>
                            <a:schemeClr val="bg1"/>
                          </a:solidFill>
                          <a:effectLst/>
                          <a:latin typeface="Arial Narrow" panose="020B0606020202030204" pitchFamily="34" charset="0"/>
                        </a:rPr>
                        <a:t>S ORGANISMOS DEL PODER EJECUTIVO  </a:t>
                      </a: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r>
              <a:tr h="259474">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ICOT</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0" i="0" u="none" strike="noStrike" dirty="0" smtClean="0">
                          <a:solidFill>
                            <a:schemeClr val="tx1"/>
                          </a:solidFill>
                          <a:effectLst/>
                          <a:latin typeface="+mn-lt"/>
                        </a:rPr>
                        <a:t>ICR</a:t>
                      </a:r>
                      <a:endParaRPr lang="es-MX" sz="1200" b="0"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0" i="0" u="none" strike="noStrike" dirty="0" smtClean="0">
                          <a:solidFill>
                            <a:schemeClr val="tx1"/>
                          </a:solidFill>
                          <a:effectLst/>
                          <a:latin typeface="Arial Narrow" panose="020B0606020202030204" pitchFamily="34" charset="0"/>
                        </a:rPr>
                        <a:t>IGC</a:t>
                      </a:r>
                      <a:endParaRPr lang="es-MX" sz="1200" b="0"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414545">
                <a:tc>
                  <a:txBody>
                    <a:bodyPr/>
                    <a:lstStyle/>
                    <a:p>
                      <a:pPr algn="ctr" fontAlgn="ctr"/>
                      <a:r>
                        <a:rPr lang="es-MX" sz="1200" u="none" strike="noStrike" dirty="0" smtClean="0">
                          <a:effectLst/>
                        </a:rPr>
                        <a:t>121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a:solidFill>
                            <a:srgbClr val="000000"/>
                          </a:solidFill>
                          <a:effectLst/>
                          <a:latin typeface="Tw Cen MT"/>
                        </a:rPr>
                        <a:t>Tribunal Superior de Justicia </a:t>
                      </a:r>
                      <a:r>
                        <a:rPr lang="es-MX" sz="1300" b="0" i="0" u="none" strike="noStrike" dirty="0" smtClean="0">
                          <a:solidFill>
                            <a:srgbClr val="000000"/>
                          </a:solidFill>
                          <a:effectLst/>
                          <a:latin typeface="Tw Cen MT"/>
                        </a:rPr>
                        <a:t>del Estado de </a:t>
                      </a:r>
                      <a:r>
                        <a:rPr lang="es-MX" sz="1300" b="0" i="0" u="none" strike="noStrike" dirty="0">
                          <a:solidFill>
                            <a:srgbClr val="000000"/>
                          </a:solidFill>
                          <a:effectLst/>
                          <a:latin typeface="Tw Cen MT"/>
                        </a:rPr>
                        <a:t>Tlaxcala</a:t>
                      </a:r>
                    </a:p>
                  </a:txBody>
                  <a:tcPr marL="9525" marR="9525" marT="9525" marB="0" anchor="ctr"/>
                </a:tc>
                <a:tc>
                  <a:txBody>
                    <a:bodyPr/>
                    <a:lstStyle/>
                    <a:p>
                      <a:pPr algn="ctr" fontAlgn="ctr"/>
                      <a:r>
                        <a:rPr lang="es-MX" sz="1300" b="0" i="0" u="none" strike="noStrike" dirty="0">
                          <a:solidFill>
                            <a:srgbClr val="000000"/>
                          </a:solidFill>
                          <a:effectLst/>
                          <a:latin typeface="Tw Cen MT"/>
                        </a:rPr>
                        <a:t>41.5</a:t>
                      </a:r>
                    </a:p>
                  </a:txBody>
                  <a:tcPr marL="9525" marR="9525" marT="9525" marB="0" anchor="ctr"/>
                </a:tc>
                <a:tc>
                  <a:txBody>
                    <a:bodyPr/>
                    <a:lstStyle/>
                    <a:p>
                      <a:pPr algn="ctr" fontAlgn="ctr"/>
                      <a:r>
                        <a:rPr lang="es-MX" sz="1300" b="0" i="0" u="none" strike="noStrike" dirty="0">
                          <a:solidFill>
                            <a:srgbClr val="000000"/>
                          </a:solidFill>
                          <a:effectLst/>
                          <a:latin typeface="Tw Cen MT"/>
                        </a:rPr>
                        <a:t>20</a:t>
                      </a:r>
                    </a:p>
                  </a:txBody>
                  <a:tcPr marL="9525" marR="9525" marT="9525" marB="0" anchor="ctr"/>
                </a:tc>
                <a:tc>
                  <a:txBody>
                    <a:bodyPr/>
                    <a:lstStyle/>
                    <a:p>
                      <a:pPr algn="ctr" fontAlgn="ctr"/>
                      <a:r>
                        <a:rPr lang="es-MX" sz="1300" b="0" i="0" u="none" strike="noStrike" dirty="0">
                          <a:solidFill>
                            <a:srgbClr val="000000"/>
                          </a:solidFill>
                          <a:effectLst/>
                          <a:latin typeface="Tw Cen MT"/>
                        </a:rPr>
                        <a:t>20</a:t>
                      </a:r>
                    </a:p>
                  </a:txBody>
                  <a:tcPr marL="9525" marR="9525" marT="9525" marB="0" anchor="ctr"/>
                </a:tc>
                <a:tc>
                  <a:txBody>
                    <a:bodyPr/>
                    <a:lstStyle/>
                    <a:p>
                      <a:pPr algn="ctr" fontAlgn="ctr"/>
                      <a:r>
                        <a:rPr lang="es-MX" sz="1300" b="0" i="0" u="none" strike="noStrike">
                          <a:solidFill>
                            <a:srgbClr val="000000"/>
                          </a:solidFill>
                          <a:effectLst/>
                          <a:latin typeface="Tw Cen MT"/>
                        </a:rPr>
                        <a:t>10</a:t>
                      </a:r>
                    </a:p>
                  </a:txBody>
                  <a:tcPr marL="9525" marR="9525" marT="9525" marB="0" anchor="ctr"/>
                </a:tc>
                <a:tc>
                  <a:txBody>
                    <a:bodyPr/>
                    <a:lstStyle/>
                    <a:p>
                      <a:pPr algn="ctr" fontAlgn="ctr"/>
                      <a:r>
                        <a:rPr lang="es-MX" sz="1300" b="0" i="0" u="none" strike="noStrike">
                          <a:solidFill>
                            <a:srgbClr val="000000"/>
                          </a:solidFill>
                          <a:effectLst/>
                          <a:latin typeface="Tw Cen MT"/>
                        </a:rPr>
                        <a:t>91.5</a:t>
                      </a:r>
                    </a:p>
                  </a:txBody>
                  <a:tcPr marL="9525" marR="9525" marT="9525"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300" b="0" i="0" u="sng" strike="noStrike" dirty="0" smtClean="0">
                          <a:solidFill>
                            <a:schemeClr val="accent5">
                              <a:lumMod val="75000"/>
                            </a:schemeClr>
                          </a:solidFill>
                          <a:effectLst/>
                          <a:latin typeface="Calibri" panose="020F0502020204030204" pitchFamily="34" charset="0"/>
                        </a:rPr>
                        <a:t>www.tsjtlaxcala.gob.mx</a:t>
                      </a:r>
                    </a:p>
                  </a:txBody>
                  <a:tcPr marL="9525" marR="9525" marT="9525" marB="0" anchor="ctr"/>
                </a:tc>
              </a:tr>
              <a:tr h="229585">
                <a:tc>
                  <a:txBody>
                    <a:bodyPr/>
                    <a:lstStyle/>
                    <a:p>
                      <a:pPr algn="ctr" fontAlgn="ctr"/>
                      <a:r>
                        <a:rPr lang="es-MX" sz="1200" u="none" strike="noStrike" dirty="0" smtClean="0">
                          <a:effectLst/>
                        </a:rPr>
                        <a:t>122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a:solidFill>
                            <a:srgbClr val="000000"/>
                          </a:solidFill>
                          <a:effectLst/>
                          <a:latin typeface="Tw Cen MT"/>
                        </a:rPr>
                        <a:t>Consejo de la Judicatura</a:t>
                      </a:r>
                    </a:p>
                  </a:txBody>
                  <a:tcPr marL="9525" marR="9525" marT="9525" marB="0" anchor="ctr"/>
                </a:tc>
                <a:tc>
                  <a:txBody>
                    <a:bodyPr/>
                    <a:lstStyle/>
                    <a:p>
                      <a:pPr algn="ctr" fontAlgn="ctr"/>
                      <a:r>
                        <a:rPr lang="es-MX" sz="1300" b="0" i="0" u="none" strike="noStrike">
                          <a:solidFill>
                            <a:srgbClr val="000000"/>
                          </a:solidFill>
                          <a:effectLst/>
                          <a:latin typeface="Tw Cen MT"/>
                        </a:rPr>
                        <a:t>40.5</a:t>
                      </a:r>
                    </a:p>
                  </a:txBody>
                  <a:tcPr marL="9525" marR="9525" marT="9525" marB="0" anchor="ctr"/>
                </a:tc>
                <a:tc>
                  <a:txBody>
                    <a:bodyPr/>
                    <a:lstStyle/>
                    <a:p>
                      <a:pPr algn="ctr" fontAlgn="ctr"/>
                      <a:r>
                        <a:rPr lang="es-MX" sz="1300" b="0" i="0" u="none" strike="noStrike">
                          <a:solidFill>
                            <a:srgbClr val="000000"/>
                          </a:solidFill>
                          <a:effectLst/>
                          <a:latin typeface="Tw Cen MT"/>
                        </a:rPr>
                        <a:t>20</a:t>
                      </a:r>
                    </a:p>
                  </a:txBody>
                  <a:tcPr marL="9525" marR="9525" marT="9525" marB="0" anchor="ctr"/>
                </a:tc>
                <a:tc>
                  <a:txBody>
                    <a:bodyPr/>
                    <a:lstStyle/>
                    <a:p>
                      <a:pPr algn="ctr" fontAlgn="ctr"/>
                      <a:r>
                        <a:rPr lang="es-MX" sz="1300" b="0" i="0" u="none" strike="noStrike" dirty="0">
                          <a:solidFill>
                            <a:srgbClr val="000000"/>
                          </a:solidFill>
                          <a:effectLst/>
                          <a:latin typeface="Tw Cen MT"/>
                        </a:rPr>
                        <a:t>20</a:t>
                      </a:r>
                    </a:p>
                  </a:txBody>
                  <a:tcPr marL="9525" marR="9525" marT="9525" marB="0" anchor="ctr"/>
                </a:tc>
                <a:tc>
                  <a:txBody>
                    <a:bodyPr/>
                    <a:lstStyle/>
                    <a:p>
                      <a:pPr algn="ctr" fontAlgn="ctr"/>
                      <a:r>
                        <a:rPr lang="es-MX" sz="1300" b="0" i="0" u="none" strike="noStrike" dirty="0">
                          <a:solidFill>
                            <a:srgbClr val="000000"/>
                          </a:solidFill>
                          <a:effectLst/>
                          <a:latin typeface="Tw Cen MT"/>
                        </a:rPr>
                        <a:t>10</a:t>
                      </a:r>
                    </a:p>
                  </a:txBody>
                  <a:tcPr marL="9525" marR="9525" marT="9525" marB="0" anchor="ctr"/>
                </a:tc>
                <a:tc>
                  <a:txBody>
                    <a:bodyPr/>
                    <a:lstStyle/>
                    <a:p>
                      <a:pPr algn="ctr" fontAlgn="ctr"/>
                      <a:r>
                        <a:rPr lang="es-MX" sz="1300" b="0" i="0" u="none" strike="noStrike" dirty="0">
                          <a:solidFill>
                            <a:srgbClr val="000000"/>
                          </a:solidFill>
                          <a:effectLst/>
                          <a:latin typeface="Tw Cen MT"/>
                        </a:rPr>
                        <a:t>90.5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www.tsjtlaxcala.gob.mx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66815">
                <a:tc gridSpan="7">
                  <a:txBody>
                    <a:bodyPr/>
                    <a:lstStyle/>
                    <a:p>
                      <a:pPr algn="ctr" fontAlgn="ctr"/>
                      <a:r>
                        <a:rPr lang="es-MX" sz="1200" b="1" i="0" u="none" strike="noStrike" dirty="0" smtClean="0">
                          <a:solidFill>
                            <a:srgbClr val="000000"/>
                          </a:solidFill>
                          <a:effectLst/>
                          <a:latin typeface="Tw Cen MT" panose="020B0602020104020603" pitchFamily="34" charset="0"/>
                        </a:rPr>
                        <a:t>                                                         MEDIA ARITMETICA</a:t>
                      </a:r>
                      <a:r>
                        <a:rPr lang="es-MX" sz="1200" b="1" i="0" u="none" strike="noStrike" baseline="0" dirty="0" smtClean="0">
                          <a:solidFill>
                            <a:srgbClr val="000000"/>
                          </a:solidFill>
                          <a:effectLst/>
                          <a:latin typeface="Tw Cen MT" panose="020B0602020104020603" pitchFamily="34" charset="0"/>
                        </a:rPr>
                        <a:t> PODER JUDICIAL </a:t>
                      </a:r>
                      <a:endParaRPr lang="es-MX" sz="1200" b="1" i="0" u="none" strike="noStrike" dirty="0">
                        <a:solidFill>
                          <a:srgbClr val="000000"/>
                        </a:solidFill>
                        <a:effectLst/>
                        <a:latin typeface="Tw Cen MT" panose="020B0602020104020603" pitchFamily="34" charset="0"/>
                      </a:endParaRPr>
                    </a:p>
                  </a:txBody>
                  <a:tcPr marL="6984" marR="6984" marT="9312" marB="0" anchor="ctr"/>
                </a:tc>
                <a:tc hMerge="1">
                  <a:txBody>
                    <a:bodyPr/>
                    <a:lstStyle/>
                    <a:p>
                      <a:pPr algn="l"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a:txBody>
                    <a:bodyPr/>
                    <a:lstStyle/>
                    <a:p>
                      <a:pPr algn="just" fontAlgn="ctr"/>
                      <a:r>
                        <a:rPr lang="es-MX" sz="1300" b="1" i="0" u="none" strike="noStrike" dirty="0" smtClean="0">
                          <a:solidFill>
                            <a:schemeClr val="tx1"/>
                          </a:solidFill>
                          <a:effectLst/>
                          <a:latin typeface="Calibri" panose="020F0502020204030204" pitchFamily="34" charset="0"/>
                        </a:rPr>
                        <a:t>                   91</a:t>
                      </a:r>
                      <a:endParaRPr lang="es-MX" sz="1300" b="1" i="0" u="none" strike="noStrike" dirty="0">
                        <a:solidFill>
                          <a:schemeClr val="tx1"/>
                        </a:solidFill>
                        <a:effectLst/>
                        <a:latin typeface="Calibri" panose="020F0502020204030204" pitchFamily="34" charset="0"/>
                      </a:endParaRPr>
                    </a:p>
                  </a:txBody>
                  <a:tcPr marL="9525" marR="9525" marT="9525" marB="0" anchor="ctr"/>
                </a:tc>
              </a:tr>
            </a:tbl>
          </a:graphicData>
        </a:graphic>
      </p:graphicFrame>
      <p:sp>
        <p:nvSpPr>
          <p:cNvPr id="7" name="6 CuadroTexto"/>
          <p:cNvSpPr txBox="1"/>
          <p:nvPr/>
        </p:nvSpPr>
        <p:spPr>
          <a:xfrm>
            <a:off x="374145" y="2420888"/>
            <a:ext cx="4251960" cy="400110"/>
          </a:xfrm>
          <a:prstGeom prst="rect">
            <a:avLst/>
          </a:prstGeom>
          <a:noFill/>
        </p:spPr>
        <p:txBody>
          <a:bodyPr wrap="square" rtlCol="0">
            <a:spAutoFit/>
          </a:bodyPr>
          <a:lstStyle/>
          <a:p>
            <a:r>
              <a:rPr lang="es-MX" sz="2000" b="1" dirty="0" smtClean="0"/>
              <a:t>Poder Legislativo</a:t>
            </a:r>
            <a:endParaRPr lang="es-MX" sz="2000" b="1" dirty="0"/>
          </a:p>
        </p:txBody>
      </p:sp>
      <p:sp>
        <p:nvSpPr>
          <p:cNvPr id="8" name="7 CuadroTexto"/>
          <p:cNvSpPr txBox="1"/>
          <p:nvPr/>
        </p:nvSpPr>
        <p:spPr>
          <a:xfrm>
            <a:off x="251520" y="4581128"/>
            <a:ext cx="4251960" cy="400110"/>
          </a:xfrm>
          <a:prstGeom prst="rect">
            <a:avLst/>
          </a:prstGeom>
          <a:noFill/>
        </p:spPr>
        <p:txBody>
          <a:bodyPr wrap="square" rtlCol="0">
            <a:spAutoFit/>
          </a:bodyPr>
          <a:lstStyle/>
          <a:p>
            <a:r>
              <a:rPr lang="es-MX" sz="2000" b="1" dirty="0" smtClean="0"/>
              <a:t>Poder Judicial</a:t>
            </a:r>
            <a:endParaRPr lang="es-MX" sz="2000" b="1" dirty="0"/>
          </a:p>
        </p:txBody>
      </p:sp>
    </p:spTree>
    <p:extLst>
      <p:ext uri="{BB962C8B-B14F-4D97-AF65-F5344CB8AC3E}">
        <p14:creationId xmlns:p14="http://schemas.microsoft.com/office/powerpoint/2010/main" val="32225038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p:cNvGraphicFramePr>
            <a:graphicFrameLocks/>
          </p:cNvGraphicFramePr>
          <p:nvPr>
            <p:extLst>
              <p:ext uri="{D42A27DB-BD31-4B8C-83A1-F6EECF244321}">
                <p14:modId xmlns:p14="http://schemas.microsoft.com/office/powerpoint/2010/main" val="1963492357"/>
              </p:ext>
            </p:extLst>
          </p:nvPr>
        </p:nvGraphicFramePr>
        <p:xfrm>
          <a:off x="179512" y="836712"/>
          <a:ext cx="8618160" cy="4153188"/>
        </p:xfrm>
        <a:graphic>
          <a:graphicData uri="http://schemas.openxmlformats.org/drawingml/2006/table">
            <a:tbl>
              <a:tblPr firstRow="1" firstCol="1" bandRow="1">
                <a:tableStyleId>{EB344D84-9AFB-497E-A393-DC336BA19D2E}</a:tableStyleId>
              </a:tblPr>
              <a:tblGrid>
                <a:gridCol w="368001"/>
                <a:gridCol w="2440311"/>
                <a:gridCol w="648072"/>
                <a:gridCol w="648072"/>
                <a:gridCol w="576064"/>
                <a:gridCol w="504056"/>
                <a:gridCol w="576064"/>
                <a:gridCol w="2857520"/>
              </a:tblGrid>
              <a:tr h="259474">
                <a:tc gridSpan="8">
                  <a:txBody>
                    <a:bodyPr/>
                    <a:lstStyle/>
                    <a:p>
                      <a:pPr algn="ctr" fontAlgn="ctr"/>
                      <a:r>
                        <a:rPr lang="es-MX" sz="1400" b="1" i="0" u="none" strike="noStrike" dirty="0" smtClean="0">
                          <a:solidFill>
                            <a:schemeClr val="bg1"/>
                          </a:solidFill>
                          <a:effectLst/>
                          <a:latin typeface="Arial Narrow" panose="020B0606020202030204" pitchFamily="34" charset="0"/>
                        </a:rPr>
                        <a:t>PARTIDOS</a:t>
                      </a:r>
                      <a:r>
                        <a:rPr lang="es-MX" sz="1400" b="1" i="0" u="none" strike="noStrike" baseline="0" dirty="0" smtClean="0">
                          <a:solidFill>
                            <a:schemeClr val="bg1"/>
                          </a:solidFill>
                          <a:effectLst/>
                          <a:latin typeface="Arial Narrow" panose="020B0606020202030204" pitchFamily="34" charset="0"/>
                        </a:rPr>
                        <a:t> POLITICOS</a:t>
                      </a:r>
                      <a:endParaRPr lang="es-MX" sz="14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r>
              <a:tr h="259474">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ICOT</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0" i="0" u="none" strike="noStrike" dirty="0" smtClean="0">
                          <a:solidFill>
                            <a:schemeClr val="tx1"/>
                          </a:solidFill>
                          <a:effectLst/>
                          <a:latin typeface="+mj-lt"/>
                        </a:rPr>
                        <a:t>ICR</a:t>
                      </a:r>
                      <a:endParaRPr lang="es-MX" sz="1200" b="0" i="0" u="none" strike="noStrike" dirty="0">
                        <a:solidFill>
                          <a:schemeClr val="tx1"/>
                        </a:solidFill>
                        <a:effectLst/>
                        <a:latin typeface="+mj-lt"/>
                      </a:endParaRPr>
                    </a:p>
                  </a:txBody>
                  <a:tcPr marL="2909" marR="2909" marT="3878" marB="0" anchor="ctr"/>
                </a:tc>
                <a:tc>
                  <a:txBody>
                    <a:bodyPr/>
                    <a:lstStyle/>
                    <a:p>
                      <a:pPr algn="ctr" fontAlgn="ctr"/>
                      <a:r>
                        <a:rPr lang="es-MX" sz="1200" b="0" i="0" u="none" strike="noStrike" dirty="0" smtClean="0">
                          <a:solidFill>
                            <a:schemeClr val="tx1"/>
                          </a:solidFill>
                          <a:effectLst/>
                          <a:latin typeface="+mj-lt"/>
                        </a:rPr>
                        <a:t>IGC</a:t>
                      </a:r>
                      <a:endParaRPr lang="es-MX" sz="1200" b="0" i="0" u="none" strike="noStrike" dirty="0">
                        <a:solidFill>
                          <a:schemeClr val="tx1"/>
                        </a:solidFill>
                        <a:effectLst/>
                        <a:latin typeface="+mj-lt"/>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273140">
                <a:tc>
                  <a:txBody>
                    <a:bodyPr/>
                    <a:lstStyle/>
                    <a:p>
                      <a:pPr algn="ctr" fontAlgn="ctr"/>
                      <a:r>
                        <a:rPr lang="es-MX" sz="1200" u="none" strike="noStrike" dirty="0" smtClean="0">
                          <a:effectLst/>
                        </a:rPr>
                        <a:t>123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a:solidFill>
                            <a:srgbClr val="000000"/>
                          </a:solidFill>
                          <a:effectLst/>
                          <a:latin typeface="Tw Cen MT"/>
                        </a:rPr>
                        <a:t>Partido Verde Ecologista de México</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dirty="0">
                          <a:solidFill>
                            <a:srgbClr val="000000"/>
                          </a:solidFill>
                          <a:effectLst/>
                          <a:latin typeface="Tw Cen MT"/>
                        </a:rPr>
                        <a:t>12.5</a:t>
                      </a:r>
                    </a:p>
                  </a:txBody>
                  <a:tcPr marL="9525" marR="9525" marT="9525" marB="0" anchor="ctr"/>
                </a:tc>
                <a:tc>
                  <a:txBody>
                    <a:bodyPr/>
                    <a:lstStyle/>
                    <a:p>
                      <a:pPr algn="ctr" fontAlgn="ctr"/>
                      <a:r>
                        <a:rPr lang="es-MX" sz="1300" b="0" i="0" u="none" strike="noStrike" dirty="0">
                          <a:solidFill>
                            <a:srgbClr val="000000"/>
                          </a:solidFill>
                          <a:effectLst/>
                          <a:latin typeface="Tw Cen MT"/>
                        </a:rPr>
                        <a:t>20</a:t>
                      </a:r>
                    </a:p>
                  </a:txBody>
                  <a:tcPr marL="9525" marR="9525" marT="9525" marB="0" anchor="ctr"/>
                </a:tc>
                <a:tc>
                  <a:txBody>
                    <a:bodyPr/>
                    <a:lstStyle/>
                    <a:p>
                      <a:pPr algn="ctr" fontAlgn="ctr"/>
                      <a:r>
                        <a:rPr lang="es-MX" sz="1300" b="0" i="0" u="none" strike="noStrike" dirty="0">
                          <a:solidFill>
                            <a:srgbClr val="000000"/>
                          </a:solidFill>
                          <a:effectLst/>
                          <a:latin typeface="Tw Cen MT"/>
                        </a:rPr>
                        <a:t>8.33</a:t>
                      </a:r>
                    </a:p>
                  </a:txBody>
                  <a:tcPr marL="9525" marR="9525" marT="9525" marB="0" anchor="ctr"/>
                </a:tc>
                <a:tc>
                  <a:txBody>
                    <a:bodyPr/>
                    <a:lstStyle/>
                    <a:p>
                      <a:pPr algn="ctr" fontAlgn="ctr"/>
                      <a:r>
                        <a:rPr lang="es-MX" sz="1300" b="0" i="0" u="none" strike="noStrike" dirty="0">
                          <a:solidFill>
                            <a:srgbClr val="000000"/>
                          </a:solidFill>
                          <a:effectLst/>
                          <a:latin typeface="Tw Cen MT"/>
                        </a:rPr>
                        <a:t>40.83</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www.partidoverdetlax.org.mx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29585">
                <a:tc>
                  <a:txBody>
                    <a:bodyPr/>
                    <a:lstStyle/>
                    <a:p>
                      <a:pPr algn="ctr" fontAlgn="ctr"/>
                      <a:r>
                        <a:rPr lang="es-MX" sz="1200" u="none" strike="noStrike" dirty="0" smtClean="0">
                          <a:effectLst/>
                        </a:rPr>
                        <a:t>124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a:solidFill>
                            <a:srgbClr val="000000"/>
                          </a:solidFill>
                          <a:effectLst/>
                          <a:latin typeface="Tw Cen MT"/>
                        </a:rPr>
                        <a:t>Partido Nueva Alianza</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15</a:t>
                      </a:r>
                    </a:p>
                  </a:txBody>
                  <a:tcPr marL="9525" marR="9525" marT="9525" marB="0" anchor="ctr"/>
                </a:tc>
                <a:tc>
                  <a:txBody>
                    <a:bodyPr/>
                    <a:lstStyle/>
                    <a:p>
                      <a:pPr algn="ctr" fontAlgn="ctr"/>
                      <a:r>
                        <a:rPr lang="es-MX" sz="1300" b="0" i="0" u="none" strike="noStrike">
                          <a:solidFill>
                            <a:srgbClr val="000000"/>
                          </a:solidFill>
                          <a:effectLst/>
                          <a:latin typeface="Tw Cen MT"/>
                        </a:rPr>
                        <a:t>20</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35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www.nuevaalianzatlaxcala.gob.mx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74471">
                <a:tc>
                  <a:txBody>
                    <a:bodyPr/>
                    <a:lstStyle/>
                    <a:p>
                      <a:pPr algn="ctr" fontAlgn="ctr"/>
                      <a:r>
                        <a:rPr lang="es-MX" sz="1200" u="none" strike="noStrike" dirty="0" smtClean="0">
                          <a:effectLst/>
                        </a:rPr>
                        <a:t>125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a:solidFill>
                            <a:srgbClr val="000000"/>
                          </a:solidFill>
                          <a:effectLst/>
                          <a:latin typeface="Tw Cen MT"/>
                        </a:rPr>
                        <a:t>Movimiento Ciudadano</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15</a:t>
                      </a:r>
                    </a:p>
                  </a:txBody>
                  <a:tcPr marL="9525" marR="9525" marT="9525" marB="0" anchor="ctr"/>
                </a:tc>
                <a:tc>
                  <a:txBody>
                    <a:bodyPr/>
                    <a:lstStyle/>
                    <a:p>
                      <a:pPr algn="ctr" fontAlgn="ctr"/>
                      <a:r>
                        <a:rPr lang="es-MX" sz="1300" b="0" i="0" u="none" strike="noStrike">
                          <a:solidFill>
                            <a:srgbClr val="000000"/>
                          </a:solidFill>
                          <a:effectLst/>
                          <a:latin typeface="Tw Cen MT"/>
                        </a:rPr>
                        <a:t>13.4</a:t>
                      </a:r>
                    </a:p>
                  </a:txBody>
                  <a:tcPr marL="9525" marR="9525" marT="9525" marB="0" anchor="ctr"/>
                </a:tc>
                <a:tc>
                  <a:txBody>
                    <a:bodyPr/>
                    <a:lstStyle/>
                    <a:p>
                      <a:pPr algn="ctr" fontAlgn="ctr"/>
                      <a:r>
                        <a:rPr lang="es-MX" sz="1300" b="0" i="0" u="none" strike="noStrike">
                          <a:solidFill>
                            <a:srgbClr val="000000"/>
                          </a:solidFill>
                          <a:effectLst/>
                          <a:latin typeface="Tw Cen MT"/>
                        </a:rPr>
                        <a:t>5.01</a:t>
                      </a:r>
                    </a:p>
                  </a:txBody>
                  <a:tcPr marL="9525" marR="9525" marT="9525" marB="0" anchor="ctr"/>
                </a:tc>
                <a:tc>
                  <a:txBody>
                    <a:bodyPr/>
                    <a:lstStyle/>
                    <a:p>
                      <a:pPr algn="ctr" fontAlgn="ctr"/>
                      <a:r>
                        <a:rPr lang="es-MX" sz="1300" b="0" i="0" u="none" strike="noStrike">
                          <a:solidFill>
                            <a:srgbClr val="000000"/>
                          </a:solidFill>
                          <a:effectLst/>
                          <a:latin typeface="Tw Cen MT"/>
                        </a:rPr>
                        <a:t>33.41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www.movimientociudadanotlaxcala.mx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83027">
                <a:tc>
                  <a:txBody>
                    <a:bodyPr/>
                    <a:lstStyle/>
                    <a:p>
                      <a:pPr algn="ctr" fontAlgn="ctr"/>
                      <a:r>
                        <a:rPr lang="es-MX" sz="1200" u="none" strike="noStrike" dirty="0" smtClean="0">
                          <a:effectLst/>
                        </a:rPr>
                        <a:t>126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a:solidFill>
                            <a:srgbClr val="000000"/>
                          </a:solidFill>
                          <a:effectLst/>
                          <a:latin typeface="Tw Cen MT"/>
                        </a:rPr>
                        <a:t>Partido Socialista</a:t>
                      </a:r>
                    </a:p>
                  </a:txBody>
                  <a:tcPr marL="9525" marR="9525" marT="9525" marB="0" anchor="ctr"/>
                </a:tc>
                <a:tc>
                  <a:txBody>
                    <a:bodyPr/>
                    <a:lstStyle/>
                    <a:p>
                      <a:pPr algn="ctr" fontAlgn="ctr"/>
                      <a:r>
                        <a:rPr lang="es-MX" sz="1300" b="0" i="0" u="none" strike="noStrike" dirty="0">
                          <a:solidFill>
                            <a:srgbClr val="000000"/>
                          </a:solidFill>
                          <a:effectLst/>
                          <a:latin typeface="Tw Cen MT"/>
                        </a:rPr>
                        <a:t>8</a:t>
                      </a:r>
                    </a:p>
                  </a:txBody>
                  <a:tcPr marL="9525" marR="9525" marT="9525" marB="0" anchor="ctr"/>
                </a:tc>
                <a:tc>
                  <a:txBody>
                    <a:bodyPr/>
                    <a:lstStyle/>
                    <a:p>
                      <a:pPr algn="ctr" fontAlgn="ctr"/>
                      <a:r>
                        <a:rPr lang="es-MX" sz="1300" b="0" i="0" u="none" strike="noStrike">
                          <a:solidFill>
                            <a:srgbClr val="000000"/>
                          </a:solidFill>
                          <a:effectLst/>
                          <a:latin typeface="Tw Cen MT"/>
                        </a:rPr>
                        <a:t>7.5</a:t>
                      </a:r>
                    </a:p>
                  </a:txBody>
                  <a:tcPr marL="9525" marR="9525" marT="9525" marB="0" anchor="ctr"/>
                </a:tc>
                <a:tc>
                  <a:txBody>
                    <a:bodyPr/>
                    <a:lstStyle/>
                    <a:p>
                      <a:pPr algn="ctr" fontAlgn="ctr"/>
                      <a:r>
                        <a:rPr lang="es-MX" sz="1300" b="0" i="0" u="none" strike="noStrike">
                          <a:solidFill>
                            <a:srgbClr val="000000"/>
                          </a:solidFill>
                          <a:effectLst/>
                          <a:latin typeface="Tw Cen MT"/>
                        </a:rPr>
                        <a:t>6.7</a:t>
                      </a:r>
                    </a:p>
                  </a:txBody>
                  <a:tcPr marL="9525" marR="9525" marT="9525" marB="0" anchor="ctr"/>
                </a:tc>
                <a:tc>
                  <a:txBody>
                    <a:bodyPr/>
                    <a:lstStyle/>
                    <a:p>
                      <a:pPr algn="ctr" fontAlgn="ctr"/>
                      <a:r>
                        <a:rPr lang="es-MX" sz="1300" b="0" i="0" u="none" strike="noStrike">
                          <a:solidFill>
                            <a:srgbClr val="000000"/>
                          </a:solidFill>
                          <a:effectLst/>
                          <a:latin typeface="Tw Cen MT"/>
                        </a:rPr>
                        <a:t>10</a:t>
                      </a:r>
                    </a:p>
                  </a:txBody>
                  <a:tcPr marL="9525" marR="9525" marT="9525" marB="0" anchor="ctr"/>
                </a:tc>
                <a:tc>
                  <a:txBody>
                    <a:bodyPr/>
                    <a:lstStyle/>
                    <a:p>
                      <a:pPr algn="ctr" fontAlgn="ctr"/>
                      <a:r>
                        <a:rPr lang="es-MX" sz="1300" b="0" i="0" u="none" strike="noStrike">
                          <a:solidFill>
                            <a:srgbClr val="000000"/>
                          </a:solidFill>
                          <a:effectLst/>
                          <a:latin typeface="Tw Cen MT"/>
                        </a:rPr>
                        <a:t>32.2</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www.partido-socialista.org.mx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04417">
                <a:tc>
                  <a:txBody>
                    <a:bodyPr/>
                    <a:lstStyle/>
                    <a:p>
                      <a:pPr algn="ctr" fontAlgn="ctr"/>
                      <a:r>
                        <a:rPr lang="es-MX" sz="1200" u="none" strike="noStrike" dirty="0" smtClean="0">
                          <a:effectLst/>
                        </a:rPr>
                        <a:t>127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a:solidFill>
                            <a:srgbClr val="000000"/>
                          </a:solidFill>
                          <a:effectLst/>
                          <a:latin typeface="Tw Cen MT"/>
                        </a:rPr>
                        <a:t>Partido Morena</a:t>
                      </a:r>
                    </a:p>
                  </a:txBody>
                  <a:tcPr marL="9525" marR="9525" marT="9525" marB="0" anchor="ctr"/>
                </a:tc>
                <a:tc>
                  <a:txBody>
                    <a:bodyPr/>
                    <a:lstStyle/>
                    <a:p>
                      <a:pPr algn="ctr" fontAlgn="ctr"/>
                      <a:r>
                        <a:rPr lang="es-MX" sz="1300" b="0" i="0" u="none" strike="noStrike" dirty="0">
                          <a:solidFill>
                            <a:srgbClr val="000000"/>
                          </a:solidFill>
                          <a:effectLst/>
                          <a:latin typeface="Tw Cen MT"/>
                        </a:rPr>
                        <a:t>0</a:t>
                      </a:r>
                    </a:p>
                  </a:txBody>
                  <a:tcPr marL="9525" marR="9525" marT="9525" marB="0" anchor="ctr"/>
                </a:tc>
                <a:tc>
                  <a:txBody>
                    <a:bodyPr/>
                    <a:lstStyle/>
                    <a:p>
                      <a:pPr algn="ctr" fontAlgn="ctr"/>
                      <a:r>
                        <a:rPr lang="es-MX" sz="1300" b="0" i="0" u="none" strike="noStrike" dirty="0">
                          <a:solidFill>
                            <a:srgbClr val="000000"/>
                          </a:solidFill>
                          <a:effectLst/>
                          <a:latin typeface="Tw Cen MT"/>
                        </a:rPr>
                        <a:t>16.25</a:t>
                      </a:r>
                    </a:p>
                  </a:txBody>
                  <a:tcPr marL="9525" marR="9525" marT="9525" marB="0" anchor="ctr"/>
                </a:tc>
                <a:tc>
                  <a:txBody>
                    <a:bodyPr/>
                    <a:lstStyle/>
                    <a:p>
                      <a:pPr algn="ctr" fontAlgn="ctr"/>
                      <a:r>
                        <a:rPr lang="es-MX" sz="1300" b="0" i="0" u="none" strike="noStrike">
                          <a:solidFill>
                            <a:srgbClr val="000000"/>
                          </a:solidFill>
                          <a:effectLst/>
                          <a:latin typeface="Tw Cen MT"/>
                        </a:rPr>
                        <a:t>13.4</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29.65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www.morenatlaxcala.com</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21325">
                <a:tc>
                  <a:txBody>
                    <a:bodyPr/>
                    <a:lstStyle/>
                    <a:p>
                      <a:pPr algn="ctr" fontAlgn="ctr"/>
                      <a:r>
                        <a:rPr lang="es-MX" sz="1200" u="none" strike="noStrike" dirty="0" smtClean="0">
                          <a:effectLst/>
                        </a:rPr>
                        <a:t>128</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a:solidFill>
                            <a:srgbClr val="000000"/>
                          </a:solidFill>
                          <a:effectLst/>
                          <a:latin typeface="Tw Cen MT"/>
                        </a:rPr>
                        <a:t>Partido Revolucionario Institucional</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dirty="0">
                          <a:solidFill>
                            <a:srgbClr val="000000"/>
                          </a:solidFill>
                          <a:effectLst/>
                          <a:latin typeface="Tw Cen MT"/>
                        </a:rPr>
                        <a:t>13.75</a:t>
                      </a:r>
                    </a:p>
                  </a:txBody>
                  <a:tcPr marL="9525" marR="9525" marT="9525" marB="0" anchor="ctr"/>
                </a:tc>
                <a:tc>
                  <a:txBody>
                    <a:bodyPr/>
                    <a:lstStyle/>
                    <a:p>
                      <a:pPr algn="ctr" fontAlgn="ctr"/>
                      <a:r>
                        <a:rPr lang="es-MX" sz="1300" b="0" i="0" u="none" strike="noStrike" dirty="0">
                          <a:solidFill>
                            <a:srgbClr val="000000"/>
                          </a:solidFill>
                          <a:effectLst/>
                          <a:latin typeface="Tw Cen MT"/>
                        </a:rPr>
                        <a:t>6.7</a:t>
                      </a:r>
                    </a:p>
                  </a:txBody>
                  <a:tcPr marL="9525" marR="9525" marT="9525" marB="0" anchor="ctr"/>
                </a:tc>
                <a:tc>
                  <a:txBody>
                    <a:bodyPr/>
                    <a:lstStyle/>
                    <a:p>
                      <a:pPr algn="ctr" fontAlgn="ctr"/>
                      <a:r>
                        <a:rPr lang="es-MX" sz="1300" b="0" i="0" u="none" strike="noStrike">
                          <a:solidFill>
                            <a:srgbClr val="000000"/>
                          </a:solidFill>
                          <a:effectLst/>
                          <a:latin typeface="Tw Cen MT"/>
                        </a:rPr>
                        <a:t>8.33</a:t>
                      </a:r>
                    </a:p>
                  </a:txBody>
                  <a:tcPr marL="9525" marR="9525" marT="9525" marB="0" anchor="ctr"/>
                </a:tc>
                <a:tc>
                  <a:txBody>
                    <a:bodyPr/>
                    <a:lstStyle/>
                    <a:p>
                      <a:pPr algn="ctr" fontAlgn="ctr"/>
                      <a:r>
                        <a:rPr lang="es-MX" sz="1300" b="0" i="0" u="none" strike="noStrike">
                          <a:solidFill>
                            <a:srgbClr val="000000"/>
                          </a:solidFill>
                          <a:effectLst/>
                          <a:latin typeface="Tw Cen MT"/>
                        </a:rPr>
                        <a:t>28.78</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pritlaxcala.com</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23525">
                <a:tc>
                  <a:txBody>
                    <a:bodyPr/>
                    <a:lstStyle/>
                    <a:p>
                      <a:pPr algn="ctr" fontAlgn="ctr"/>
                      <a:r>
                        <a:rPr lang="es-MX" sz="1200" u="none" strike="noStrike" dirty="0" smtClean="0">
                          <a:effectLst/>
                        </a:rPr>
                        <a:t>129</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a:solidFill>
                            <a:srgbClr val="000000"/>
                          </a:solidFill>
                          <a:effectLst/>
                          <a:latin typeface="Tw Cen MT"/>
                        </a:rPr>
                        <a:t>Partido Encuentro Social</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dirty="0">
                          <a:solidFill>
                            <a:srgbClr val="000000"/>
                          </a:solidFill>
                          <a:effectLst/>
                          <a:latin typeface="Tw Cen MT"/>
                        </a:rPr>
                        <a:t>13.75</a:t>
                      </a:r>
                    </a:p>
                  </a:txBody>
                  <a:tcPr marL="9525" marR="9525" marT="9525" marB="0" anchor="ctr"/>
                </a:tc>
                <a:tc>
                  <a:txBody>
                    <a:bodyPr/>
                    <a:lstStyle/>
                    <a:p>
                      <a:pPr algn="ctr" fontAlgn="ctr"/>
                      <a:r>
                        <a:rPr lang="es-MX" sz="1300" b="0" i="0" u="none" strike="noStrike" dirty="0">
                          <a:solidFill>
                            <a:srgbClr val="000000"/>
                          </a:solidFill>
                          <a:effectLst/>
                          <a:latin typeface="Tw Cen MT"/>
                        </a:rPr>
                        <a:t>6.6</a:t>
                      </a:r>
                    </a:p>
                  </a:txBody>
                  <a:tcPr marL="9525" marR="9525" marT="9525" marB="0" anchor="ctr"/>
                </a:tc>
                <a:tc>
                  <a:txBody>
                    <a:bodyPr/>
                    <a:lstStyle/>
                    <a:p>
                      <a:pPr algn="ctr" fontAlgn="ctr"/>
                      <a:r>
                        <a:rPr lang="es-MX" sz="1300" b="0" i="0" u="none" strike="noStrike">
                          <a:solidFill>
                            <a:srgbClr val="000000"/>
                          </a:solidFill>
                          <a:effectLst/>
                          <a:latin typeface="Tw Cen MT"/>
                        </a:rPr>
                        <a:t>3.32</a:t>
                      </a:r>
                    </a:p>
                  </a:txBody>
                  <a:tcPr marL="9525" marR="9525" marT="9525" marB="0" anchor="ctr"/>
                </a:tc>
                <a:tc>
                  <a:txBody>
                    <a:bodyPr/>
                    <a:lstStyle/>
                    <a:p>
                      <a:pPr algn="ctr" fontAlgn="ctr"/>
                      <a:r>
                        <a:rPr lang="es-MX" sz="1300" b="0" i="0" u="none" strike="noStrike">
                          <a:solidFill>
                            <a:srgbClr val="000000"/>
                          </a:solidFill>
                          <a:effectLst/>
                          <a:latin typeface="Tw Cen MT"/>
                        </a:rPr>
                        <a:t>23.67</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www.pes-tlaxcala.com</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16820">
                <a:tc>
                  <a:txBody>
                    <a:bodyPr/>
                    <a:lstStyle/>
                    <a:p>
                      <a:pPr algn="ctr" fontAlgn="ctr"/>
                      <a:r>
                        <a:rPr lang="es-MX" sz="1200" u="none" strike="noStrike" dirty="0" smtClean="0">
                          <a:effectLst/>
                        </a:rPr>
                        <a:t>130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a:solidFill>
                            <a:srgbClr val="000000"/>
                          </a:solidFill>
                          <a:effectLst/>
                          <a:latin typeface="Tw Cen MT"/>
                        </a:rPr>
                        <a:t>Partido Alianza Ciudadana</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8.75</a:t>
                      </a:r>
                    </a:p>
                  </a:txBody>
                  <a:tcPr marL="9525" marR="9525" marT="9525" marB="0" anchor="ctr"/>
                </a:tc>
                <a:tc>
                  <a:txBody>
                    <a:bodyPr/>
                    <a:lstStyle/>
                    <a:p>
                      <a:pPr algn="ctr" fontAlgn="ctr"/>
                      <a:r>
                        <a:rPr lang="es-MX" sz="1300" b="0" i="0" u="none" strike="noStrike" dirty="0">
                          <a:solidFill>
                            <a:srgbClr val="000000"/>
                          </a:solidFill>
                          <a:effectLst/>
                          <a:latin typeface="Tw Cen MT"/>
                        </a:rPr>
                        <a:t>0</a:t>
                      </a:r>
                    </a:p>
                  </a:txBody>
                  <a:tcPr marL="9525" marR="9525" marT="9525" marB="0" anchor="ctr"/>
                </a:tc>
                <a:tc>
                  <a:txBody>
                    <a:bodyPr/>
                    <a:lstStyle/>
                    <a:p>
                      <a:pPr algn="ctr" fontAlgn="ctr"/>
                      <a:r>
                        <a:rPr lang="es-MX" sz="1300" b="0" i="0" u="none" strike="noStrike" dirty="0">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8.75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partidoalianzaciudadanatlax.com</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29585">
                <a:tc>
                  <a:txBody>
                    <a:bodyPr/>
                    <a:lstStyle/>
                    <a:p>
                      <a:pPr algn="ctr" fontAlgn="ctr"/>
                      <a:r>
                        <a:rPr lang="es-MX" sz="1200" u="none" strike="noStrike" dirty="0" smtClean="0">
                          <a:effectLst/>
                        </a:rPr>
                        <a:t>131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a:solidFill>
                            <a:srgbClr val="000000"/>
                          </a:solidFill>
                          <a:effectLst/>
                          <a:latin typeface="Tw Cen MT"/>
                        </a:rPr>
                        <a:t>Partido Acción Nacional</a:t>
                      </a:r>
                    </a:p>
                  </a:txBody>
                  <a:tcPr marL="9525" marR="9525" marT="9525" marB="0" anchor="ctr"/>
                </a:tc>
                <a:tc>
                  <a:txBody>
                    <a:bodyPr/>
                    <a:lstStyle/>
                    <a:p>
                      <a:pPr algn="ctr" fontAlgn="ctr"/>
                      <a:r>
                        <a:rPr lang="es-MX" sz="1300" b="0" i="0" u="none" strike="noStrike">
                          <a:solidFill>
                            <a:srgbClr val="000000"/>
                          </a:solidFill>
                          <a:effectLst/>
                          <a:latin typeface="Tw Cen MT"/>
                        </a:rPr>
                        <a:t>5</a:t>
                      </a:r>
                    </a:p>
                  </a:txBody>
                  <a:tcPr marL="9525" marR="9525" marT="9525" marB="0" anchor="ctr"/>
                </a:tc>
                <a:tc>
                  <a:txBody>
                    <a:bodyPr/>
                    <a:lstStyle/>
                    <a:p>
                      <a:pPr algn="ctr" fontAlgn="ctr"/>
                      <a:r>
                        <a:rPr lang="es-MX" sz="1300" b="0" i="0" u="none" strike="noStrike">
                          <a:solidFill>
                            <a:srgbClr val="000000"/>
                          </a:solidFill>
                          <a:effectLst/>
                          <a:latin typeface="Tw Cen MT"/>
                        </a:rPr>
                        <a:t>1.25</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dirty="0">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6.25</a:t>
                      </a:r>
                    </a:p>
                  </a:txBody>
                  <a:tcPr marL="9525" marR="9525" marT="9525" marB="0" anchor="ctr"/>
                </a:tc>
                <a:tc>
                  <a:txBody>
                    <a:bodyPr/>
                    <a:lstStyle/>
                    <a:p>
                      <a:pPr algn="just" fontAlgn="ctr"/>
                      <a:r>
                        <a:rPr lang="es-MX" sz="1300" b="0" i="0" u="none" strike="noStrike" dirty="0" smtClean="0">
                          <a:solidFill>
                            <a:schemeClr val="accent5">
                              <a:lumMod val="75000"/>
                            </a:schemeClr>
                          </a:solidFill>
                          <a:effectLst/>
                          <a:latin typeface="Calibri" panose="020F0502020204030204" pitchFamily="34" charset="0"/>
                        </a:rPr>
                        <a:t>www.pantlax.org.mx</a:t>
                      </a:r>
                      <a:endParaRPr lang="es-MX" sz="1300" b="0" i="0" u="none" strike="noStrike" dirty="0">
                        <a:solidFill>
                          <a:schemeClr val="accent5">
                            <a:lumMod val="75000"/>
                          </a:schemeClr>
                        </a:solidFill>
                        <a:effectLst/>
                        <a:latin typeface="Calibri" panose="020F0502020204030204" pitchFamily="34" charset="0"/>
                      </a:endParaRPr>
                    </a:p>
                  </a:txBody>
                  <a:tcPr marL="9525" marR="9525" marT="9525" marB="0" anchor="ctr"/>
                </a:tc>
              </a:tr>
              <a:tr h="248113">
                <a:tc>
                  <a:txBody>
                    <a:bodyPr/>
                    <a:lstStyle/>
                    <a:p>
                      <a:pPr algn="ctr" fontAlgn="ctr"/>
                      <a:r>
                        <a:rPr lang="es-MX" sz="1200" u="none" strike="noStrike" dirty="0" smtClean="0">
                          <a:effectLst/>
                        </a:rPr>
                        <a:t>132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a:solidFill>
                            <a:srgbClr val="000000"/>
                          </a:solidFill>
                          <a:effectLst/>
                          <a:latin typeface="Tw Cen MT"/>
                        </a:rPr>
                        <a:t>Partido de la Revolución Democrática</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1.25</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dirty="0">
                          <a:solidFill>
                            <a:srgbClr val="000000"/>
                          </a:solidFill>
                          <a:effectLst/>
                          <a:latin typeface="Tw Cen MT"/>
                        </a:rPr>
                        <a:t>0</a:t>
                      </a:r>
                    </a:p>
                  </a:txBody>
                  <a:tcPr marL="9525" marR="9525" marT="9525" marB="0" anchor="ctr"/>
                </a:tc>
                <a:tc>
                  <a:txBody>
                    <a:bodyPr/>
                    <a:lstStyle/>
                    <a:p>
                      <a:pPr algn="ctr" fontAlgn="ctr"/>
                      <a:r>
                        <a:rPr lang="es-MX" sz="1300" b="0" i="0" u="none" strike="noStrike" dirty="0">
                          <a:solidFill>
                            <a:srgbClr val="000000"/>
                          </a:solidFill>
                          <a:effectLst/>
                          <a:latin typeface="Tw Cen MT"/>
                        </a:rPr>
                        <a:t>1.25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www.prdtlaxcala.com.mx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49452">
                <a:tc>
                  <a:txBody>
                    <a:bodyPr/>
                    <a:lstStyle/>
                    <a:p>
                      <a:pPr algn="ctr" fontAlgn="ctr"/>
                      <a:r>
                        <a:rPr lang="es-MX" sz="1200" u="none" strike="noStrike" dirty="0" smtClean="0">
                          <a:effectLst/>
                        </a:rPr>
                        <a:t>133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a:solidFill>
                            <a:srgbClr val="000000"/>
                          </a:solidFill>
                          <a:effectLst/>
                          <a:latin typeface="Tw Cen MT"/>
                        </a:rPr>
                        <a:t>Partido del Trabajo</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dirty="0">
                          <a:solidFill>
                            <a:srgbClr val="000000"/>
                          </a:solidFill>
                          <a:effectLst/>
                          <a:latin typeface="Tw Cen MT"/>
                        </a:rPr>
                        <a:t>0</a:t>
                      </a:r>
                    </a:p>
                  </a:txBody>
                  <a:tcPr marL="9525" marR="9525" marT="9525" marB="0" anchor="ctr"/>
                </a:tc>
                <a:tc>
                  <a:txBody>
                    <a:bodyPr/>
                    <a:lstStyle/>
                    <a:p>
                      <a:pPr algn="ctr" fontAlgn="ctr"/>
                      <a:r>
                        <a:rPr lang="es-MX" sz="1300" b="0" i="0" u="none" strike="noStrike" dirty="0">
                          <a:solidFill>
                            <a:srgbClr val="000000"/>
                          </a:solidFill>
                          <a:effectLst/>
                          <a:latin typeface="Tw Cen MT"/>
                        </a:rPr>
                        <a:t>0</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ww.2pttlaxcala.com</a:t>
                      </a:r>
                      <a:r>
                        <a:rPr lang="es-MX" sz="1300" b="0" i="0" u="sng" strike="noStrike" baseline="0" dirty="0" smtClean="0">
                          <a:solidFill>
                            <a:schemeClr val="accent5">
                              <a:lumMod val="75000"/>
                            </a:schemeClr>
                          </a:solidFill>
                          <a:effectLst/>
                          <a:latin typeface="Calibri" panose="020F0502020204030204" pitchFamily="34" charset="0"/>
                        </a:rPr>
                        <a:t>         www.2pttlaxcala.com</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66815">
                <a:tc gridSpan="7">
                  <a:txBody>
                    <a:bodyPr/>
                    <a:lstStyle/>
                    <a:p>
                      <a:pPr algn="ctr" fontAlgn="ctr"/>
                      <a:r>
                        <a:rPr lang="es-MX" sz="1200" b="1" i="0" u="none" strike="noStrike" dirty="0" smtClean="0">
                          <a:solidFill>
                            <a:srgbClr val="000000"/>
                          </a:solidFill>
                          <a:effectLst/>
                          <a:latin typeface="Tw Cen MT" panose="020B0602020104020603" pitchFamily="34" charset="0"/>
                        </a:rPr>
                        <a:t>                                         MEDIA ARITMETICA</a:t>
                      </a:r>
                      <a:r>
                        <a:rPr lang="es-MX" sz="1200" b="1" i="0" u="none" strike="noStrike" baseline="0" dirty="0" smtClean="0">
                          <a:solidFill>
                            <a:srgbClr val="000000"/>
                          </a:solidFill>
                          <a:effectLst/>
                          <a:latin typeface="Tw Cen MT" panose="020B0602020104020603" pitchFamily="34" charset="0"/>
                        </a:rPr>
                        <a:t> PARTIDOS POLITICOS </a:t>
                      </a:r>
                      <a:endParaRPr lang="es-MX" sz="1200" b="1" i="0" u="none" strike="noStrike" dirty="0">
                        <a:solidFill>
                          <a:srgbClr val="000000"/>
                        </a:solidFill>
                        <a:effectLst/>
                        <a:latin typeface="Tw Cen MT" panose="020B0602020104020603" pitchFamily="34" charset="0"/>
                      </a:endParaRPr>
                    </a:p>
                  </a:txBody>
                  <a:tcPr marL="6984" marR="6984" marT="9312" marB="0" anchor="ctr"/>
                </a:tc>
                <a:tc hMerge="1">
                  <a:txBody>
                    <a:bodyPr/>
                    <a:lstStyle/>
                    <a:p>
                      <a:pPr algn="l"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a:txBody>
                    <a:bodyPr/>
                    <a:lstStyle/>
                    <a:p>
                      <a:pPr algn="just" fontAlgn="ctr"/>
                      <a:r>
                        <a:rPr lang="es-MX" sz="1300" b="1" i="0" u="none" strike="noStrike" dirty="0" smtClean="0">
                          <a:solidFill>
                            <a:schemeClr val="tx1"/>
                          </a:solidFill>
                          <a:effectLst/>
                          <a:latin typeface="Calibri" panose="020F0502020204030204" pitchFamily="34" charset="0"/>
                        </a:rPr>
                        <a:t>                 21.79</a:t>
                      </a:r>
                      <a:endParaRPr lang="es-MX" sz="1300" b="1" i="0" u="none" strike="noStrike" dirty="0">
                        <a:solidFill>
                          <a:schemeClr val="tx1"/>
                        </a:solidFill>
                        <a:effectLst/>
                        <a:latin typeface="Calibri" panose="020F0502020204030204" pitchFamily="34" charset="0"/>
                      </a:endParaRPr>
                    </a:p>
                  </a:txBody>
                  <a:tcPr marL="9525" marR="9525" marT="9525" marB="0" anchor="ctr"/>
                </a:tc>
              </a:tr>
            </a:tbl>
          </a:graphicData>
        </a:graphic>
      </p:graphicFrame>
      <p:sp>
        <p:nvSpPr>
          <p:cNvPr id="3" name="2 CuadroTexto"/>
          <p:cNvSpPr txBox="1"/>
          <p:nvPr/>
        </p:nvSpPr>
        <p:spPr>
          <a:xfrm>
            <a:off x="374145" y="404664"/>
            <a:ext cx="4251960" cy="400110"/>
          </a:xfrm>
          <a:prstGeom prst="rect">
            <a:avLst/>
          </a:prstGeom>
          <a:noFill/>
        </p:spPr>
        <p:txBody>
          <a:bodyPr wrap="square" rtlCol="0">
            <a:spAutoFit/>
          </a:bodyPr>
          <a:lstStyle/>
          <a:p>
            <a:r>
              <a:rPr lang="es-MX" sz="2000" b="1" dirty="0" smtClean="0"/>
              <a:t>Partidos Políticos </a:t>
            </a:r>
            <a:endParaRPr lang="es-MX" sz="2000" b="1" dirty="0"/>
          </a:p>
        </p:txBody>
      </p:sp>
    </p:spTree>
    <p:extLst>
      <p:ext uri="{BB962C8B-B14F-4D97-AF65-F5344CB8AC3E}">
        <p14:creationId xmlns:p14="http://schemas.microsoft.com/office/powerpoint/2010/main" val="42769454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3"/>
          <p:cNvGraphicFramePr>
            <a:graphicFrameLocks/>
          </p:cNvGraphicFramePr>
          <p:nvPr>
            <p:extLst>
              <p:ext uri="{D42A27DB-BD31-4B8C-83A1-F6EECF244321}">
                <p14:modId xmlns:p14="http://schemas.microsoft.com/office/powerpoint/2010/main" val="74026183"/>
              </p:ext>
            </p:extLst>
          </p:nvPr>
        </p:nvGraphicFramePr>
        <p:xfrm>
          <a:off x="179512" y="604719"/>
          <a:ext cx="8645026" cy="2895469"/>
        </p:xfrm>
        <a:graphic>
          <a:graphicData uri="http://schemas.openxmlformats.org/drawingml/2006/table">
            <a:tbl>
              <a:tblPr firstRow="1" firstCol="1" bandRow="1">
                <a:tableStyleId>{EB344D84-9AFB-497E-A393-DC336BA19D2E}</a:tableStyleId>
              </a:tblPr>
              <a:tblGrid>
                <a:gridCol w="394867"/>
                <a:gridCol w="2584327"/>
                <a:gridCol w="504056"/>
                <a:gridCol w="648072"/>
                <a:gridCol w="576064"/>
                <a:gridCol w="504056"/>
                <a:gridCol w="549198"/>
                <a:gridCol w="2884386"/>
              </a:tblGrid>
              <a:tr h="259474">
                <a:tc gridSpan="8">
                  <a:txBody>
                    <a:bodyPr/>
                    <a:lstStyle/>
                    <a:p>
                      <a:pPr algn="ctr" fontAlgn="ctr"/>
                      <a:r>
                        <a:rPr lang="es-MX" sz="1400" b="1" i="0" u="none" strike="noStrike" dirty="0" smtClean="0">
                          <a:solidFill>
                            <a:schemeClr val="bg1"/>
                          </a:solidFill>
                          <a:effectLst/>
                          <a:latin typeface="Arial Narrow" panose="020B0606020202030204" pitchFamily="34" charset="0"/>
                        </a:rPr>
                        <a:t>ORGANISMOS</a:t>
                      </a:r>
                      <a:r>
                        <a:rPr lang="es-MX" sz="1400" b="1" i="0" u="none" strike="noStrike" baseline="0" dirty="0" smtClean="0">
                          <a:solidFill>
                            <a:schemeClr val="bg1"/>
                          </a:solidFill>
                          <a:effectLst/>
                          <a:latin typeface="Arial Narrow" panose="020B0606020202030204" pitchFamily="34" charset="0"/>
                        </a:rPr>
                        <a:t> AUTONOMOS</a:t>
                      </a:r>
                      <a:endParaRPr lang="es-MX" sz="14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r>
              <a:tr h="259474">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ICOT</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0" i="0" u="none" strike="noStrike" dirty="0" smtClean="0">
                          <a:solidFill>
                            <a:schemeClr val="tx1"/>
                          </a:solidFill>
                          <a:effectLst/>
                          <a:latin typeface="+mn-lt"/>
                        </a:rPr>
                        <a:t>ICR</a:t>
                      </a:r>
                      <a:endParaRPr lang="es-MX" sz="1200" b="0"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0" i="0" u="none" strike="noStrike" dirty="0" smtClean="0">
                          <a:solidFill>
                            <a:schemeClr val="tx1"/>
                          </a:solidFill>
                          <a:effectLst/>
                          <a:latin typeface="Arial Narrow" panose="020B0606020202030204" pitchFamily="34" charset="0"/>
                        </a:rPr>
                        <a:t>IGC</a:t>
                      </a:r>
                      <a:endParaRPr lang="es-MX" sz="1200" b="0"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414545">
                <a:tc>
                  <a:txBody>
                    <a:bodyPr/>
                    <a:lstStyle/>
                    <a:p>
                      <a:pPr algn="ctr" fontAlgn="ctr"/>
                      <a:r>
                        <a:rPr lang="es-MX" sz="1200" u="none" strike="noStrike" dirty="0" smtClean="0">
                          <a:effectLst/>
                        </a:rPr>
                        <a:t>134</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a:solidFill>
                            <a:srgbClr val="000000"/>
                          </a:solidFill>
                          <a:effectLst/>
                          <a:latin typeface="Tw Cen MT"/>
                        </a:rPr>
                        <a:t>Instituto de Acceso a la Información Pública y Protección de Datos </a:t>
                      </a:r>
                      <a:r>
                        <a:rPr lang="es-MX" sz="1300" b="0" i="0" u="none" strike="noStrike" dirty="0" smtClean="0">
                          <a:solidFill>
                            <a:srgbClr val="000000"/>
                          </a:solidFill>
                          <a:effectLst/>
                          <a:latin typeface="Tw Cen MT"/>
                        </a:rPr>
                        <a:t>Personales del</a:t>
                      </a:r>
                      <a:r>
                        <a:rPr lang="es-MX" sz="1300" b="0" i="0" u="none" strike="noStrike" baseline="0" dirty="0" smtClean="0">
                          <a:solidFill>
                            <a:srgbClr val="000000"/>
                          </a:solidFill>
                          <a:effectLst/>
                          <a:latin typeface="Tw Cen MT"/>
                        </a:rPr>
                        <a:t> Estado de Tlaxcala.</a:t>
                      </a:r>
                      <a:endParaRPr lang="es-MX" sz="1300" b="0" i="0" u="none" strike="noStrike" dirty="0">
                        <a:solidFill>
                          <a:srgbClr val="000000"/>
                        </a:solidFill>
                        <a:effectLst/>
                        <a:latin typeface="Tw Cen MT"/>
                      </a:endParaRPr>
                    </a:p>
                  </a:txBody>
                  <a:tcPr marL="9525" marR="9525" marT="9525" marB="0" anchor="ctr"/>
                </a:tc>
                <a:tc>
                  <a:txBody>
                    <a:bodyPr/>
                    <a:lstStyle/>
                    <a:p>
                      <a:pPr algn="ctr" fontAlgn="ctr"/>
                      <a:r>
                        <a:rPr lang="es-MX" sz="1300" b="0" i="0" u="none" strike="noStrike">
                          <a:solidFill>
                            <a:srgbClr val="000000"/>
                          </a:solidFill>
                          <a:effectLst/>
                          <a:latin typeface="Tw Cen MT"/>
                        </a:rPr>
                        <a:t>41</a:t>
                      </a:r>
                    </a:p>
                  </a:txBody>
                  <a:tcPr marL="9525" marR="9525" marT="9525" marB="0" anchor="ctr"/>
                </a:tc>
                <a:tc>
                  <a:txBody>
                    <a:bodyPr/>
                    <a:lstStyle/>
                    <a:p>
                      <a:pPr algn="ctr" fontAlgn="ctr"/>
                      <a:r>
                        <a:rPr lang="es-MX" sz="1300" b="0" i="0" u="none" strike="noStrike">
                          <a:solidFill>
                            <a:srgbClr val="000000"/>
                          </a:solidFill>
                          <a:effectLst/>
                          <a:latin typeface="Tw Cen MT"/>
                        </a:rPr>
                        <a:t>20</a:t>
                      </a:r>
                    </a:p>
                  </a:txBody>
                  <a:tcPr marL="9525" marR="9525" marT="9525" marB="0" anchor="ctr"/>
                </a:tc>
                <a:tc>
                  <a:txBody>
                    <a:bodyPr/>
                    <a:lstStyle/>
                    <a:p>
                      <a:pPr algn="ctr" fontAlgn="ctr"/>
                      <a:r>
                        <a:rPr lang="es-MX" sz="1300" b="0" i="0" u="none" strike="noStrike">
                          <a:solidFill>
                            <a:srgbClr val="000000"/>
                          </a:solidFill>
                          <a:effectLst/>
                          <a:latin typeface="Tw Cen MT"/>
                        </a:rPr>
                        <a:t>20</a:t>
                      </a:r>
                    </a:p>
                  </a:txBody>
                  <a:tcPr marL="9525" marR="9525" marT="9525" marB="0" anchor="ctr"/>
                </a:tc>
                <a:tc>
                  <a:txBody>
                    <a:bodyPr/>
                    <a:lstStyle/>
                    <a:p>
                      <a:pPr algn="ctr" fontAlgn="ctr"/>
                      <a:r>
                        <a:rPr lang="es-MX" sz="1300" b="0" i="0" u="none" strike="noStrike">
                          <a:solidFill>
                            <a:srgbClr val="000000"/>
                          </a:solidFill>
                          <a:effectLst/>
                          <a:latin typeface="Tw Cen MT"/>
                        </a:rPr>
                        <a:t>10</a:t>
                      </a:r>
                    </a:p>
                  </a:txBody>
                  <a:tcPr marL="9525" marR="9525" marT="9525" marB="0" anchor="ctr"/>
                </a:tc>
                <a:tc>
                  <a:txBody>
                    <a:bodyPr/>
                    <a:lstStyle/>
                    <a:p>
                      <a:pPr algn="ctr" fontAlgn="ctr"/>
                      <a:r>
                        <a:rPr lang="es-MX" sz="1300" b="0" i="0" u="none" strike="noStrike">
                          <a:solidFill>
                            <a:srgbClr val="000000"/>
                          </a:solidFill>
                          <a:effectLst/>
                          <a:latin typeface="Tw Cen MT"/>
                        </a:rPr>
                        <a:t>91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Iaiplaxcala.org.mx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29585">
                <a:tc>
                  <a:txBody>
                    <a:bodyPr/>
                    <a:lstStyle/>
                    <a:p>
                      <a:pPr algn="ctr" fontAlgn="ctr"/>
                      <a:r>
                        <a:rPr lang="es-MX" sz="1200" u="none" strike="noStrike" dirty="0" smtClean="0">
                          <a:effectLst/>
                        </a:rPr>
                        <a:t>135</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a:solidFill>
                            <a:srgbClr val="000000"/>
                          </a:solidFill>
                          <a:effectLst/>
                          <a:latin typeface="Tw Cen MT"/>
                        </a:rPr>
                        <a:t>Tribunal Electoral de Tlaxcala</a:t>
                      </a:r>
                    </a:p>
                  </a:txBody>
                  <a:tcPr marL="9525" marR="9525" marT="9525" marB="0" anchor="ctr"/>
                </a:tc>
                <a:tc>
                  <a:txBody>
                    <a:bodyPr/>
                    <a:lstStyle/>
                    <a:p>
                      <a:pPr algn="ctr" fontAlgn="ctr"/>
                      <a:r>
                        <a:rPr lang="es-MX" sz="1300" b="0" i="0" u="none" strike="noStrike">
                          <a:solidFill>
                            <a:srgbClr val="000000"/>
                          </a:solidFill>
                          <a:effectLst/>
                          <a:latin typeface="Tw Cen MT"/>
                        </a:rPr>
                        <a:t>41</a:t>
                      </a:r>
                    </a:p>
                  </a:txBody>
                  <a:tcPr marL="9525" marR="9525" marT="9525" marB="0" anchor="ctr"/>
                </a:tc>
                <a:tc>
                  <a:txBody>
                    <a:bodyPr/>
                    <a:lstStyle/>
                    <a:p>
                      <a:pPr algn="ctr" fontAlgn="ctr"/>
                      <a:r>
                        <a:rPr lang="es-MX" sz="1300" b="0" i="0" u="none" strike="noStrike">
                          <a:solidFill>
                            <a:srgbClr val="000000"/>
                          </a:solidFill>
                          <a:effectLst/>
                          <a:latin typeface="Tw Cen MT"/>
                        </a:rPr>
                        <a:t>13.75</a:t>
                      </a:r>
                    </a:p>
                  </a:txBody>
                  <a:tcPr marL="9525" marR="9525" marT="9525" marB="0" anchor="ctr"/>
                </a:tc>
                <a:tc>
                  <a:txBody>
                    <a:bodyPr/>
                    <a:lstStyle/>
                    <a:p>
                      <a:pPr algn="ctr" fontAlgn="ctr"/>
                      <a:r>
                        <a:rPr lang="es-MX" sz="1300" b="0" i="0" u="none" strike="noStrike">
                          <a:solidFill>
                            <a:srgbClr val="000000"/>
                          </a:solidFill>
                          <a:effectLst/>
                          <a:latin typeface="Tw Cen MT"/>
                        </a:rPr>
                        <a:t>20</a:t>
                      </a:r>
                    </a:p>
                  </a:txBody>
                  <a:tcPr marL="9525" marR="9525" marT="9525" marB="0" anchor="ctr"/>
                </a:tc>
                <a:tc>
                  <a:txBody>
                    <a:bodyPr/>
                    <a:lstStyle/>
                    <a:p>
                      <a:pPr algn="ctr" fontAlgn="ctr"/>
                      <a:r>
                        <a:rPr lang="es-MX" sz="1300" b="0" i="0" u="none" strike="noStrike">
                          <a:solidFill>
                            <a:srgbClr val="000000"/>
                          </a:solidFill>
                          <a:effectLst/>
                          <a:latin typeface="Tw Cen MT"/>
                        </a:rPr>
                        <a:t>6.66</a:t>
                      </a:r>
                    </a:p>
                  </a:txBody>
                  <a:tcPr marL="9525" marR="9525" marT="9525" marB="0" anchor="ctr"/>
                </a:tc>
                <a:tc>
                  <a:txBody>
                    <a:bodyPr/>
                    <a:lstStyle/>
                    <a:p>
                      <a:pPr algn="ctr" fontAlgn="ctr"/>
                      <a:r>
                        <a:rPr lang="es-MX" sz="1300" b="0" i="0" u="none" strike="noStrike">
                          <a:solidFill>
                            <a:srgbClr val="000000"/>
                          </a:solidFill>
                          <a:effectLst/>
                          <a:latin typeface="Tw Cen MT"/>
                        </a:rPr>
                        <a:t>81.41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www.tetlax.org.mx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04417">
                <a:tc>
                  <a:txBody>
                    <a:bodyPr/>
                    <a:lstStyle/>
                    <a:p>
                      <a:pPr algn="ctr" fontAlgn="ctr"/>
                      <a:r>
                        <a:rPr lang="es-MX" sz="1200" u="none" strike="noStrike" dirty="0" smtClean="0">
                          <a:effectLst/>
                        </a:rPr>
                        <a:t>136</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a:solidFill>
                            <a:srgbClr val="000000"/>
                          </a:solidFill>
                          <a:effectLst/>
                          <a:latin typeface="Tw Cen MT"/>
                        </a:rPr>
                        <a:t>Instituto </a:t>
                      </a:r>
                      <a:r>
                        <a:rPr lang="es-MX" sz="1300" b="0" i="0" u="none" strike="noStrike" dirty="0" smtClean="0">
                          <a:solidFill>
                            <a:srgbClr val="000000"/>
                          </a:solidFill>
                          <a:effectLst/>
                          <a:latin typeface="Tw Cen MT"/>
                        </a:rPr>
                        <a:t>Tlaxcalteca </a:t>
                      </a:r>
                      <a:r>
                        <a:rPr lang="es-MX" sz="1300" b="0" i="0" u="none" strike="noStrike" dirty="0">
                          <a:solidFill>
                            <a:srgbClr val="000000"/>
                          </a:solidFill>
                          <a:effectLst/>
                          <a:latin typeface="Tw Cen MT"/>
                        </a:rPr>
                        <a:t>de Elecciones ITE</a:t>
                      </a:r>
                    </a:p>
                  </a:txBody>
                  <a:tcPr marL="9525" marR="9525" marT="9525" marB="0" anchor="ctr"/>
                </a:tc>
                <a:tc>
                  <a:txBody>
                    <a:bodyPr/>
                    <a:lstStyle/>
                    <a:p>
                      <a:pPr algn="ctr" fontAlgn="ctr"/>
                      <a:r>
                        <a:rPr lang="es-MX" sz="1300" b="0" i="0" u="none" strike="noStrike">
                          <a:solidFill>
                            <a:srgbClr val="000000"/>
                          </a:solidFill>
                          <a:effectLst/>
                          <a:latin typeface="Tw Cen MT"/>
                        </a:rPr>
                        <a:t>47.5</a:t>
                      </a:r>
                    </a:p>
                  </a:txBody>
                  <a:tcPr marL="9525" marR="9525" marT="9525" marB="0" anchor="ctr"/>
                </a:tc>
                <a:tc>
                  <a:txBody>
                    <a:bodyPr/>
                    <a:lstStyle/>
                    <a:p>
                      <a:pPr algn="ctr" fontAlgn="ctr"/>
                      <a:r>
                        <a:rPr lang="es-MX" sz="1300" b="0" i="0" u="none" strike="noStrike">
                          <a:solidFill>
                            <a:srgbClr val="000000"/>
                          </a:solidFill>
                          <a:effectLst/>
                          <a:latin typeface="Tw Cen MT"/>
                        </a:rPr>
                        <a:t>13.75</a:t>
                      </a:r>
                    </a:p>
                  </a:txBody>
                  <a:tcPr marL="9525" marR="9525" marT="9525" marB="0" anchor="ctr"/>
                </a:tc>
                <a:tc>
                  <a:txBody>
                    <a:bodyPr/>
                    <a:lstStyle/>
                    <a:p>
                      <a:pPr algn="ctr" fontAlgn="ctr"/>
                      <a:r>
                        <a:rPr lang="es-MX" sz="1300" b="0" i="0" u="none" strike="noStrike" dirty="0">
                          <a:solidFill>
                            <a:srgbClr val="000000"/>
                          </a:solidFill>
                          <a:effectLst/>
                          <a:latin typeface="Tw Cen MT"/>
                        </a:rPr>
                        <a:t>6.7</a:t>
                      </a:r>
                    </a:p>
                  </a:txBody>
                  <a:tcPr marL="9525" marR="9525" marT="9525" marB="0" anchor="ctr"/>
                </a:tc>
                <a:tc>
                  <a:txBody>
                    <a:bodyPr/>
                    <a:lstStyle/>
                    <a:p>
                      <a:pPr algn="ctr" fontAlgn="ctr"/>
                      <a:r>
                        <a:rPr lang="es-MX" sz="1300" b="0" i="0" u="none" strike="noStrike" dirty="0">
                          <a:solidFill>
                            <a:srgbClr val="000000"/>
                          </a:solidFill>
                          <a:effectLst/>
                          <a:latin typeface="Tw Cen MT"/>
                        </a:rPr>
                        <a:t>10</a:t>
                      </a:r>
                    </a:p>
                  </a:txBody>
                  <a:tcPr marL="9525" marR="9525" marT="9525" marB="0" anchor="ctr"/>
                </a:tc>
                <a:tc>
                  <a:txBody>
                    <a:bodyPr/>
                    <a:lstStyle/>
                    <a:p>
                      <a:pPr algn="ctr" fontAlgn="ctr"/>
                      <a:r>
                        <a:rPr lang="es-MX" sz="1300" b="0" i="0" u="none" strike="noStrike">
                          <a:solidFill>
                            <a:srgbClr val="000000"/>
                          </a:solidFill>
                          <a:effectLst/>
                          <a:latin typeface="Tw Cen MT"/>
                        </a:rPr>
                        <a:t>77.95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www.itetlax.org.mx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83027">
                <a:tc>
                  <a:txBody>
                    <a:bodyPr/>
                    <a:lstStyle/>
                    <a:p>
                      <a:pPr algn="ctr" fontAlgn="ctr"/>
                      <a:r>
                        <a:rPr lang="es-MX" sz="1200" u="none" strike="noStrike" dirty="0" smtClean="0">
                          <a:effectLst/>
                        </a:rPr>
                        <a:t>137</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a:solidFill>
                            <a:srgbClr val="000000"/>
                          </a:solidFill>
                          <a:effectLst/>
                          <a:latin typeface="Tw Cen MT"/>
                        </a:rPr>
                        <a:t>Comisión Estatal de Derechos Humanos</a:t>
                      </a:r>
                    </a:p>
                  </a:txBody>
                  <a:tcPr marL="9525" marR="9525" marT="9525" marB="0" anchor="ctr"/>
                </a:tc>
                <a:tc>
                  <a:txBody>
                    <a:bodyPr/>
                    <a:lstStyle/>
                    <a:p>
                      <a:pPr algn="ctr" fontAlgn="ctr"/>
                      <a:r>
                        <a:rPr lang="es-MX" sz="1300" b="0" i="0" u="none" strike="noStrike">
                          <a:solidFill>
                            <a:srgbClr val="000000"/>
                          </a:solidFill>
                          <a:effectLst/>
                          <a:latin typeface="Tw Cen MT"/>
                        </a:rPr>
                        <a:t>13.5</a:t>
                      </a:r>
                    </a:p>
                  </a:txBody>
                  <a:tcPr marL="9525" marR="9525" marT="9525" marB="0" anchor="ctr"/>
                </a:tc>
                <a:tc>
                  <a:txBody>
                    <a:bodyPr/>
                    <a:lstStyle/>
                    <a:p>
                      <a:pPr algn="ctr" fontAlgn="ctr"/>
                      <a:r>
                        <a:rPr lang="es-MX" sz="1300" b="0" i="0" u="none" strike="noStrike">
                          <a:solidFill>
                            <a:srgbClr val="000000"/>
                          </a:solidFill>
                          <a:effectLst/>
                          <a:latin typeface="Tw Cen MT"/>
                        </a:rPr>
                        <a:t>12.5</a:t>
                      </a:r>
                    </a:p>
                  </a:txBody>
                  <a:tcPr marL="9525" marR="9525" marT="9525" marB="0" anchor="ctr"/>
                </a:tc>
                <a:tc>
                  <a:txBody>
                    <a:bodyPr/>
                    <a:lstStyle/>
                    <a:p>
                      <a:pPr algn="ctr" fontAlgn="ctr"/>
                      <a:r>
                        <a:rPr lang="es-MX" sz="1300" b="0" i="0" u="none" strike="noStrike">
                          <a:solidFill>
                            <a:srgbClr val="000000"/>
                          </a:solidFill>
                          <a:effectLst/>
                          <a:latin typeface="Tw Cen MT"/>
                        </a:rPr>
                        <a:t>13.4</a:t>
                      </a:r>
                    </a:p>
                  </a:txBody>
                  <a:tcPr marL="9525" marR="9525" marT="9525" marB="0" anchor="ctr"/>
                </a:tc>
                <a:tc>
                  <a:txBody>
                    <a:bodyPr/>
                    <a:lstStyle/>
                    <a:p>
                      <a:pPr algn="ctr" fontAlgn="ctr"/>
                      <a:r>
                        <a:rPr lang="es-MX" sz="1300" b="0" i="0" u="none" strike="noStrike">
                          <a:solidFill>
                            <a:srgbClr val="000000"/>
                          </a:solidFill>
                          <a:effectLst/>
                          <a:latin typeface="Tw Cen MT"/>
                        </a:rPr>
                        <a:t>8.35</a:t>
                      </a:r>
                    </a:p>
                  </a:txBody>
                  <a:tcPr marL="9525" marR="9525" marT="9525" marB="0" anchor="ctr"/>
                </a:tc>
                <a:tc>
                  <a:txBody>
                    <a:bodyPr/>
                    <a:lstStyle/>
                    <a:p>
                      <a:pPr algn="ctr" fontAlgn="ctr"/>
                      <a:r>
                        <a:rPr lang="es-MX" sz="1300" b="0" i="0" u="none" strike="noStrike">
                          <a:solidFill>
                            <a:srgbClr val="000000"/>
                          </a:solidFill>
                          <a:effectLst/>
                          <a:latin typeface="Tw Cen MT"/>
                        </a:rPr>
                        <a:t>47.75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cedhtlaxcala.cdehtlax.org.mx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83027">
                <a:tc>
                  <a:txBody>
                    <a:bodyPr/>
                    <a:lstStyle/>
                    <a:p>
                      <a:pPr algn="ctr" fontAlgn="ctr"/>
                      <a:r>
                        <a:rPr lang="es-MX" sz="1200" b="1" i="0" u="none" strike="noStrike" dirty="0" smtClean="0">
                          <a:solidFill>
                            <a:schemeClr val="bg1"/>
                          </a:solidFill>
                          <a:effectLst/>
                          <a:latin typeface="Tw Cen MT" panose="020B0602020104020603" pitchFamily="34" charset="0"/>
                        </a:rPr>
                        <a:t>138</a:t>
                      </a:r>
                      <a:endParaRPr lang="es-MX" sz="120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a:solidFill>
                            <a:srgbClr val="000000"/>
                          </a:solidFill>
                          <a:effectLst/>
                          <a:latin typeface="Tw Cen MT"/>
                        </a:rPr>
                        <a:t>Universidad Autónoma de Tlaxcala</a:t>
                      </a:r>
                    </a:p>
                  </a:txBody>
                  <a:tcPr marL="9525" marR="9525" marT="9525" marB="0" anchor="ctr"/>
                </a:tc>
                <a:tc>
                  <a:txBody>
                    <a:bodyPr/>
                    <a:lstStyle/>
                    <a:p>
                      <a:pPr algn="ctr" fontAlgn="ctr"/>
                      <a:r>
                        <a:rPr lang="es-MX" sz="1300" b="0" i="0" u="none" strike="noStrike">
                          <a:solidFill>
                            <a:srgbClr val="000000"/>
                          </a:solidFill>
                          <a:effectLst/>
                          <a:latin typeface="Tw Cen MT"/>
                        </a:rPr>
                        <a:t>9</a:t>
                      </a:r>
                    </a:p>
                  </a:txBody>
                  <a:tcPr marL="9525" marR="9525" marT="9525" marB="0" anchor="ctr"/>
                </a:tc>
                <a:tc>
                  <a:txBody>
                    <a:bodyPr/>
                    <a:lstStyle/>
                    <a:p>
                      <a:pPr algn="ctr" fontAlgn="ctr"/>
                      <a:r>
                        <a:rPr lang="es-MX" sz="1300" b="0" i="0" u="none" strike="noStrike">
                          <a:solidFill>
                            <a:srgbClr val="000000"/>
                          </a:solidFill>
                          <a:effectLst/>
                          <a:latin typeface="Tw Cen MT"/>
                        </a:rPr>
                        <a:t>12.5</a:t>
                      </a:r>
                    </a:p>
                  </a:txBody>
                  <a:tcPr marL="9525" marR="9525" marT="9525" marB="0" anchor="ctr"/>
                </a:tc>
                <a:tc>
                  <a:txBody>
                    <a:bodyPr/>
                    <a:lstStyle/>
                    <a:p>
                      <a:pPr algn="ctr" fontAlgn="ctr"/>
                      <a:r>
                        <a:rPr lang="es-MX" sz="1300" b="0" i="0" u="none" strike="noStrike">
                          <a:solidFill>
                            <a:srgbClr val="000000"/>
                          </a:solidFill>
                          <a:effectLst/>
                          <a:latin typeface="Tw Cen MT"/>
                        </a:rPr>
                        <a:t>20</a:t>
                      </a:r>
                    </a:p>
                  </a:txBody>
                  <a:tcPr marL="9525" marR="9525" marT="9525" marB="0" anchor="ctr"/>
                </a:tc>
                <a:tc>
                  <a:txBody>
                    <a:bodyPr/>
                    <a:lstStyle/>
                    <a:p>
                      <a:pPr algn="ctr" fontAlgn="ctr"/>
                      <a:r>
                        <a:rPr lang="es-MX" sz="1300" b="0" i="0" u="none" strike="noStrike">
                          <a:solidFill>
                            <a:srgbClr val="000000"/>
                          </a:solidFill>
                          <a:effectLst/>
                          <a:latin typeface="Tw Cen MT"/>
                        </a:rPr>
                        <a:t>1.67</a:t>
                      </a:r>
                    </a:p>
                  </a:txBody>
                  <a:tcPr marL="9525" marR="9525" marT="9525" marB="0" anchor="ctr"/>
                </a:tc>
                <a:tc>
                  <a:txBody>
                    <a:bodyPr/>
                    <a:lstStyle/>
                    <a:p>
                      <a:pPr algn="ctr" fontAlgn="ctr"/>
                      <a:r>
                        <a:rPr lang="es-MX" sz="1300" b="0" i="0" u="none" strike="noStrike">
                          <a:solidFill>
                            <a:srgbClr val="000000"/>
                          </a:solidFill>
                          <a:effectLst/>
                          <a:latin typeface="Tw Cen MT"/>
                        </a:rPr>
                        <a:t>43.17</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www.uatx.mx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83027">
                <a:tc>
                  <a:txBody>
                    <a:bodyPr/>
                    <a:lstStyle/>
                    <a:p>
                      <a:pPr algn="ctr" fontAlgn="ctr"/>
                      <a:r>
                        <a:rPr lang="es-MX" sz="1200" b="1" i="0" u="none" strike="noStrike" dirty="0" smtClean="0">
                          <a:solidFill>
                            <a:schemeClr val="bg1"/>
                          </a:solidFill>
                          <a:effectLst/>
                          <a:latin typeface="Tw Cen MT" panose="020B0602020104020603" pitchFamily="34" charset="0"/>
                        </a:rPr>
                        <a:t>139</a:t>
                      </a:r>
                      <a:endParaRPr lang="es-MX" sz="1200" b="1" i="0" u="none" strike="noStrike" dirty="0">
                        <a:solidFill>
                          <a:schemeClr val="bg1"/>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a:solidFill>
                            <a:srgbClr val="000000"/>
                          </a:solidFill>
                          <a:effectLst/>
                          <a:latin typeface="Tw Cen MT"/>
                        </a:rPr>
                        <a:t>Tribunal de Conciliación y Arbitraje del Estado de Tlaxcala</a:t>
                      </a: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17.5</a:t>
                      </a:r>
                    </a:p>
                  </a:txBody>
                  <a:tcPr marL="9525" marR="9525" marT="9525" marB="0" anchor="ctr"/>
                </a:tc>
                <a:tc>
                  <a:txBody>
                    <a:bodyPr/>
                    <a:lstStyle/>
                    <a:p>
                      <a:pPr algn="ctr" fontAlgn="ctr"/>
                      <a:r>
                        <a:rPr lang="es-MX" sz="1300" b="0" i="0" u="none" strike="noStrike">
                          <a:solidFill>
                            <a:srgbClr val="000000"/>
                          </a:solidFill>
                          <a:effectLst/>
                          <a:latin typeface="Tw Cen MT"/>
                        </a:rPr>
                        <a:t>20</a:t>
                      </a:r>
                    </a:p>
                  </a:txBody>
                  <a:tcPr marL="9525" marR="9525" marT="9525" marB="0" anchor="ctr"/>
                </a:tc>
                <a:tc>
                  <a:txBody>
                    <a:bodyPr/>
                    <a:lstStyle/>
                    <a:p>
                      <a:pPr algn="ctr" fontAlgn="ctr"/>
                      <a:r>
                        <a:rPr lang="es-MX" sz="1300" b="0" i="0" u="none" strike="noStrike">
                          <a:solidFill>
                            <a:srgbClr val="000000"/>
                          </a:solidFill>
                          <a:effectLst/>
                          <a:latin typeface="Tw Cen MT"/>
                        </a:rPr>
                        <a:t>5.01</a:t>
                      </a:r>
                    </a:p>
                  </a:txBody>
                  <a:tcPr marL="9525" marR="9525" marT="9525" marB="0" anchor="ctr"/>
                </a:tc>
                <a:tc>
                  <a:txBody>
                    <a:bodyPr/>
                    <a:lstStyle/>
                    <a:p>
                      <a:pPr algn="ctr" fontAlgn="ctr"/>
                      <a:r>
                        <a:rPr lang="es-MX" sz="1300" b="0" i="0" u="none" strike="noStrike" dirty="0">
                          <a:solidFill>
                            <a:srgbClr val="000000"/>
                          </a:solidFill>
                          <a:effectLst/>
                          <a:latin typeface="Tw Cen MT"/>
                        </a:rPr>
                        <a:t>42.51</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tribunalcyatlax.com.mx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66815">
                <a:tc gridSpan="7">
                  <a:txBody>
                    <a:bodyPr/>
                    <a:lstStyle/>
                    <a:p>
                      <a:pPr algn="ctr" fontAlgn="ctr"/>
                      <a:r>
                        <a:rPr lang="es-MX" sz="1200" b="1" i="0" u="none" strike="noStrike" dirty="0" smtClean="0">
                          <a:solidFill>
                            <a:srgbClr val="000000"/>
                          </a:solidFill>
                          <a:effectLst/>
                          <a:latin typeface="Tw Cen MT" panose="020B0602020104020603" pitchFamily="34" charset="0"/>
                        </a:rPr>
                        <a:t>                             MEDIA ARITMETICA</a:t>
                      </a:r>
                      <a:r>
                        <a:rPr lang="es-MX" sz="1200" b="1" i="0" u="none" strike="noStrike" baseline="0" dirty="0" smtClean="0">
                          <a:solidFill>
                            <a:srgbClr val="000000"/>
                          </a:solidFill>
                          <a:effectLst/>
                          <a:latin typeface="Tw Cen MT" panose="020B0602020104020603" pitchFamily="34" charset="0"/>
                        </a:rPr>
                        <a:t> ORGANISMOS AUTONOMOS </a:t>
                      </a:r>
                      <a:endParaRPr lang="es-MX" sz="1200" b="1" i="0" u="none" strike="noStrike" dirty="0">
                        <a:solidFill>
                          <a:srgbClr val="000000"/>
                        </a:solidFill>
                        <a:effectLst/>
                        <a:latin typeface="Tw Cen MT" panose="020B0602020104020603" pitchFamily="34" charset="0"/>
                      </a:endParaRPr>
                    </a:p>
                  </a:txBody>
                  <a:tcPr marL="6984" marR="6984" marT="9312" marB="0" anchor="ctr"/>
                </a:tc>
                <a:tc hMerge="1">
                  <a:txBody>
                    <a:bodyPr/>
                    <a:lstStyle/>
                    <a:p>
                      <a:pPr algn="l"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a:txBody>
                    <a:bodyPr/>
                    <a:lstStyle/>
                    <a:p>
                      <a:pPr algn="just" fontAlgn="ctr"/>
                      <a:r>
                        <a:rPr lang="es-MX" sz="1300" b="1" i="0" u="none" strike="noStrike" dirty="0" smtClean="0">
                          <a:solidFill>
                            <a:schemeClr val="tx1"/>
                          </a:solidFill>
                          <a:effectLst/>
                          <a:latin typeface="Calibri" panose="020F0502020204030204" pitchFamily="34" charset="0"/>
                        </a:rPr>
                        <a:t>                     63.96</a:t>
                      </a:r>
                      <a:endParaRPr lang="es-MX" sz="1300" b="1" i="0" u="none" strike="noStrike" dirty="0">
                        <a:solidFill>
                          <a:schemeClr val="tx1"/>
                        </a:solidFill>
                        <a:effectLst/>
                        <a:latin typeface="Calibri" panose="020F0502020204030204" pitchFamily="34" charset="0"/>
                      </a:endParaRPr>
                    </a:p>
                  </a:txBody>
                  <a:tcPr marL="9525" marR="9525" marT="9525" marB="0" anchor="ctr"/>
                </a:tc>
              </a:tr>
            </a:tbl>
          </a:graphicData>
        </a:graphic>
      </p:graphicFrame>
      <p:graphicFrame>
        <p:nvGraphicFramePr>
          <p:cNvPr id="3" name="Marcador de contenido 3"/>
          <p:cNvGraphicFramePr>
            <a:graphicFrameLocks/>
          </p:cNvGraphicFramePr>
          <p:nvPr>
            <p:extLst>
              <p:ext uri="{D42A27DB-BD31-4B8C-83A1-F6EECF244321}">
                <p14:modId xmlns:p14="http://schemas.microsoft.com/office/powerpoint/2010/main" val="4221341841"/>
              </p:ext>
            </p:extLst>
          </p:nvPr>
        </p:nvGraphicFramePr>
        <p:xfrm>
          <a:off x="206378" y="4221088"/>
          <a:ext cx="8618160" cy="2417603"/>
        </p:xfrm>
        <a:graphic>
          <a:graphicData uri="http://schemas.openxmlformats.org/drawingml/2006/table">
            <a:tbl>
              <a:tblPr firstRow="1" firstCol="1" bandRow="1">
                <a:tableStyleId>{EB344D84-9AFB-497E-A393-DC336BA19D2E}</a:tableStyleId>
              </a:tblPr>
              <a:tblGrid>
                <a:gridCol w="368001"/>
                <a:gridCol w="2584327"/>
                <a:gridCol w="504056"/>
                <a:gridCol w="648072"/>
                <a:gridCol w="576064"/>
                <a:gridCol w="504056"/>
                <a:gridCol w="432048"/>
                <a:gridCol w="3001536"/>
              </a:tblGrid>
              <a:tr h="259474">
                <a:tc gridSpan="8">
                  <a:txBody>
                    <a:bodyPr/>
                    <a:lstStyle/>
                    <a:p>
                      <a:pPr algn="ctr" fontAlgn="ctr"/>
                      <a:r>
                        <a:rPr lang="es-MX" sz="1400" b="1" i="0" u="none" strike="noStrike" dirty="0" smtClean="0">
                          <a:solidFill>
                            <a:schemeClr val="bg1"/>
                          </a:solidFill>
                          <a:effectLst/>
                          <a:latin typeface="Arial Narrow" panose="020B0606020202030204" pitchFamily="34" charset="0"/>
                        </a:rPr>
                        <a:t>COMISIONES</a:t>
                      </a:r>
                      <a:r>
                        <a:rPr lang="es-MX" sz="1400" b="1" i="0" u="none" strike="noStrike" baseline="0" dirty="0" smtClean="0">
                          <a:solidFill>
                            <a:schemeClr val="bg1"/>
                          </a:solidFill>
                          <a:effectLst/>
                          <a:latin typeface="Arial Narrow" panose="020B0606020202030204" pitchFamily="34" charset="0"/>
                        </a:rPr>
                        <a:t> MUNICIPALES DE AGUA POTABLE Y ALCANTARILLADO</a:t>
                      </a:r>
                      <a:endParaRPr lang="es-MX" sz="14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c hMerge="1">
                  <a:txBody>
                    <a:bodyPr/>
                    <a:lstStyle/>
                    <a:p>
                      <a:pPr algn="ctr" fontAlgn="ctr"/>
                      <a:endParaRPr lang="es-MX" sz="1200" b="1" i="0" u="none" strike="noStrike" dirty="0">
                        <a:solidFill>
                          <a:schemeClr val="bg1"/>
                        </a:solidFill>
                        <a:effectLst/>
                        <a:latin typeface="Arial Narrow" panose="020B0606020202030204" pitchFamily="34" charset="0"/>
                      </a:endParaRPr>
                    </a:p>
                  </a:txBody>
                  <a:tcPr marL="2909" marR="2909" marT="3878" marB="0" anchor="ctr"/>
                </a:tc>
              </a:tr>
              <a:tr h="259474">
                <a:tc>
                  <a:txBody>
                    <a:bodyPr/>
                    <a:lstStyle/>
                    <a:p>
                      <a:pPr algn="ctr" fontAlgn="ctr"/>
                      <a:r>
                        <a:rPr lang="es-MX" sz="1200" u="none" strike="noStrike" dirty="0">
                          <a:effectLst/>
                        </a:rPr>
                        <a:t>No. </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a:effectLst/>
                        </a:rPr>
                        <a:t>ENTIDAD PÚBLICA</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ICOT</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IPARSO</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IPAC</a:t>
                      </a:r>
                      <a:endParaRPr lang="es-MX" sz="1200" b="1" i="0" u="none" strike="noStrike" dirty="0">
                        <a:solidFill>
                          <a:schemeClr val="bg1"/>
                        </a:solidFill>
                        <a:effectLst/>
                        <a:latin typeface="Arial Narrow" panose="020B0606020202030204" pitchFamily="34" charset="0"/>
                      </a:endParaRPr>
                    </a:p>
                  </a:txBody>
                  <a:tcPr marL="2909" marR="2909" marT="3878" marB="0" anchor="ctr"/>
                </a:tc>
                <a:tc>
                  <a:txBody>
                    <a:bodyPr/>
                    <a:lstStyle/>
                    <a:p>
                      <a:pPr algn="ctr" fontAlgn="ctr"/>
                      <a:r>
                        <a:rPr lang="es-MX" sz="1200" b="0" i="0" u="none" strike="noStrike" dirty="0" smtClean="0">
                          <a:solidFill>
                            <a:schemeClr val="tx1"/>
                          </a:solidFill>
                          <a:effectLst/>
                          <a:latin typeface="+mn-lt"/>
                        </a:rPr>
                        <a:t>ICR</a:t>
                      </a:r>
                      <a:endParaRPr lang="es-MX" sz="1200" b="0"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b="0" i="0" u="none" strike="noStrike" dirty="0" smtClean="0">
                          <a:solidFill>
                            <a:schemeClr val="tx1"/>
                          </a:solidFill>
                          <a:effectLst/>
                          <a:latin typeface="Arial Narrow" panose="020B0606020202030204" pitchFamily="34" charset="0"/>
                        </a:rPr>
                        <a:t>IGC</a:t>
                      </a:r>
                      <a:endParaRPr lang="es-MX" sz="1200" b="0" i="0" u="none" strike="noStrike" dirty="0">
                        <a:solidFill>
                          <a:schemeClr val="tx1"/>
                        </a:solidFill>
                        <a:effectLst/>
                        <a:latin typeface="Arial Narrow" panose="020B0606020202030204" pitchFamily="34" charset="0"/>
                      </a:endParaRPr>
                    </a:p>
                  </a:txBody>
                  <a:tcPr marL="2909" marR="2909" marT="3878" marB="0" anchor="ctr"/>
                </a:tc>
                <a:tc>
                  <a:txBody>
                    <a:bodyPr/>
                    <a:lstStyle/>
                    <a:p>
                      <a:pPr algn="ctr" fontAlgn="ctr"/>
                      <a:r>
                        <a:rPr lang="es-MX" sz="1200" u="none" strike="noStrike" dirty="0" smtClean="0">
                          <a:effectLst/>
                        </a:rPr>
                        <a:t>PÁGINA</a:t>
                      </a:r>
                      <a:endParaRPr lang="es-MX" sz="1200" b="1" i="0" u="none" strike="noStrike" dirty="0">
                        <a:solidFill>
                          <a:schemeClr val="bg1"/>
                        </a:solidFill>
                        <a:effectLst/>
                        <a:latin typeface="Arial Narrow" panose="020B0606020202030204" pitchFamily="34" charset="0"/>
                      </a:endParaRPr>
                    </a:p>
                  </a:txBody>
                  <a:tcPr marL="2909" marR="2909" marT="3878" marB="0" anchor="ctr"/>
                </a:tc>
              </a:tr>
              <a:tr h="414545">
                <a:tc>
                  <a:txBody>
                    <a:bodyPr/>
                    <a:lstStyle/>
                    <a:p>
                      <a:pPr algn="ctr" fontAlgn="ctr"/>
                      <a:r>
                        <a:rPr lang="es-MX" sz="1200" u="none" strike="noStrike" dirty="0" smtClean="0">
                          <a:effectLst/>
                        </a:rPr>
                        <a:t>140</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smtClean="0">
                          <a:solidFill>
                            <a:srgbClr val="000000"/>
                          </a:solidFill>
                          <a:effectLst/>
                          <a:latin typeface="Tw Cen MT"/>
                        </a:rPr>
                        <a:t>Comisión Municipal</a:t>
                      </a:r>
                      <a:r>
                        <a:rPr lang="es-MX" sz="1300" b="0" i="0" u="none" strike="noStrike" baseline="0" dirty="0" smtClean="0">
                          <a:solidFill>
                            <a:srgbClr val="000000"/>
                          </a:solidFill>
                          <a:effectLst/>
                          <a:latin typeface="Tw Cen MT"/>
                        </a:rPr>
                        <a:t>  de Agua Potable  de </a:t>
                      </a:r>
                      <a:r>
                        <a:rPr lang="es-MX" sz="1300" b="0" i="0" u="none" strike="noStrike" dirty="0" smtClean="0">
                          <a:solidFill>
                            <a:srgbClr val="000000"/>
                          </a:solidFill>
                          <a:effectLst/>
                          <a:latin typeface="Tw Cen MT"/>
                        </a:rPr>
                        <a:t>Apizaco</a:t>
                      </a:r>
                      <a:endParaRPr lang="es-MX" sz="1300" b="0" i="0" u="none" strike="noStrike" dirty="0">
                        <a:solidFill>
                          <a:srgbClr val="000000"/>
                        </a:solidFill>
                        <a:effectLst/>
                        <a:latin typeface="Tw Cen MT"/>
                      </a:endParaRPr>
                    </a:p>
                  </a:txBody>
                  <a:tcPr marL="9525" marR="9525" marT="9525" marB="0" anchor="ctr"/>
                </a:tc>
                <a:tc>
                  <a:txBody>
                    <a:bodyPr/>
                    <a:lstStyle/>
                    <a:p>
                      <a:pPr algn="ctr" fontAlgn="ctr"/>
                      <a:r>
                        <a:rPr lang="es-MX" sz="1300" b="0" i="0" u="none" strike="noStrike">
                          <a:solidFill>
                            <a:srgbClr val="000000"/>
                          </a:solidFill>
                          <a:effectLst/>
                          <a:latin typeface="Tw Cen MT"/>
                        </a:rPr>
                        <a:t>17.5</a:t>
                      </a:r>
                    </a:p>
                  </a:txBody>
                  <a:tcPr marL="9525" marR="9525" marT="9525" marB="0" anchor="ctr"/>
                </a:tc>
                <a:tc>
                  <a:txBody>
                    <a:bodyPr/>
                    <a:lstStyle/>
                    <a:p>
                      <a:pPr algn="ctr" fontAlgn="ctr"/>
                      <a:r>
                        <a:rPr lang="es-MX" sz="1300" b="0" i="0" u="none" strike="noStrike">
                          <a:solidFill>
                            <a:srgbClr val="000000"/>
                          </a:solidFill>
                          <a:effectLst/>
                          <a:latin typeface="Tw Cen MT"/>
                        </a:rPr>
                        <a:t>12.5</a:t>
                      </a:r>
                    </a:p>
                  </a:txBody>
                  <a:tcPr marL="9525" marR="9525" marT="9525" marB="0" anchor="ctr"/>
                </a:tc>
                <a:tc>
                  <a:txBody>
                    <a:bodyPr/>
                    <a:lstStyle/>
                    <a:p>
                      <a:pPr algn="ctr" fontAlgn="ctr"/>
                      <a:r>
                        <a:rPr lang="es-MX" sz="1300" b="0" i="0" u="none" strike="noStrike">
                          <a:solidFill>
                            <a:srgbClr val="000000"/>
                          </a:solidFill>
                          <a:effectLst/>
                          <a:latin typeface="Tw Cen MT"/>
                        </a:rPr>
                        <a:t>20</a:t>
                      </a:r>
                    </a:p>
                  </a:txBody>
                  <a:tcPr marL="9525" marR="9525" marT="9525" marB="0" anchor="ctr"/>
                </a:tc>
                <a:tc>
                  <a:txBody>
                    <a:bodyPr/>
                    <a:lstStyle/>
                    <a:p>
                      <a:pPr algn="ctr" fontAlgn="ctr"/>
                      <a:r>
                        <a:rPr lang="es-MX" sz="1300" b="0" i="0" u="none" strike="noStrike" dirty="0">
                          <a:solidFill>
                            <a:srgbClr val="000000"/>
                          </a:solidFill>
                          <a:effectLst/>
                          <a:latin typeface="Tw Cen MT"/>
                        </a:rPr>
                        <a:t> </a:t>
                      </a:r>
                      <a:r>
                        <a:rPr lang="es-MX" sz="1300" b="0" i="0" u="none" strike="noStrike" dirty="0" smtClean="0">
                          <a:solidFill>
                            <a:srgbClr val="000000"/>
                          </a:solidFill>
                          <a:effectLst/>
                          <a:latin typeface="Tw Cen MT"/>
                        </a:rPr>
                        <a:t>0</a:t>
                      </a:r>
                      <a:endParaRPr lang="es-MX" sz="1300" b="0" i="0" u="none" strike="noStrike" dirty="0">
                        <a:solidFill>
                          <a:srgbClr val="000000"/>
                        </a:solidFill>
                        <a:effectLst/>
                        <a:latin typeface="Tw Cen MT"/>
                      </a:endParaRPr>
                    </a:p>
                  </a:txBody>
                  <a:tcPr marL="9525" marR="9525" marT="9525" marB="0" anchor="ctr"/>
                </a:tc>
                <a:tc>
                  <a:txBody>
                    <a:bodyPr/>
                    <a:lstStyle/>
                    <a:p>
                      <a:pPr algn="ctr" fontAlgn="ctr"/>
                      <a:r>
                        <a:rPr lang="es-MX" sz="1300" b="0" i="0" u="none" strike="noStrike">
                          <a:solidFill>
                            <a:srgbClr val="000000"/>
                          </a:solidFill>
                          <a:effectLst/>
                          <a:latin typeface="Tw Cen MT"/>
                        </a:rPr>
                        <a:t>50</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capamapizaco.gob.mx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29585">
                <a:tc>
                  <a:txBody>
                    <a:bodyPr/>
                    <a:lstStyle/>
                    <a:p>
                      <a:pPr algn="ctr" fontAlgn="ctr"/>
                      <a:r>
                        <a:rPr lang="es-MX" sz="1200" u="none" strike="noStrike" dirty="0" smtClean="0">
                          <a:effectLst/>
                        </a:rPr>
                        <a:t>141</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smtClean="0">
                          <a:solidFill>
                            <a:srgbClr val="000000"/>
                          </a:solidFill>
                          <a:effectLst/>
                          <a:latin typeface="Tw Cen MT"/>
                        </a:rPr>
                        <a:t>Comisión Municipal</a:t>
                      </a:r>
                      <a:r>
                        <a:rPr lang="es-MX" sz="1300" b="0" i="0" u="none" strike="noStrike" baseline="0" dirty="0" smtClean="0">
                          <a:solidFill>
                            <a:srgbClr val="000000"/>
                          </a:solidFill>
                          <a:effectLst/>
                          <a:latin typeface="Tw Cen MT"/>
                        </a:rPr>
                        <a:t>  de Agua Potable  de </a:t>
                      </a:r>
                      <a:r>
                        <a:rPr lang="es-MX" sz="1300" b="0" i="0" u="none" strike="noStrike" dirty="0" smtClean="0">
                          <a:solidFill>
                            <a:srgbClr val="000000"/>
                          </a:solidFill>
                          <a:effectLst/>
                          <a:latin typeface="Tw Cen MT"/>
                        </a:rPr>
                        <a:t>Huamantla</a:t>
                      </a:r>
                      <a:endParaRPr lang="es-MX" sz="1300" b="0" i="0" u="none" strike="noStrike" dirty="0">
                        <a:solidFill>
                          <a:srgbClr val="000000"/>
                        </a:solidFill>
                        <a:effectLst/>
                        <a:latin typeface="Tw Cen MT"/>
                      </a:endParaRPr>
                    </a:p>
                  </a:txBody>
                  <a:tcPr marL="9525" marR="9525" marT="9525" marB="0" anchor="ctr"/>
                </a:tc>
                <a:tc>
                  <a:txBody>
                    <a:bodyPr/>
                    <a:lstStyle/>
                    <a:p>
                      <a:pPr algn="ctr" fontAlgn="ctr"/>
                      <a:r>
                        <a:rPr lang="es-MX" sz="1300" b="0" i="0" u="none" strike="noStrike" dirty="0">
                          <a:solidFill>
                            <a:srgbClr val="000000"/>
                          </a:solidFill>
                          <a:effectLst/>
                          <a:latin typeface="Tw Cen MT"/>
                        </a:rPr>
                        <a:t>15.5</a:t>
                      </a:r>
                    </a:p>
                  </a:txBody>
                  <a:tcPr marL="9525" marR="9525" marT="9525" marB="0" anchor="ctr"/>
                </a:tc>
                <a:tc>
                  <a:txBody>
                    <a:bodyPr/>
                    <a:lstStyle/>
                    <a:p>
                      <a:pPr algn="ctr" fontAlgn="ctr"/>
                      <a:r>
                        <a:rPr lang="es-MX" sz="1300" b="0" i="0" u="none" strike="noStrike" dirty="0">
                          <a:solidFill>
                            <a:srgbClr val="000000"/>
                          </a:solidFill>
                          <a:effectLst/>
                          <a:latin typeface="Tw Cen MT"/>
                        </a:rPr>
                        <a:t>13.75</a:t>
                      </a:r>
                    </a:p>
                  </a:txBody>
                  <a:tcPr marL="9525" marR="9525" marT="9525" marB="0" anchor="ctr"/>
                </a:tc>
                <a:tc>
                  <a:txBody>
                    <a:bodyPr/>
                    <a:lstStyle/>
                    <a:p>
                      <a:pPr algn="ctr" fontAlgn="ctr"/>
                      <a:r>
                        <a:rPr lang="es-MX" sz="1300" b="0" i="0" u="none" strike="noStrike" dirty="0">
                          <a:solidFill>
                            <a:srgbClr val="000000"/>
                          </a:solidFill>
                          <a:effectLst/>
                          <a:latin typeface="Tw Cen MT"/>
                        </a:rPr>
                        <a:t>13.4</a:t>
                      </a:r>
                    </a:p>
                  </a:txBody>
                  <a:tcPr marL="9525" marR="9525" marT="9525" marB="0" anchor="ctr"/>
                </a:tc>
                <a:tc>
                  <a:txBody>
                    <a:bodyPr/>
                    <a:lstStyle/>
                    <a:p>
                      <a:pPr algn="ctr" fontAlgn="ctr"/>
                      <a:r>
                        <a:rPr lang="es-MX" sz="1300" b="0" i="0" u="none" strike="noStrike" dirty="0">
                          <a:solidFill>
                            <a:srgbClr val="000000"/>
                          </a:solidFill>
                          <a:effectLst/>
                          <a:latin typeface="Tw Cen MT"/>
                        </a:rPr>
                        <a:t>2.5</a:t>
                      </a:r>
                    </a:p>
                  </a:txBody>
                  <a:tcPr marL="9525" marR="9525" marT="9525" marB="0" anchor="ctr"/>
                </a:tc>
                <a:tc>
                  <a:txBody>
                    <a:bodyPr/>
                    <a:lstStyle/>
                    <a:p>
                      <a:pPr algn="ctr" fontAlgn="ctr"/>
                      <a:r>
                        <a:rPr lang="es-MX" sz="1300" b="0" i="0" u="none" strike="noStrike">
                          <a:solidFill>
                            <a:srgbClr val="000000"/>
                          </a:solidFill>
                          <a:effectLst/>
                          <a:latin typeface="Tw Cen MT"/>
                        </a:rPr>
                        <a:t>45.15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capamh.org.mx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304417">
                <a:tc>
                  <a:txBody>
                    <a:bodyPr/>
                    <a:lstStyle/>
                    <a:p>
                      <a:pPr algn="ctr" fontAlgn="ctr"/>
                      <a:r>
                        <a:rPr lang="es-MX" sz="1200" u="none" strike="noStrike" dirty="0" smtClean="0">
                          <a:effectLst/>
                        </a:rPr>
                        <a:t>142</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smtClean="0">
                          <a:solidFill>
                            <a:srgbClr val="000000"/>
                          </a:solidFill>
                          <a:effectLst/>
                          <a:latin typeface="Tw Cen MT"/>
                        </a:rPr>
                        <a:t>Comisión Municipal</a:t>
                      </a:r>
                      <a:r>
                        <a:rPr lang="es-MX" sz="1300" b="0" i="0" u="none" strike="noStrike" baseline="0" dirty="0" smtClean="0">
                          <a:solidFill>
                            <a:srgbClr val="000000"/>
                          </a:solidFill>
                          <a:effectLst/>
                          <a:latin typeface="Tw Cen MT"/>
                        </a:rPr>
                        <a:t>  de Agua Potable  de </a:t>
                      </a:r>
                      <a:r>
                        <a:rPr lang="es-MX" sz="1300" b="0" i="0" u="none" strike="noStrike" dirty="0" smtClean="0">
                          <a:solidFill>
                            <a:srgbClr val="000000"/>
                          </a:solidFill>
                          <a:effectLst/>
                          <a:latin typeface="Tw Cen MT"/>
                        </a:rPr>
                        <a:t>Tlaxcala</a:t>
                      </a:r>
                      <a:endParaRPr lang="es-MX" sz="1300" b="0" i="0" u="none" strike="noStrike" dirty="0">
                        <a:solidFill>
                          <a:srgbClr val="000000"/>
                        </a:solidFill>
                        <a:effectLst/>
                        <a:latin typeface="Tw Cen MT"/>
                      </a:endParaRP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8.75</a:t>
                      </a:r>
                    </a:p>
                  </a:txBody>
                  <a:tcPr marL="9525" marR="9525" marT="9525" marB="0" anchor="ctr"/>
                </a:tc>
                <a:tc>
                  <a:txBody>
                    <a:bodyPr/>
                    <a:lstStyle/>
                    <a:p>
                      <a:pPr algn="ctr" fontAlgn="ctr"/>
                      <a:r>
                        <a:rPr lang="es-MX" sz="1300" b="0" i="0" u="none" strike="noStrike" dirty="0">
                          <a:solidFill>
                            <a:srgbClr val="000000"/>
                          </a:solidFill>
                          <a:effectLst/>
                          <a:latin typeface="Tw Cen MT"/>
                        </a:rPr>
                        <a:t> </a:t>
                      </a:r>
                      <a:r>
                        <a:rPr lang="es-MX" sz="1300" b="0" i="0" u="none" strike="noStrike" dirty="0" smtClean="0">
                          <a:solidFill>
                            <a:srgbClr val="000000"/>
                          </a:solidFill>
                          <a:effectLst/>
                          <a:latin typeface="Tw Cen MT"/>
                        </a:rPr>
                        <a:t>0</a:t>
                      </a:r>
                      <a:endParaRPr lang="es-MX" sz="1300" b="0" i="0" u="none" strike="noStrike" dirty="0">
                        <a:solidFill>
                          <a:srgbClr val="000000"/>
                        </a:solidFill>
                        <a:effectLst/>
                        <a:latin typeface="Tw Cen MT"/>
                      </a:endParaRPr>
                    </a:p>
                  </a:txBody>
                  <a:tcPr marL="9525" marR="9525" marT="9525" marB="0" anchor="ctr"/>
                </a:tc>
                <a:tc>
                  <a:txBody>
                    <a:bodyPr/>
                    <a:lstStyle/>
                    <a:p>
                      <a:pPr algn="ctr" fontAlgn="ctr"/>
                      <a:r>
                        <a:rPr lang="es-MX" sz="1300" b="0" i="0" u="none" strike="noStrike" dirty="0">
                          <a:solidFill>
                            <a:srgbClr val="000000"/>
                          </a:solidFill>
                          <a:effectLst/>
                          <a:latin typeface="Tw Cen MT"/>
                        </a:rPr>
                        <a:t>10</a:t>
                      </a:r>
                    </a:p>
                  </a:txBody>
                  <a:tcPr marL="9525" marR="9525" marT="9525" marB="0" anchor="ctr"/>
                </a:tc>
                <a:tc>
                  <a:txBody>
                    <a:bodyPr/>
                    <a:lstStyle/>
                    <a:p>
                      <a:pPr algn="ctr" fontAlgn="ctr"/>
                      <a:r>
                        <a:rPr lang="es-MX" sz="1300" b="0" i="0" u="none" strike="noStrike" dirty="0">
                          <a:solidFill>
                            <a:srgbClr val="000000"/>
                          </a:solidFill>
                          <a:effectLst/>
                          <a:latin typeface="Tw Cen MT"/>
                        </a:rPr>
                        <a:t>18.75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capam.capitaltlaxcala.gob.mx</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83027">
                <a:tc>
                  <a:txBody>
                    <a:bodyPr/>
                    <a:lstStyle/>
                    <a:p>
                      <a:pPr algn="ctr" fontAlgn="ctr"/>
                      <a:r>
                        <a:rPr lang="es-MX" sz="1200" u="none" strike="noStrike" dirty="0" smtClean="0">
                          <a:effectLst/>
                        </a:rPr>
                        <a:t>143</a:t>
                      </a:r>
                      <a:endParaRPr lang="es-MX" sz="1200" b="1" i="0" u="none" strike="noStrike" dirty="0">
                        <a:solidFill>
                          <a:srgbClr val="000000"/>
                        </a:solidFill>
                        <a:effectLst/>
                        <a:latin typeface="Tw Cen MT" panose="020B0602020104020603" pitchFamily="34" charset="0"/>
                      </a:endParaRPr>
                    </a:p>
                  </a:txBody>
                  <a:tcPr marL="6984" marR="6984" marT="9312" marB="0" anchor="ctr"/>
                </a:tc>
                <a:tc>
                  <a:txBody>
                    <a:bodyPr/>
                    <a:lstStyle/>
                    <a:p>
                      <a:pPr algn="l" fontAlgn="ctr"/>
                      <a:r>
                        <a:rPr lang="es-MX" sz="1300" b="0" i="0" u="none" strike="noStrike" dirty="0" smtClean="0">
                          <a:solidFill>
                            <a:srgbClr val="000000"/>
                          </a:solidFill>
                          <a:effectLst/>
                          <a:latin typeface="Tw Cen MT"/>
                        </a:rPr>
                        <a:t>Comisión Municipal</a:t>
                      </a:r>
                      <a:r>
                        <a:rPr lang="es-MX" sz="1300" b="0" i="0" u="none" strike="noStrike" baseline="0" dirty="0" smtClean="0">
                          <a:solidFill>
                            <a:srgbClr val="000000"/>
                          </a:solidFill>
                          <a:effectLst/>
                          <a:latin typeface="Tw Cen MT"/>
                        </a:rPr>
                        <a:t>  de Agua Potable  de </a:t>
                      </a:r>
                      <a:r>
                        <a:rPr lang="es-MX" sz="1300" b="0" i="0" u="none" strike="noStrike" dirty="0" err="1" smtClean="0">
                          <a:solidFill>
                            <a:srgbClr val="000000"/>
                          </a:solidFill>
                          <a:effectLst/>
                          <a:latin typeface="Tw Cen MT"/>
                        </a:rPr>
                        <a:t>Chiautempan</a:t>
                      </a:r>
                      <a:endParaRPr lang="es-MX" sz="1300" b="0" i="0" u="none" strike="noStrike" dirty="0">
                        <a:solidFill>
                          <a:srgbClr val="000000"/>
                        </a:solidFill>
                        <a:effectLst/>
                        <a:latin typeface="Tw Cen MT"/>
                      </a:endParaRPr>
                    </a:p>
                  </a:txBody>
                  <a:tcPr marL="9525" marR="9525" marT="9525" marB="0" anchor="ctr"/>
                </a:tc>
                <a:tc>
                  <a:txBody>
                    <a:bodyPr/>
                    <a:lstStyle/>
                    <a:p>
                      <a:pPr algn="ctr" fontAlgn="ctr"/>
                      <a:r>
                        <a:rPr lang="es-MX" sz="1300" b="0" i="0" u="none" strike="noStrike">
                          <a:solidFill>
                            <a:srgbClr val="000000"/>
                          </a:solidFill>
                          <a:effectLst/>
                          <a:latin typeface="Tw Cen MT"/>
                        </a:rPr>
                        <a:t>0</a:t>
                      </a:r>
                    </a:p>
                  </a:txBody>
                  <a:tcPr marL="9525" marR="9525" marT="9525" marB="0" anchor="ctr"/>
                </a:tc>
                <a:tc>
                  <a:txBody>
                    <a:bodyPr/>
                    <a:lstStyle/>
                    <a:p>
                      <a:pPr algn="ctr" fontAlgn="ctr"/>
                      <a:r>
                        <a:rPr lang="es-MX" sz="1300" b="0" i="0" u="none" strike="noStrike">
                          <a:solidFill>
                            <a:srgbClr val="000000"/>
                          </a:solidFill>
                          <a:effectLst/>
                          <a:latin typeface="Tw Cen MT"/>
                        </a:rPr>
                        <a:t>11.25</a:t>
                      </a:r>
                    </a:p>
                  </a:txBody>
                  <a:tcPr marL="9525" marR="9525" marT="9525" marB="0" anchor="ctr"/>
                </a:tc>
                <a:tc>
                  <a:txBody>
                    <a:bodyPr/>
                    <a:lstStyle/>
                    <a:p>
                      <a:pPr algn="ctr" fontAlgn="ctr"/>
                      <a:r>
                        <a:rPr lang="es-MX" sz="1300" b="0" i="0" u="none" strike="noStrike" dirty="0">
                          <a:solidFill>
                            <a:srgbClr val="000000"/>
                          </a:solidFill>
                          <a:effectLst/>
                          <a:latin typeface="Tw Cen MT"/>
                        </a:rPr>
                        <a:t> </a:t>
                      </a:r>
                      <a:r>
                        <a:rPr lang="es-MX" sz="1300" b="0" i="0" u="none" strike="noStrike" dirty="0" smtClean="0">
                          <a:solidFill>
                            <a:srgbClr val="000000"/>
                          </a:solidFill>
                          <a:effectLst/>
                          <a:latin typeface="Tw Cen MT"/>
                        </a:rPr>
                        <a:t>0</a:t>
                      </a:r>
                      <a:endParaRPr lang="es-MX" sz="1300" b="0" i="0" u="none" strike="noStrike" dirty="0">
                        <a:solidFill>
                          <a:srgbClr val="000000"/>
                        </a:solidFill>
                        <a:effectLst/>
                        <a:latin typeface="Tw Cen MT"/>
                      </a:endParaRPr>
                    </a:p>
                  </a:txBody>
                  <a:tcPr marL="9525" marR="9525" marT="9525" marB="0" anchor="ctr"/>
                </a:tc>
                <a:tc>
                  <a:txBody>
                    <a:bodyPr/>
                    <a:lstStyle/>
                    <a:p>
                      <a:pPr algn="ctr" fontAlgn="ctr"/>
                      <a:r>
                        <a:rPr lang="es-MX" sz="1300" b="0" i="0" u="none" strike="noStrike" dirty="0" smtClean="0">
                          <a:solidFill>
                            <a:srgbClr val="000000"/>
                          </a:solidFill>
                          <a:effectLst/>
                          <a:latin typeface="Tw Cen MT"/>
                        </a:rPr>
                        <a:t>0</a:t>
                      </a:r>
                      <a:r>
                        <a:rPr lang="es-MX" sz="1300" b="0" i="0" u="none" strike="noStrike" dirty="0">
                          <a:solidFill>
                            <a:srgbClr val="000000"/>
                          </a:solidFill>
                          <a:effectLst/>
                          <a:latin typeface="Tw Cen MT"/>
                        </a:rPr>
                        <a:t> </a:t>
                      </a:r>
                    </a:p>
                  </a:txBody>
                  <a:tcPr marL="9525" marR="9525" marT="9525" marB="0" anchor="ctr"/>
                </a:tc>
                <a:tc>
                  <a:txBody>
                    <a:bodyPr/>
                    <a:lstStyle/>
                    <a:p>
                      <a:pPr algn="ctr" fontAlgn="ctr"/>
                      <a:r>
                        <a:rPr lang="es-MX" sz="1300" b="0" i="0" u="none" strike="noStrike" dirty="0">
                          <a:solidFill>
                            <a:srgbClr val="000000"/>
                          </a:solidFill>
                          <a:effectLst/>
                          <a:latin typeface="Tw Cen MT"/>
                        </a:rPr>
                        <a:t>11.25</a:t>
                      </a:r>
                    </a:p>
                  </a:txBody>
                  <a:tcPr marL="9525" marR="9525" marT="9525" marB="0" anchor="ctr"/>
                </a:tc>
                <a:tc>
                  <a:txBody>
                    <a:bodyPr/>
                    <a:lstStyle/>
                    <a:p>
                      <a:pPr algn="just" fontAlgn="ctr"/>
                      <a:r>
                        <a:rPr lang="es-MX" sz="1300" b="0" i="0" u="sng" strike="noStrike" dirty="0" smtClean="0">
                          <a:solidFill>
                            <a:schemeClr val="accent5">
                              <a:lumMod val="75000"/>
                            </a:schemeClr>
                          </a:solidFill>
                          <a:effectLst/>
                          <a:latin typeface="Calibri" panose="020F0502020204030204" pitchFamily="34" charset="0"/>
                        </a:rPr>
                        <a:t>chiautempan.gob.mx/portal/</a:t>
                      </a:r>
                      <a:r>
                        <a:rPr lang="es-MX" sz="1300" b="0" i="0" u="sng" strike="noStrike" dirty="0" err="1" smtClean="0">
                          <a:solidFill>
                            <a:schemeClr val="accent5">
                              <a:lumMod val="75000"/>
                            </a:schemeClr>
                          </a:solidFill>
                          <a:effectLst/>
                          <a:latin typeface="Calibri" panose="020F0502020204030204" pitchFamily="34" charset="0"/>
                        </a:rPr>
                        <a:t>index.php</a:t>
                      </a:r>
                      <a:r>
                        <a:rPr lang="es-MX" sz="1300" b="0" i="0" u="sng" strike="noStrike" dirty="0" smtClean="0">
                          <a:solidFill>
                            <a:schemeClr val="accent5">
                              <a:lumMod val="75000"/>
                            </a:schemeClr>
                          </a:solidFill>
                          <a:effectLst/>
                          <a:latin typeface="Calibri" panose="020F0502020204030204" pitchFamily="34" charset="0"/>
                        </a:rPr>
                        <a:t>/transparencia</a:t>
                      </a:r>
                      <a:endParaRPr lang="es-MX" sz="1300" b="0" i="0" u="sng" strike="noStrike" dirty="0">
                        <a:solidFill>
                          <a:schemeClr val="accent5">
                            <a:lumMod val="75000"/>
                          </a:schemeClr>
                        </a:solidFill>
                        <a:effectLst/>
                        <a:latin typeface="Calibri" panose="020F0502020204030204" pitchFamily="34" charset="0"/>
                      </a:endParaRPr>
                    </a:p>
                  </a:txBody>
                  <a:tcPr marL="9525" marR="9525" marT="9525" marB="0" anchor="ctr"/>
                </a:tc>
              </a:tr>
              <a:tr h="266815">
                <a:tc gridSpan="7">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200" b="1" i="0" u="none" strike="noStrike" dirty="0" smtClean="0">
                          <a:solidFill>
                            <a:srgbClr val="000000"/>
                          </a:solidFill>
                          <a:effectLst/>
                          <a:latin typeface="Tw Cen MT" panose="020B0602020104020603" pitchFamily="34" charset="0"/>
                        </a:rPr>
                        <a:t>          MEDIA ARITMETICA</a:t>
                      </a:r>
                      <a:r>
                        <a:rPr lang="es-MX" sz="1200" b="1" i="0" u="none" strike="noStrike" baseline="0" dirty="0" smtClean="0">
                          <a:solidFill>
                            <a:srgbClr val="000000"/>
                          </a:solidFill>
                          <a:effectLst/>
                          <a:latin typeface="Tw Cen MT" panose="020B0602020104020603" pitchFamily="34" charset="0"/>
                        </a:rPr>
                        <a:t> COMISIONES MPALES DE AGUA POTABLE</a:t>
                      </a:r>
                      <a:endParaRPr lang="es-MX" sz="1200" b="1" i="0" u="none" strike="noStrike" dirty="0" smtClean="0">
                        <a:solidFill>
                          <a:srgbClr val="000000"/>
                        </a:solidFill>
                        <a:effectLst/>
                        <a:latin typeface="Tw Cen MT" panose="020B0602020104020603" pitchFamily="34" charset="0"/>
                      </a:endParaRPr>
                    </a:p>
                  </a:txBody>
                  <a:tcPr marL="6984" marR="6984" marT="9312" marB="0" anchor="ctr"/>
                </a:tc>
                <a:tc hMerge="1">
                  <a:txBody>
                    <a:bodyPr/>
                    <a:lstStyle/>
                    <a:p>
                      <a:pPr algn="l"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hMerge="1">
                  <a:txBody>
                    <a:bodyPr/>
                    <a:lstStyle/>
                    <a:p>
                      <a:pPr algn="ctr" fontAlgn="ctr"/>
                      <a:endParaRPr lang="es-MX" sz="1200" b="0" i="0" u="none" strike="noStrike" dirty="0">
                        <a:solidFill>
                          <a:srgbClr val="000000"/>
                        </a:solidFill>
                        <a:effectLst/>
                        <a:latin typeface="Tw Cen MT"/>
                      </a:endParaRPr>
                    </a:p>
                  </a:txBody>
                  <a:tcPr marL="9525" marR="9525" marT="9525" marB="0" anchor="ctr"/>
                </a:tc>
                <a:tc>
                  <a:txBody>
                    <a:bodyPr/>
                    <a:lstStyle/>
                    <a:p>
                      <a:pPr algn="just" fontAlgn="ctr"/>
                      <a:r>
                        <a:rPr lang="es-MX" sz="1300" b="1" i="0" u="none" strike="noStrike" dirty="0" smtClean="0">
                          <a:solidFill>
                            <a:schemeClr val="tx1"/>
                          </a:solidFill>
                          <a:effectLst/>
                          <a:latin typeface="Calibri" panose="020F0502020204030204" pitchFamily="34" charset="0"/>
                        </a:rPr>
                        <a:t>                   31.28</a:t>
                      </a:r>
                      <a:endParaRPr lang="es-MX" sz="1300" b="1" i="0" u="none" strike="noStrike" dirty="0">
                        <a:solidFill>
                          <a:schemeClr val="tx1"/>
                        </a:solidFill>
                        <a:effectLst/>
                        <a:latin typeface="Calibri" panose="020F0502020204030204" pitchFamily="34" charset="0"/>
                      </a:endParaRPr>
                    </a:p>
                  </a:txBody>
                  <a:tcPr marL="9525" marR="9525" marT="9525" marB="0" anchor="ctr"/>
                </a:tc>
              </a:tr>
            </a:tbl>
          </a:graphicData>
        </a:graphic>
      </p:graphicFrame>
      <p:sp>
        <p:nvSpPr>
          <p:cNvPr id="4" name="3 CuadroTexto"/>
          <p:cNvSpPr txBox="1"/>
          <p:nvPr/>
        </p:nvSpPr>
        <p:spPr>
          <a:xfrm>
            <a:off x="374145" y="204609"/>
            <a:ext cx="4251960" cy="400110"/>
          </a:xfrm>
          <a:prstGeom prst="rect">
            <a:avLst/>
          </a:prstGeom>
          <a:noFill/>
        </p:spPr>
        <p:txBody>
          <a:bodyPr wrap="square" rtlCol="0">
            <a:spAutoFit/>
          </a:bodyPr>
          <a:lstStyle/>
          <a:p>
            <a:r>
              <a:rPr lang="es-MX" sz="2000" b="1" dirty="0" smtClean="0"/>
              <a:t>Organismos Autónomos  </a:t>
            </a:r>
            <a:endParaRPr lang="es-MX" sz="2000" b="1" dirty="0"/>
          </a:p>
        </p:txBody>
      </p:sp>
      <p:sp>
        <p:nvSpPr>
          <p:cNvPr id="5" name="4 CuadroTexto"/>
          <p:cNvSpPr txBox="1"/>
          <p:nvPr/>
        </p:nvSpPr>
        <p:spPr>
          <a:xfrm>
            <a:off x="206378" y="3773071"/>
            <a:ext cx="5661766" cy="400110"/>
          </a:xfrm>
          <a:prstGeom prst="rect">
            <a:avLst/>
          </a:prstGeom>
          <a:noFill/>
        </p:spPr>
        <p:txBody>
          <a:bodyPr wrap="square" rtlCol="0">
            <a:spAutoFit/>
          </a:bodyPr>
          <a:lstStyle/>
          <a:p>
            <a:r>
              <a:rPr lang="es-MX" sz="2000" b="1" dirty="0" smtClean="0"/>
              <a:t>Comisiones Municipales de Agua Potable </a:t>
            </a:r>
            <a:endParaRPr lang="es-MX" sz="2000" b="1" dirty="0"/>
          </a:p>
        </p:txBody>
      </p:sp>
    </p:spTree>
    <p:extLst>
      <p:ext uri="{BB962C8B-B14F-4D97-AF65-F5344CB8AC3E}">
        <p14:creationId xmlns:p14="http://schemas.microsoft.com/office/powerpoint/2010/main" val="20071502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Gráfico"/>
          <p:cNvGraphicFramePr>
            <a:graphicFrameLocks noGrp="1"/>
          </p:cNvGraphicFramePr>
          <p:nvPr>
            <p:extLst>
              <p:ext uri="{D42A27DB-BD31-4B8C-83A1-F6EECF244321}">
                <p14:modId xmlns:p14="http://schemas.microsoft.com/office/powerpoint/2010/main" val="2866804240"/>
              </p:ext>
            </p:extLst>
          </p:nvPr>
        </p:nvGraphicFramePr>
        <p:xfrm>
          <a:off x="323528" y="188640"/>
          <a:ext cx="8572500" cy="63367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40087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923040963"/>
              </p:ext>
            </p:extLst>
          </p:nvPr>
        </p:nvGraphicFramePr>
        <p:xfrm>
          <a:off x="752578" y="1749980"/>
          <a:ext cx="7995885" cy="3560574"/>
        </p:xfrm>
        <a:graphic>
          <a:graphicData uri="http://schemas.openxmlformats.org/drawingml/2006/table">
            <a:tbl>
              <a:tblPr firstRow="1" bandRow="1">
                <a:tableStyleId>{BDBED569-4797-4DF1-A0F4-6AAB3CD982D8}</a:tableStyleId>
              </a:tblPr>
              <a:tblGrid>
                <a:gridCol w="2591258"/>
                <a:gridCol w="1850900"/>
                <a:gridCol w="1998972"/>
                <a:gridCol w="1554755"/>
              </a:tblGrid>
              <a:tr h="378895">
                <a:tc>
                  <a:txBody>
                    <a:bodyPr/>
                    <a:lstStyle/>
                    <a:p>
                      <a:pPr algn="ctr"/>
                      <a:r>
                        <a:rPr lang="es-MX" sz="1400" dirty="0" smtClean="0"/>
                        <a:t>Tipo</a:t>
                      </a:r>
                      <a:r>
                        <a:rPr lang="es-MX" sz="1400" baseline="0" dirty="0" smtClean="0"/>
                        <a:t> de sujeto obligado</a:t>
                      </a:r>
                      <a:endParaRPr lang="es-MX" sz="1400" dirty="0"/>
                    </a:p>
                  </a:txBody>
                  <a:tcPr marL="68580" marR="68580"/>
                </a:tc>
                <a:tc>
                  <a:txBody>
                    <a:bodyPr/>
                    <a:lstStyle/>
                    <a:p>
                      <a:pPr algn="ctr"/>
                      <a:r>
                        <a:rPr lang="es-MX" sz="1400" dirty="0" smtClean="0"/>
                        <a:t>Aprobados</a:t>
                      </a:r>
                      <a:endParaRPr lang="es-MX" sz="1400" dirty="0"/>
                    </a:p>
                  </a:txBody>
                  <a:tcPr marL="68580" marR="68580"/>
                </a:tc>
                <a:tc>
                  <a:txBody>
                    <a:bodyPr/>
                    <a:lstStyle/>
                    <a:p>
                      <a:pPr algn="ctr"/>
                      <a:r>
                        <a:rPr lang="es-MX" sz="1400" dirty="0" smtClean="0"/>
                        <a:t>No</a:t>
                      </a:r>
                      <a:r>
                        <a:rPr lang="es-MX" sz="1400" baseline="0" dirty="0" smtClean="0"/>
                        <a:t> Aprobados</a:t>
                      </a:r>
                      <a:endParaRPr lang="es-MX" sz="1400" dirty="0"/>
                    </a:p>
                  </a:txBody>
                  <a:tcPr marL="68580" marR="68580"/>
                </a:tc>
                <a:tc>
                  <a:txBody>
                    <a:bodyPr/>
                    <a:lstStyle/>
                    <a:p>
                      <a:pPr algn="ctr"/>
                      <a:r>
                        <a:rPr lang="es-MX" sz="1400" dirty="0" smtClean="0"/>
                        <a:t>Total</a:t>
                      </a:r>
                      <a:endParaRPr lang="es-MX" sz="1400" dirty="0"/>
                    </a:p>
                  </a:txBody>
                  <a:tcPr marL="68580" marR="68580"/>
                </a:tc>
              </a:tr>
              <a:tr h="378895">
                <a:tc>
                  <a:txBody>
                    <a:bodyPr/>
                    <a:lstStyle/>
                    <a:p>
                      <a:r>
                        <a:rPr lang="es-MX" sz="1400" dirty="0" smtClean="0"/>
                        <a:t>Ayuntamientos</a:t>
                      </a:r>
                      <a:endParaRPr lang="es-MX" sz="1400" dirty="0"/>
                    </a:p>
                  </a:txBody>
                  <a:tcPr marL="68580" marR="68580"/>
                </a:tc>
                <a:tc>
                  <a:txBody>
                    <a:bodyPr/>
                    <a:lstStyle/>
                    <a:p>
                      <a:pPr algn="ctr"/>
                      <a:r>
                        <a:rPr lang="es-MX" sz="1400" dirty="0" smtClean="0"/>
                        <a:t>0</a:t>
                      </a:r>
                      <a:endParaRPr lang="es-MX" sz="1400" dirty="0"/>
                    </a:p>
                  </a:txBody>
                  <a:tcPr marL="68580" marR="68580"/>
                </a:tc>
                <a:tc>
                  <a:txBody>
                    <a:bodyPr/>
                    <a:lstStyle/>
                    <a:p>
                      <a:pPr algn="ctr"/>
                      <a:r>
                        <a:rPr lang="es-MX" sz="1400" dirty="0" smtClean="0"/>
                        <a:t>60</a:t>
                      </a:r>
                      <a:endParaRPr lang="es-MX" sz="1400" dirty="0"/>
                    </a:p>
                  </a:txBody>
                  <a:tcPr marL="68580" marR="68580"/>
                </a:tc>
                <a:tc>
                  <a:txBody>
                    <a:bodyPr/>
                    <a:lstStyle/>
                    <a:p>
                      <a:pPr algn="ctr"/>
                      <a:r>
                        <a:rPr lang="es-MX" sz="1400" dirty="0" smtClean="0"/>
                        <a:t>60</a:t>
                      </a:r>
                      <a:endParaRPr lang="es-MX" sz="1400" dirty="0"/>
                    </a:p>
                  </a:txBody>
                  <a:tcPr marL="68580" marR="68580"/>
                </a:tc>
              </a:tr>
              <a:tr h="378895">
                <a:tc>
                  <a:txBody>
                    <a:bodyPr/>
                    <a:lstStyle/>
                    <a:p>
                      <a:r>
                        <a:rPr lang="es-MX" sz="1400" dirty="0" smtClean="0"/>
                        <a:t>Poder Ejecutivo</a:t>
                      </a:r>
                      <a:endParaRPr lang="es-MX" sz="1400" dirty="0"/>
                    </a:p>
                  </a:txBody>
                  <a:tcPr marL="68580" marR="68580"/>
                </a:tc>
                <a:tc>
                  <a:txBody>
                    <a:bodyPr/>
                    <a:lstStyle/>
                    <a:p>
                      <a:pPr algn="ctr"/>
                      <a:r>
                        <a:rPr lang="es-MX" sz="1400" dirty="0" smtClean="0"/>
                        <a:t>4</a:t>
                      </a:r>
                      <a:endParaRPr lang="es-MX" sz="1400" dirty="0"/>
                    </a:p>
                  </a:txBody>
                  <a:tcPr marL="68580" marR="68580"/>
                </a:tc>
                <a:tc>
                  <a:txBody>
                    <a:bodyPr/>
                    <a:lstStyle/>
                    <a:p>
                      <a:pPr algn="ctr"/>
                      <a:r>
                        <a:rPr lang="es-MX" sz="1400" dirty="0" smtClean="0"/>
                        <a:t>54</a:t>
                      </a:r>
                      <a:endParaRPr lang="es-MX" sz="1400" dirty="0"/>
                    </a:p>
                  </a:txBody>
                  <a:tcPr marL="68580" marR="68580"/>
                </a:tc>
                <a:tc>
                  <a:txBody>
                    <a:bodyPr/>
                    <a:lstStyle/>
                    <a:p>
                      <a:pPr algn="ctr"/>
                      <a:r>
                        <a:rPr lang="es-MX" sz="1400" dirty="0" smtClean="0"/>
                        <a:t>58</a:t>
                      </a:r>
                      <a:endParaRPr lang="es-MX" sz="1400" dirty="0"/>
                    </a:p>
                  </a:txBody>
                  <a:tcPr marL="68580" marR="68580"/>
                </a:tc>
              </a:tr>
              <a:tr h="378895">
                <a:tc>
                  <a:txBody>
                    <a:bodyPr/>
                    <a:lstStyle/>
                    <a:p>
                      <a:r>
                        <a:rPr lang="es-MX" sz="1400" dirty="0" smtClean="0"/>
                        <a:t>Poder</a:t>
                      </a:r>
                      <a:r>
                        <a:rPr lang="es-MX" sz="1400" baseline="0" dirty="0" smtClean="0"/>
                        <a:t> Legislativo</a:t>
                      </a:r>
                      <a:endParaRPr lang="es-MX" sz="1400" dirty="0"/>
                    </a:p>
                  </a:txBody>
                  <a:tcPr marL="68580" marR="68580"/>
                </a:tc>
                <a:tc>
                  <a:txBody>
                    <a:bodyPr/>
                    <a:lstStyle/>
                    <a:p>
                      <a:pPr algn="ctr"/>
                      <a:r>
                        <a:rPr lang="es-MX" sz="1400" dirty="0" smtClean="0"/>
                        <a:t>0</a:t>
                      </a:r>
                      <a:endParaRPr lang="es-MX" sz="1400" dirty="0"/>
                    </a:p>
                  </a:txBody>
                  <a:tcPr marL="68580" marR="68580"/>
                </a:tc>
                <a:tc>
                  <a:txBody>
                    <a:bodyPr/>
                    <a:lstStyle/>
                    <a:p>
                      <a:pPr algn="ctr"/>
                      <a:r>
                        <a:rPr lang="es-MX" sz="1400" dirty="0" smtClean="0"/>
                        <a:t>2</a:t>
                      </a:r>
                      <a:endParaRPr lang="es-MX" sz="1400" dirty="0"/>
                    </a:p>
                  </a:txBody>
                  <a:tcPr marL="68580" marR="68580"/>
                </a:tc>
                <a:tc>
                  <a:txBody>
                    <a:bodyPr/>
                    <a:lstStyle/>
                    <a:p>
                      <a:pPr algn="ctr"/>
                      <a:r>
                        <a:rPr lang="es-MX" sz="1400" dirty="0" smtClean="0"/>
                        <a:t>2</a:t>
                      </a:r>
                      <a:endParaRPr lang="es-MX" sz="1400" dirty="0"/>
                    </a:p>
                  </a:txBody>
                  <a:tcPr marL="68580" marR="68580"/>
                </a:tc>
              </a:tr>
              <a:tr h="378895">
                <a:tc>
                  <a:txBody>
                    <a:bodyPr/>
                    <a:lstStyle/>
                    <a:p>
                      <a:r>
                        <a:rPr lang="es-MX" sz="1400" dirty="0" smtClean="0"/>
                        <a:t>Poder Judicial</a:t>
                      </a:r>
                      <a:endParaRPr lang="es-MX" sz="1400" dirty="0"/>
                    </a:p>
                  </a:txBody>
                  <a:tcPr marL="68580" marR="68580"/>
                </a:tc>
                <a:tc>
                  <a:txBody>
                    <a:bodyPr/>
                    <a:lstStyle/>
                    <a:p>
                      <a:pPr algn="ctr"/>
                      <a:r>
                        <a:rPr lang="es-MX" sz="1400" dirty="0" smtClean="0"/>
                        <a:t>2</a:t>
                      </a:r>
                      <a:endParaRPr lang="es-MX" sz="1400" dirty="0"/>
                    </a:p>
                  </a:txBody>
                  <a:tcPr marL="68580" marR="68580"/>
                </a:tc>
                <a:tc>
                  <a:txBody>
                    <a:bodyPr/>
                    <a:lstStyle/>
                    <a:p>
                      <a:pPr algn="ctr"/>
                      <a:r>
                        <a:rPr lang="es-MX" sz="1400" dirty="0" smtClean="0"/>
                        <a:t>0</a:t>
                      </a:r>
                      <a:endParaRPr lang="es-MX" sz="1400" dirty="0"/>
                    </a:p>
                  </a:txBody>
                  <a:tcPr marL="68580" marR="68580"/>
                </a:tc>
                <a:tc>
                  <a:txBody>
                    <a:bodyPr/>
                    <a:lstStyle/>
                    <a:p>
                      <a:pPr algn="ctr"/>
                      <a:r>
                        <a:rPr lang="es-MX" sz="1400" dirty="0" smtClean="0"/>
                        <a:t>2</a:t>
                      </a:r>
                      <a:endParaRPr lang="es-MX" sz="1400" dirty="0"/>
                    </a:p>
                  </a:txBody>
                  <a:tcPr marL="68580" marR="68580"/>
                </a:tc>
              </a:tr>
              <a:tr h="378895">
                <a:tc>
                  <a:txBody>
                    <a:bodyPr/>
                    <a:lstStyle/>
                    <a:p>
                      <a:r>
                        <a:rPr lang="es-MX" sz="1400" dirty="0" smtClean="0"/>
                        <a:t>Organismos Autónomos</a:t>
                      </a:r>
                      <a:r>
                        <a:rPr lang="es-MX" sz="1400" baseline="0" dirty="0" smtClean="0"/>
                        <a:t> </a:t>
                      </a:r>
                      <a:endParaRPr lang="es-MX" sz="1400" dirty="0"/>
                    </a:p>
                  </a:txBody>
                  <a:tcPr marL="68580" marR="68580"/>
                </a:tc>
                <a:tc>
                  <a:txBody>
                    <a:bodyPr/>
                    <a:lstStyle/>
                    <a:p>
                      <a:pPr algn="ctr"/>
                      <a:r>
                        <a:rPr lang="es-MX" sz="1400" dirty="0" smtClean="0"/>
                        <a:t>3</a:t>
                      </a:r>
                      <a:endParaRPr lang="es-MX" sz="1400" dirty="0"/>
                    </a:p>
                  </a:txBody>
                  <a:tcPr marL="68580" marR="68580"/>
                </a:tc>
                <a:tc>
                  <a:txBody>
                    <a:bodyPr/>
                    <a:lstStyle/>
                    <a:p>
                      <a:pPr algn="ctr"/>
                      <a:r>
                        <a:rPr lang="es-MX" sz="1400" dirty="0" smtClean="0"/>
                        <a:t>3</a:t>
                      </a:r>
                      <a:endParaRPr lang="es-MX" sz="1400" dirty="0"/>
                    </a:p>
                  </a:txBody>
                  <a:tcPr marL="68580" marR="68580"/>
                </a:tc>
                <a:tc>
                  <a:txBody>
                    <a:bodyPr/>
                    <a:lstStyle/>
                    <a:p>
                      <a:pPr algn="ctr"/>
                      <a:r>
                        <a:rPr lang="es-MX" sz="1400" dirty="0" smtClean="0"/>
                        <a:t>6</a:t>
                      </a:r>
                      <a:endParaRPr lang="es-MX" sz="1400" dirty="0"/>
                    </a:p>
                  </a:txBody>
                  <a:tcPr marL="68580" marR="68580"/>
                </a:tc>
              </a:tr>
              <a:tr h="378895">
                <a:tc>
                  <a:txBody>
                    <a:bodyPr/>
                    <a:lstStyle/>
                    <a:p>
                      <a:r>
                        <a:rPr lang="es-MX" sz="1400" dirty="0" smtClean="0"/>
                        <a:t>Comisiones</a:t>
                      </a:r>
                      <a:r>
                        <a:rPr lang="es-MX" sz="1400" baseline="0" dirty="0" smtClean="0"/>
                        <a:t> de Agua</a:t>
                      </a:r>
                      <a:endParaRPr lang="es-MX" sz="1400" dirty="0"/>
                    </a:p>
                  </a:txBody>
                  <a:tcPr marL="68580" marR="68580"/>
                </a:tc>
                <a:tc>
                  <a:txBody>
                    <a:bodyPr/>
                    <a:lstStyle/>
                    <a:p>
                      <a:pPr algn="ctr"/>
                      <a:r>
                        <a:rPr lang="es-MX" sz="1400" dirty="0" smtClean="0"/>
                        <a:t>0</a:t>
                      </a:r>
                      <a:endParaRPr lang="es-MX" sz="1400" dirty="0"/>
                    </a:p>
                  </a:txBody>
                  <a:tcPr marL="68580" marR="68580"/>
                </a:tc>
                <a:tc>
                  <a:txBody>
                    <a:bodyPr/>
                    <a:lstStyle/>
                    <a:p>
                      <a:pPr algn="ctr"/>
                      <a:r>
                        <a:rPr lang="es-MX" sz="1400" dirty="0" smtClean="0"/>
                        <a:t>4</a:t>
                      </a:r>
                      <a:endParaRPr lang="es-MX" sz="1400" dirty="0"/>
                    </a:p>
                  </a:txBody>
                  <a:tcPr marL="68580" marR="68580"/>
                </a:tc>
                <a:tc>
                  <a:txBody>
                    <a:bodyPr/>
                    <a:lstStyle/>
                    <a:p>
                      <a:pPr algn="ctr"/>
                      <a:r>
                        <a:rPr lang="es-MX" sz="1400" dirty="0" smtClean="0"/>
                        <a:t>4</a:t>
                      </a:r>
                      <a:endParaRPr lang="es-MX" sz="1400" dirty="0"/>
                    </a:p>
                  </a:txBody>
                  <a:tcPr marL="68580" marR="68580"/>
                </a:tc>
              </a:tr>
              <a:tr h="378895">
                <a:tc>
                  <a:txBody>
                    <a:bodyPr/>
                    <a:lstStyle/>
                    <a:p>
                      <a:r>
                        <a:rPr lang="es-MX" sz="1400" dirty="0" smtClean="0"/>
                        <a:t>Partidos Políticos</a:t>
                      </a:r>
                      <a:r>
                        <a:rPr lang="es-MX" sz="1400" baseline="0" dirty="0" smtClean="0"/>
                        <a:t> </a:t>
                      </a:r>
                      <a:endParaRPr lang="es-MX" sz="1400" dirty="0"/>
                    </a:p>
                  </a:txBody>
                  <a:tcPr marL="68580" marR="68580"/>
                </a:tc>
                <a:tc>
                  <a:txBody>
                    <a:bodyPr/>
                    <a:lstStyle/>
                    <a:p>
                      <a:pPr algn="ctr"/>
                      <a:r>
                        <a:rPr lang="es-MX" sz="1400" dirty="0" smtClean="0"/>
                        <a:t>0</a:t>
                      </a:r>
                      <a:endParaRPr lang="es-MX" sz="1400" dirty="0"/>
                    </a:p>
                  </a:txBody>
                  <a:tcPr marL="68580" marR="68580"/>
                </a:tc>
                <a:tc>
                  <a:txBody>
                    <a:bodyPr/>
                    <a:lstStyle/>
                    <a:p>
                      <a:pPr algn="ctr"/>
                      <a:r>
                        <a:rPr lang="es-MX" sz="1400" dirty="0" smtClean="0"/>
                        <a:t>11</a:t>
                      </a:r>
                      <a:endParaRPr lang="es-MX" sz="1400" dirty="0"/>
                    </a:p>
                  </a:txBody>
                  <a:tcPr marL="68580" marR="68580"/>
                </a:tc>
                <a:tc>
                  <a:txBody>
                    <a:bodyPr/>
                    <a:lstStyle/>
                    <a:p>
                      <a:pPr algn="ctr"/>
                      <a:r>
                        <a:rPr lang="es-MX" sz="1400" dirty="0" smtClean="0"/>
                        <a:t>11</a:t>
                      </a:r>
                      <a:endParaRPr lang="es-MX" sz="1400" dirty="0"/>
                    </a:p>
                  </a:txBody>
                  <a:tcPr marL="68580" marR="68580"/>
                </a:tc>
              </a:tr>
              <a:tr h="529414">
                <a:tc>
                  <a:txBody>
                    <a:bodyPr/>
                    <a:lstStyle/>
                    <a:p>
                      <a:r>
                        <a:rPr lang="es-MX" sz="1400" dirty="0" smtClean="0"/>
                        <a:t>Total de Entidades</a:t>
                      </a:r>
                      <a:r>
                        <a:rPr lang="es-MX" sz="1400" baseline="0" dirty="0" smtClean="0"/>
                        <a:t> Públicas</a:t>
                      </a:r>
                      <a:endParaRPr lang="es-MX" sz="1400" dirty="0"/>
                    </a:p>
                  </a:txBody>
                  <a:tcPr marL="68580" marR="68580"/>
                </a:tc>
                <a:tc>
                  <a:txBody>
                    <a:bodyPr/>
                    <a:lstStyle/>
                    <a:p>
                      <a:pPr algn="ctr"/>
                      <a:r>
                        <a:rPr lang="es-MX" sz="1400" dirty="0" smtClean="0"/>
                        <a:t>9</a:t>
                      </a:r>
                      <a:endParaRPr lang="es-MX" sz="1400" dirty="0"/>
                    </a:p>
                  </a:txBody>
                  <a:tcPr marL="68580" marR="68580"/>
                </a:tc>
                <a:tc>
                  <a:txBody>
                    <a:bodyPr/>
                    <a:lstStyle/>
                    <a:p>
                      <a:pPr algn="ctr"/>
                      <a:r>
                        <a:rPr lang="es-MX" sz="1400" dirty="0" smtClean="0"/>
                        <a:t>134</a:t>
                      </a:r>
                      <a:endParaRPr lang="es-MX" sz="1400" dirty="0"/>
                    </a:p>
                  </a:txBody>
                  <a:tcPr marL="68580" marR="68580"/>
                </a:tc>
                <a:tc>
                  <a:txBody>
                    <a:bodyPr/>
                    <a:lstStyle/>
                    <a:p>
                      <a:pPr algn="ctr"/>
                      <a:r>
                        <a:rPr lang="es-MX" sz="1400" dirty="0" smtClean="0"/>
                        <a:t>143</a:t>
                      </a:r>
                      <a:endParaRPr lang="es-MX" sz="1400" dirty="0"/>
                    </a:p>
                  </a:txBody>
                  <a:tcPr marL="68580" marR="68580"/>
                </a:tc>
              </a:tr>
            </a:tbl>
          </a:graphicData>
        </a:graphic>
      </p:graphicFrame>
      <p:sp>
        <p:nvSpPr>
          <p:cNvPr id="3" name="4 Título"/>
          <p:cNvSpPr>
            <a:spLocks noGrp="1"/>
          </p:cNvSpPr>
          <p:nvPr>
            <p:ph type="ctrTitle"/>
          </p:nvPr>
        </p:nvSpPr>
        <p:spPr>
          <a:xfrm>
            <a:off x="752579" y="620688"/>
            <a:ext cx="5777921" cy="755765"/>
          </a:xfrm>
        </p:spPr>
        <p:txBody>
          <a:bodyPr>
            <a:normAutofit/>
          </a:bodyPr>
          <a:lstStyle/>
          <a:p>
            <a:pPr algn="l"/>
            <a:r>
              <a:rPr lang="es-MX" sz="2000" b="1" dirty="0" smtClean="0">
                <a:solidFill>
                  <a:schemeClr val="tx1"/>
                </a:solidFill>
              </a:rPr>
              <a:t>APROBADOS VS NO APROBADOS </a:t>
            </a:r>
            <a:br>
              <a:rPr lang="es-MX" sz="2000" b="1" dirty="0" smtClean="0">
                <a:solidFill>
                  <a:schemeClr val="tx1"/>
                </a:solidFill>
              </a:rPr>
            </a:br>
            <a:r>
              <a:rPr lang="es-MX" sz="2000" b="1" dirty="0" smtClean="0">
                <a:solidFill>
                  <a:schemeClr val="tx1"/>
                </a:solidFill>
              </a:rPr>
              <a:t>(Evaluación 2016-2)  </a:t>
            </a:r>
            <a:endParaRPr lang="es-MX" sz="2000" b="1" dirty="0">
              <a:solidFill>
                <a:schemeClr val="tx1"/>
              </a:solidFill>
            </a:endParaRPr>
          </a:p>
        </p:txBody>
      </p:sp>
      <p:sp>
        <p:nvSpPr>
          <p:cNvPr id="4" name="4 Título"/>
          <p:cNvSpPr txBox="1">
            <a:spLocks/>
          </p:cNvSpPr>
          <p:nvPr/>
        </p:nvSpPr>
        <p:spPr>
          <a:xfrm>
            <a:off x="4788024" y="5445224"/>
            <a:ext cx="3484952" cy="108012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1400" dirty="0" smtClean="0">
                <a:solidFill>
                  <a:schemeClr val="tx1"/>
                </a:solidFill>
              </a:rPr>
              <a:t>Puntuación. </a:t>
            </a:r>
          </a:p>
          <a:p>
            <a:r>
              <a:rPr lang="es-MX" sz="1400" dirty="0" smtClean="0">
                <a:solidFill>
                  <a:schemeClr val="tx1"/>
                </a:solidFill>
              </a:rPr>
              <a:t>Escala del 0 al 100 en la que:</a:t>
            </a:r>
          </a:p>
          <a:p>
            <a:r>
              <a:rPr lang="es-MX" sz="1400" dirty="0" smtClean="0">
                <a:solidFill>
                  <a:schemeClr val="tx1"/>
                </a:solidFill>
              </a:rPr>
              <a:t> de 0 a 59 es </a:t>
            </a:r>
            <a:r>
              <a:rPr lang="es-MX" sz="1400" u="sng" dirty="0" smtClean="0">
                <a:solidFill>
                  <a:schemeClr val="tx1"/>
                </a:solidFill>
              </a:rPr>
              <a:t>“No aprobatoria”</a:t>
            </a:r>
            <a:r>
              <a:rPr lang="es-MX" sz="1400" dirty="0" smtClean="0">
                <a:solidFill>
                  <a:schemeClr val="tx1"/>
                </a:solidFill>
              </a:rPr>
              <a:t> y </a:t>
            </a:r>
          </a:p>
          <a:p>
            <a:r>
              <a:rPr lang="es-MX" sz="1400" dirty="0" smtClean="0">
                <a:solidFill>
                  <a:schemeClr val="tx1"/>
                </a:solidFill>
              </a:rPr>
              <a:t>de 60 a 100 es </a:t>
            </a:r>
            <a:r>
              <a:rPr lang="es-MX" sz="1400" u="sng" dirty="0" smtClean="0">
                <a:solidFill>
                  <a:schemeClr val="tx1"/>
                </a:solidFill>
              </a:rPr>
              <a:t>“Aprobatoria”  </a:t>
            </a:r>
            <a:endParaRPr lang="es-MX" sz="1400" u="sng" dirty="0">
              <a:solidFill>
                <a:schemeClr val="tx1"/>
              </a:solidFill>
            </a:endParaRP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0775" y="404664"/>
            <a:ext cx="782163" cy="756548"/>
          </a:xfrm>
          <a:prstGeom prst="rect">
            <a:avLst/>
          </a:prstGeom>
        </p:spPr>
      </p:pic>
    </p:spTree>
    <p:extLst>
      <p:ext uri="{BB962C8B-B14F-4D97-AF65-F5344CB8AC3E}">
        <p14:creationId xmlns:p14="http://schemas.microsoft.com/office/powerpoint/2010/main" val="11443535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1 Gráfico"/>
          <p:cNvGraphicFramePr>
            <a:graphicFrameLocks noGrp="1"/>
          </p:cNvGraphicFramePr>
          <p:nvPr>
            <p:extLst>
              <p:ext uri="{D42A27DB-BD31-4B8C-83A1-F6EECF244321}">
                <p14:modId xmlns:p14="http://schemas.microsoft.com/office/powerpoint/2010/main" val="4060235112"/>
              </p:ext>
            </p:extLst>
          </p:nvPr>
        </p:nvGraphicFramePr>
        <p:xfrm>
          <a:off x="179512" y="332656"/>
          <a:ext cx="8712968" cy="61206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14247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178417" y="326151"/>
            <a:ext cx="6181859" cy="798593"/>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es-MX" sz="1600" b="1" dirty="0" smtClean="0"/>
              <a:t>Los extremos en la evaluación en materia de transparencia  (143 Entidades Públicas)</a:t>
            </a:r>
            <a:r>
              <a:rPr lang="es-MX" sz="1600" dirty="0" smtClean="0"/>
              <a:t> </a:t>
            </a:r>
            <a:endParaRPr lang="es-MX" sz="1600" dirty="0"/>
          </a:p>
        </p:txBody>
      </p:sp>
      <p:sp>
        <p:nvSpPr>
          <p:cNvPr id="3" name="Título 1"/>
          <p:cNvSpPr txBox="1">
            <a:spLocks/>
          </p:cNvSpPr>
          <p:nvPr/>
        </p:nvSpPr>
        <p:spPr>
          <a:xfrm>
            <a:off x="323528" y="1412777"/>
            <a:ext cx="4392488" cy="3528392"/>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1200" b="1" u="sng" dirty="0">
                <a:solidFill>
                  <a:schemeClr val="tx1"/>
                </a:solidFill>
              </a:rPr>
              <a:t>9</a:t>
            </a:r>
            <a:r>
              <a:rPr lang="es-MX" sz="1200" b="1" u="sng" dirty="0" smtClean="0">
                <a:solidFill>
                  <a:schemeClr val="tx1"/>
                </a:solidFill>
              </a:rPr>
              <a:t>.  primeros lugares: </a:t>
            </a:r>
          </a:p>
          <a:p>
            <a:pPr marL="457200" indent="-457200">
              <a:buAutoNum type="arabicPeriod"/>
            </a:pPr>
            <a:r>
              <a:rPr lang="es-MX" sz="1200" dirty="0" smtClean="0">
                <a:solidFill>
                  <a:schemeClr val="tx1"/>
                </a:solidFill>
              </a:rPr>
              <a:t>Tribunal Superior de Justicia                       91.5        </a:t>
            </a:r>
          </a:p>
          <a:p>
            <a:pPr marL="457200" indent="-457200">
              <a:buAutoNum type="arabicPeriod"/>
            </a:pPr>
            <a:r>
              <a:rPr lang="es-MX" sz="1200" dirty="0" smtClean="0">
                <a:solidFill>
                  <a:schemeClr val="tx1"/>
                </a:solidFill>
              </a:rPr>
              <a:t>IAIPTLAXCALA                                              91</a:t>
            </a:r>
          </a:p>
          <a:p>
            <a:pPr marL="457200" indent="-457200">
              <a:buAutoNum type="arabicPeriod"/>
            </a:pPr>
            <a:r>
              <a:rPr lang="es-MX" sz="1200" dirty="0" smtClean="0">
                <a:solidFill>
                  <a:schemeClr val="tx1"/>
                </a:solidFill>
              </a:rPr>
              <a:t>Consejo de la Judicatura                          90.5</a:t>
            </a:r>
          </a:p>
          <a:p>
            <a:pPr marL="457200" indent="-457200">
              <a:buAutoNum type="arabicPeriod"/>
            </a:pPr>
            <a:r>
              <a:rPr lang="es-MX" sz="1200" dirty="0" smtClean="0">
                <a:solidFill>
                  <a:schemeClr val="tx1"/>
                </a:solidFill>
              </a:rPr>
              <a:t>Comisión Ejecutiva de Seguridad  Pub.   88.33</a:t>
            </a:r>
          </a:p>
          <a:p>
            <a:pPr marL="457200" indent="-457200">
              <a:buAutoNum type="arabicPeriod"/>
            </a:pPr>
            <a:r>
              <a:rPr lang="es-MX" sz="1200" dirty="0" smtClean="0">
                <a:solidFill>
                  <a:schemeClr val="tx1"/>
                </a:solidFill>
              </a:rPr>
              <a:t>Colegio de Bachilleres                               85.25</a:t>
            </a:r>
          </a:p>
          <a:p>
            <a:pPr marL="457200" indent="-457200">
              <a:buAutoNum type="arabicPeriod"/>
            </a:pPr>
            <a:r>
              <a:rPr lang="es-MX" sz="1200" dirty="0" smtClean="0">
                <a:solidFill>
                  <a:schemeClr val="tx1"/>
                </a:solidFill>
              </a:rPr>
              <a:t>Tribunal Electoral de Tlaxcala                    81.41  </a:t>
            </a:r>
          </a:p>
          <a:p>
            <a:r>
              <a:rPr lang="es-MX" sz="1200" dirty="0" smtClean="0">
                <a:solidFill>
                  <a:schemeClr val="tx1"/>
                </a:solidFill>
              </a:rPr>
              <a:t>7.       Instituto Tlaxcalteca de Elecciones           77.95                              8.       Contraloría de Ejecutivo                             67.8</a:t>
            </a:r>
          </a:p>
          <a:p>
            <a:r>
              <a:rPr lang="es-MX" sz="1200" dirty="0" smtClean="0">
                <a:solidFill>
                  <a:schemeClr val="tx1"/>
                </a:solidFill>
              </a:rPr>
              <a:t>9.        Sistema DIF Estatal                                      63.92</a:t>
            </a:r>
          </a:p>
          <a:p>
            <a:endParaRPr lang="es-MX" sz="1200" dirty="0" smtClean="0">
              <a:solidFill>
                <a:schemeClr val="tx1"/>
              </a:solidFill>
            </a:endParaRPr>
          </a:p>
          <a:p>
            <a:r>
              <a:rPr lang="es-MX" sz="1200" dirty="0">
                <a:solidFill>
                  <a:schemeClr val="tx1"/>
                </a:solidFill>
              </a:rPr>
              <a:t> </a:t>
            </a:r>
            <a:r>
              <a:rPr lang="es-MX" sz="1200" dirty="0" smtClean="0">
                <a:solidFill>
                  <a:schemeClr val="tx1"/>
                </a:solidFill>
              </a:rPr>
              <a:t>                             </a:t>
            </a:r>
          </a:p>
          <a:p>
            <a:r>
              <a:rPr lang="es-MX" sz="1200" dirty="0" smtClean="0">
                <a:solidFill>
                  <a:schemeClr val="tx1"/>
                </a:solidFill>
              </a:rPr>
              <a:t> </a:t>
            </a:r>
          </a:p>
          <a:p>
            <a:r>
              <a:rPr lang="es-MX" sz="1600" dirty="0" smtClean="0">
                <a:solidFill>
                  <a:schemeClr val="tx1"/>
                </a:solidFill>
              </a:rPr>
              <a:t>                       </a:t>
            </a:r>
            <a:r>
              <a:rPr lang="es-MX" sz="1400" dirty="0" smtClean="0">
                <a:solidFill>
                  <a:schemeClr val="tx1"/>
                </a:solidFill>
              </a:rPr>
              <a:t>   </a:t>
            </a:r>
            <a:r>
              <a:rPr lang="es-MX" sz="1600" dirty="0" smtClean="0">
                <a:solidFill>
                  <a:schemeClr val="tx1"/>
                </a:solidFill>
              </a:rPr>
              <a:t>  </a:t>
            </a:r>
          </a:p>
          <a:p>
            <a:r>
              <a:rPr lang="es-MX" sz="1600" dirty="0" smtClean="0">
                <a:solidFill>
                  <a:schemeClr val="tx1"/>
                </a:solidFill>
              </a:rPr>
              <a:t>                                   </a:t>
            </a:r>
          </a:p>
          <a:p>
            <a:endParaRPr lang="es-MX" sz="1600" dirty="0" smtClean="0"/>
          </a:p>
        </p:txBody>
      </p:sp>
      <p:sp>
        <p:nvSpPr>
          <p:cNvPr id="4" name="Título 1"/>
          <p:cNvSpPr txBox="1">
            <a:spLocks/>
          </p:cNvSpPr>
          <p:nvPr/>
        </p:nvSpPr>
        <p:spPr>
          <a:xfrm>
            <a:off x="4644008" y="1556792"/>
            <a:ext cx="4112600" cy="2536113"/>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1200" b="1" u="sng" dirty="0" smtClean="0">
                <a:solidFill>
                  <a:schemeClr val="tx1"/>
                </a:solidFill>
              </a:rPr>
              <a:t>10 últimos lugares: </a:t>
            </a:r>
            <a:endParaRPr lang="es-MX" sz="1200" dirty="0" smtClean="0">
              <a:solidFill>
                <a:schemeClr val="tx1"/>
              </a:solidFill>
            </a:endParaRPr>
          </a:p>
          <a:p>
            <a:pPr marL="342900" indent="-342900">
              <a:buAutoNum type="arabicPeriod"/>
            </a:pPr>
            <a:r>
              <a:rPr lang="es-MX" sz="1200" dirty="0" smtClean="0">
                <a:solidFill>
                  <a:schemeClr val="tx1"/>
                </a:solidFill>
              </a:rPr>
              <a:t>  San </a:t>
            </a:r>
            <a:r>
              <a:rPr lang="es-MX" sz="1200" dirty="0" smtClean="0">
                <a:solidFill>
                  <a:schemeClr val="tx1"/>
                </a:solidFill>
              </a:rPr>
              <a:t>Lorenzo </a:t>
            </a:r>
            <a:r>
              <a:rPr lang="es-MX" sz="1200" dirty="0" err="1" smtClean="0">
                <a:solidFill>
                  <a:schemeClr val="tx1"/>
                </a:solidFill>
              </a:rPr>
              <a:t>Axocomanitla</a:t>
            </a:r>
            <a:r>
              <a:rPr lang="es-MX" sz="1200" dirty="0" smtClean="0">
                <a:solidFill>
                  <a:schemeClr val="tx1"/>
                </a:solidFill>
              </a:rPr>
              <a:t>                5.01                                             </a:t>
            </a:r>
          </a:p>
          <a:p>
            <a:pPr marL="457200" indent="-457200">
              <a:buAutoNum type="arabicPeriod"/>
            </a:pPr>
            <a:r>
              <a:rPr lang="es-MX" sz="1200" dirty="0" smtClean="0">
                <a:solidFill>
                  <a:schemeClr val="tx1"/>
                </a:solidFill>
              </a:rPr>
              <a:t>La Magdalena </a:t>
            </a:r>
            <a:r>
              <a:rPr lang="es-MX" sz="1200" dirty="0" err="1" smtClean="0">
                <a:solidFill>
                  <a:schemeClr val="tx1"/>
                </a:solidFill>
              </a:rPr>
              <a:t>Tlaltelulco</a:t>
            </a:r>
            <a:r>
              <a:rPr lang="es-MX" sz="1200" dirty="0" smtClean="0">
                <a:solidFill>
                  <a:schemeClr val="tx1"/>
                </a:solidFill>
              </a:rPr>
              <a:t>                  5</a:t>
            </a:r>
          </a:p>
          <a:p>
            <a:pPr marL="457200" indent="-457200">
              <a:buAutoNum type="arabicPeriod"/>
            </a:pPr>
            <a:r>
              <a:rPr lang="es-MX" sz="1200" dirty="0" err="1" smtClean="0">
                <a:solidFill>
                  <a:schemeClr val="tx1"/>
                </a:solidFill>
              </a:rPr>
              <a:t>Yauhquemehcan</a:t>
            </a:r>
            <a:r>
              <a:rPr lang="es-MX" sz="1200" dirty="0" smtClean="0">
                <a:solidFill>
                  <a:schemeClr val="tx1"/>
                </a:solidFill>
              </a:rPr>
              <a:t>                                </a:t>
            </a:r>
            <a:r>
              <a:rPr lang="es-MX" sz="1200" dirty="0">
                <a:solidFill>
                  <a:schemeClr val="tx1"/>
                </a:solidFill>
              </a:rPr>
              <a:t>5</a:t>
            </a:r>
            <a:endParaRPr lang="es-MX" sz="1200" dirty="0" smtClean="0">
              <a:solidFill>
                <a:schemeClr val="tx1"/>
              </a:solidFill>
            </a:endParaRPr>
          </a:p>
          <a:p>
            <a:pPr marL="457200" indent="-457200">
              <a:buAutoNum type="arabicPeriod"/>
            </a:pPr>
            <a:r>
              <a:rPr lang="es-MX" sz="1200" dirty="0" smtClean="0">
                <a:solidFill>
                  <a:schemeClr val="tx1"/>
                </a:solidFill>
              </a:rPr>
              <a:t>San Jerónimo </a:t>
            </a:r>
            <a:r>
              <a:rPr lang="es-MX" sz="1200" dirty="0" smtClean="0">
                <a:solidFill>
                  <a:schemeClr val="tx1"/>
                </a:solidFill>
              </a:rPr>
              <a:t>Zacualpan                  </a:t>
            </a:r>
            <a:r>
              <a:rPr lang="es-MX" sz="1200" dirty="0" smtClean="0">
                <a:solidFill>
                  <a:schemeClr val="tx1"/>
                </a:solidFill>
              </a:rPr>
              <a:t>2.5</a:t>
            </a:r>
          </a:p>
          <a:p>
            <a:pPr marL="457200" indent="-457200">
              <a:buAutoNum type="arabicPeriod"/>
            </a:pPr>
            <a:r>
              <a:rPr lang="es-MX" sz="1200" dirty="0" smtClean="0">
                <a:solidFill>
                  <a:schemeClr val="tx1"/>
                </a:solidFill>
              </a:rPr>
              <a:t>Nativitas                                               1.25</a:t>
            </a:r>
          </a:p>
          <a:p>
            <a:pPr marL="457200" indent="-457200">
              <a:buAutoNum type="arabicPeriod"/>
            </a:pPr>
            <a:r>
              <a:rPr lang="es-MX" sz="1200" dirty="0" smtClean="0">
                <a:solidFill>
                  <a:schemeClr val="tx1"/>
                </a:solidFill>
              </a:rPr>
              <a:t>PRD.                                                      1.25</a:t>
            </a:r>
          </a:p>
          <a:p>
            <a:pPr marL="457200" indent="-457200">
              <a:buAutoNum type="arabicPeriod"/>
            </a:pPr>
            <a:r>
              <a:rPr lang="es-MX" sz="1200" dirty="0" err="1" smtClean="0">
                <a:solidFill>
                  <a:schemeClr val="tx1"/>
                </a:solidFill>
              </a:rPr>
              <a:t>Acuamanala</a:t>
            </a:r>
            <a:r>
              <a:rPr lang="es-MX" sz="1200" dirty="0" smtClean="0">
                <a:solidFill>
                  <a:schemeClr val="tx1"/>
                </a:solidFill>
              </a:rPr>
              <a:t>  de M.H                         0</a:t>
            </a:r>
          </a:p>
          <a:p>
            <a:pPr marL="457200" indent="-457200">
              <a:buAutoNum type="arabicPeriod"/>
            </a:pPr>
            <a:r>
              <a:rPr lang="es-MX" sz="1200" dirty="0" smtClean="0">
                <a:solidFill>
                  <a:schemeClr val="tx1"/>
                </a:solidFill>
              </a:rPr>
              <a:t>Españita                                                0</a:t>
            </a:r>
          </a:p>
          <a:p>
            <a:pPr marL="457200" indent="-457200">
              <a:buAutoNum type="arabicPeriod"/>
            </a:pPr>
            <a:r>
              <a:rPr lang="es-MX" sz="1200" dirty="0" err="1" smtClean="0">
                <a:solidFill>
                  <a:schemeClr val="tx1"/>
                </a:solidFill>
              </a:rPr>
              <a:t>Mazatecochco</a:t>
            </a:r>
            <a:r>
              <a:rPr lang="es-MX" sz="1200" dirty="0" smtClean="0">
                <a:solidFill>
                  <a:schemeClr val="tx1"/>
                </a:solidFill>
              </a:rPr>
              <a:t>                                </a:t>
            </a:r>
            <a:r>
              <a:rPr lang="es-MX" sz="1200" dirty="0">
                <a:solidFill>
                  <a:schemeClr val="tx1"/>
                </a:solidFill>
              </a:rPr>
              <a:t> </a:t>
            </a:r>
            <a:r>
              <a:rPr lang="es-MX" sz="1200" dirty="0" smtClean="0">
                <a:solidFill>
                  <a:schemeClr val="tx1"/>
                </a:solidFill>
              </a:rPr>
              <a:t>   0</a:t>
            </a:r>
          </a:p>
          <a:p>
            <a:pPr marL="457200" indent="-457200">
              <a:buAutoNum type="arabicPeriod"/>
            </a:pPr>
            <a:r>
              <a:rPr lang="es-MX" sz="1200" dirty="0" smtClean="0">
                <a:solidFill>
                  <a:schemeClr val="tx1"/>
                </a:solidFill>
              </a:rPr>
              <a:t>Partido del Trabajo                              0</a:t>
            </a:r>
          </a:p>
          <a:p>
            <a:endParaRPr lang="es-MX" sz="1600" dirty="0" smtClean="0">
              <a:solidFill>
                <a:schemeClr val="tx1"/>
              </a:solidFill>
            </a:endParaRP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589240"/>
            <a:ext cx="846594" cy="792088"/>
          </a:xfrm>
          <a:prstGeom prst="rect">
            <a:avLst/>
          </a:prstGeom>
        </p:spPr>
      </p:pic>
      <p:pic>
        <p:nvPicPr>
          <p:cNvPr id="6"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846594" cy="792088"/>
          </a:xfrm>
          <a:prstGeom prst="rect">
            <a:avLst/>
          </a:prstGeom>
        </p:spPr>
      </p:pic>
    </p:spTree>
    <p:extLst>
      <p:ext uri="{BB962C8B-B14F-4D97-AF65-F5344CB8AC3E}">
        <p14:creationId xmlns:p14="http://schemas.microsoft.com/office/powerpoint/2010/main" val="40780601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1 Gráfico"/>
          <p:cNvGraphicFramePr>
            <a:graphicFrameLocks noGrp="1"/>
          </p:cNvGraphicFramePr>
          <p:nvPr>
            <p:extLst>
              <p:ext uri="{D42A27DB-BD31-4B8C-83A1-F6EECF244321}">
                <p14:modId xmlns:p14="http://schemas.microsoft.com/office/powerpoint/2010/main" val="2300829239"/>
              </p:ext>
            </p:extLst>
          </p:nvPr>
        </p:nvGraphicFramePr>
        <p:xfrm>
          <a:off x="242454" y="285750"/>
          <a:ext cx="8659091" cy="6286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20950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251520" y="836712"/>
            <a:ext cx="8496944" cy="583264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313182" indent="-285750" algn="just">
              <a:buFont typeface="Wingdings" panose="05000000000000000000" pitchFamily="2" charset="2"/>
              <a:buChar char="q"/>
            </a:pPr>
            <a:r>
              <a:rPr lang="es-MX" sz="1400" dirty="0" smtClean="0">
                <a:solidFill>
                  <a:schemeClr val="tx1"/>
                </a:solidFill>
              </a:rPr>
              <a:t>Este ejercicio una vez más demuestra el estado que guarda la transparencia en nuestra entidad y el cumplimiento que los sujetos obligados le dan a la Ley de Transparencia y Acceso a la Información del Estado de Tlaxcala, lo cual es preocupante los niveles tan bajos en los que los presentes indicadores nos reflejan, toda vez que 121 entidades públicas (85%) no tienen información actualizada que establecen los lineamientos generales para la homologación y publicación de la información de las obligaciones de transparencia y acceso a la información. Lo cual la principal observación es que aún persiste la estructura de los artículos 8, 9, 10, 11, 12 y 13 de la Ley Abrogada LAIPET, es decir para comenzar con la nueva homologación habría que establecer la estructura nueva, organizando y presentando en la página de internet el articulado del articulo 63 al 72 de la LTAIPET. Por otro lado los resultados de la verificación de las páginas de internet de los sujetos obligados decayó en forma estrepitosa, toda vez que en la pasada evaluación 2016-1 los sujetos obligados que tenían pagina pero sin información pública solo eran 17; es decir el 12% que contrasta con el 85% de la actual 2016-2.</a:t>
            </a:r>
          </a:p>
          <a:p>
            <a:pPr marL="313182" indent="-285750" algn="just">
              <a:buFont typeface="Wingdings" panose="05000000000000000000" pitchFamily="2" charset="2"/>
              <a:buChar char="q"/>
            </a:pPr>
            <a:endParaRPr lang="es-MX" sz="1400" dirty="0" smtClean="0">
              <a:solidFill>
                <a:schemeClr val="tx1"/>
              </a:solidFill>
            </a:endParaRPr>
          </a:p>
          <a:p>
            <a:pPr marL="313182" indent="-285750" algn="just">
              <a:buFont typeface="Wingdings" panose="05000000000000000000" pitchFamily="2" charset="2"/>
              <a:buChar char="q"/>
            </a:pPr>
            <a:r>
              <a:rPr lang="es-MX" sz="1400" dirty="0" smtClean="0">
                <a:solidFill>
                  <a:schemeClr val="tx1"/>
                </a:solidFill>
              </a:rPr>
              <a:t>El otro indicador que mide la participación de los Responsables de las Unidades de Transparencia es decir los enlaces que existen en cada entidad pública con el propio Instituto en los eventos, foros, conferencias, talleres que organiza el órgano garante y que tiene el objetivo de contribuir a la difusión del DAI, para lo cual se tuvieron durante el año 2016, </a:t>
            </a:r>
            <a:r>
              <a:rPr lang="es-MX" sz="1400" dirty="0" smtClean="0">
                <a:solidFill>
                  <a:schemeClr val="tx1"/>
                </a:solidFill>
              </a:rPr>
              <a:t>dieciséis </a:t>
            </a:r>
            <a:r>
              <a:rPr lang="es-MX" sz="1400" dirty="0" smtClean="0">
                <a:solidFill>
                  <a:schemeClr val="tx1"/>
                </a:solidFill>
              </a:rPr>
              <a:t>eventos de lo cuales se obtuvo un promedio de asistencia del 56% de dichas figuras, fluctuando esta participación entre el 44 al 72%. Este dato refleja que la participación estuvo ligeramente superior a la mediana de 50. </a:t>
            </a:r>
          </a:p>
          <a:p>
            <a:endParaRPr lang="es-MX" dirty="0"/>
          </a:p>
        </p:txBody>
      </p:sp>
      <p:sp>
        <p:nvSpPr>
          <p:cNvPr id="4" name="Marcador de contenido 2"/>
          <p:cNvSpPr txBox="1">
            <a:spLocks/>
          </p:cNvSpPr>
          <p:nvPr/>
        </p:nvSpPr>
        <p:spPr>
          <a:xfrm>
            <a:off x="395536" y="376713"/>
            <a:ext cx="8064896" cy="432047"/>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2200" b="1" dirty="0" smtClean="0">
                <a:solidFill>
                  <a:schemeClr val="tx1"/>
                </a:solidFill>
              </a:rPr>
              <a:t>Análisis y Conclusiones</a:t>
            </a:r>
            <a:endParaRPr lang="es-MX" b="1" dirty="0"/>
          </a:p>
        </p:txBody>
      </p:sp>
    </p:spTree>
    <p:extLst>
      <p:ext uri="{BB962C8B-B14F-4D97-AF65-F5344CB8AC3E}">
        <p14:creationId xmlns:p14="http://schemas.microsoft.com/office/powerpoint/2010/main" val="3096311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683568" y="1700808"/>
            <a:ext cx="4464496" cy="4387344"/>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2000" dirty="0" smtClean="0">
                <a:solidFill>
                  <a:schemeClr val="tx1"/>
                </a:solidFill>
              </a:rPr>
              <a:t>Tal como lo establece el artículo 1 de la LTAIPET, las Entidades Públicas a garantizar y proporcionar el acceso a la información pública, así como acatar las disposiciones son un </a:t>
            </a:r>
            <a:r>
              <a:rPr lang="es-MX" sz="2000" b="1" dirty="0" smtClean="0">
                <a:solidFill>
                  <a:schemeClr val="tx1"/>
                </a:solidFill>
              </a:rPr>
              <a:t>total de 143</a:t>
            </a:r>
            <a:r>
              <a:rPr lang="es-MX" sz="2000" dirty="0" smtClean="0">
                <a:solidFill>
                  <a:schemeClr val="tx1"/>
                </a:solidFill>
              </a:rPr>
              <a:t>. Toda vez que la Casa de Artesanías vuelve a ser sujeto obligado.  </a:t>
            </a:r>
          </a:p>
          <a:p>
            <a:endParaRPr lang="es-MX" dirty="0"/>
          </a:p>
        </p:txBody>
      </p:sp>
      <p:graphicFrame>
        <p:nvGraphicFramePr>
          <p:cNvPr id="3" name="Tabla 6"/>
          <p:cNvGraphicFramePr>
            <a:graphicFrameLocks noGrp="1"/>
          </p:cNvGraphicFramePr>
          <p:nvPr>
            <p:extLst>
              <p:ext uri="{D42A27DB-BD31-4B8C-83A1-F6EECF244321}">
                <p14:modId xmlns:p14="http://schemas.microsoft.com/office/powerpoint/2010/main" val="608471776"/>
              </p:ext>
            </p:extLst>
          </p:nvPr>
        </p:nvGraphicFramePr>
        <p:xfrm>
          <a:off x="5308795" y="1833701"/>
          <a:ext cx="3426305" cy="3980328"/>
        </p:xfrm>
        <a:graphic>
          <a:graphicData uri="http://schemas.openxmlformats.org/drawingml/2006/table">
            <a:tbl>
              <a:tblPr firstRow="1" firstCol="1" bandRow="1">
                <a:tableStyleId>{5C22544A-7EE6-4342-B048-85BDC9FD1C3A}</a:tableStyleId>
              </a:tblPr>
              <a:tblGrid>
                <a:gridCol w="2782180"/>
                <a:gridCol w="644125"/>
              </a:tblGrid>
              <a:tr h="116686">
                <a:tc>
                  <a:txBody>
                    <a:bodyPr/>
                    <a:lstStyle/>
                    <a:p>
                      <a:pPr algn="ctr">
                        <a:lnSpc>
                          <a:spcPct val="107000"/>
                        </a:lnSpc>
                        <a:spcAft>
                          <a:spcPts val="0"/>
                        </a:spcAft>
                      </a:pPr>
                      <a:r>
                        <a:rPr lang="es-MX" sz="1500" kern="1200" dirty="0">
                          <a:effectLst/>
                        </a:rPr>
                        <a:t>Sujetos Obligados</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3">
                        <a:lumMod val="75000"/>
                      </a:schemeClr>
                    </a:solidFill>
                  </a:tcPr>
                </a:tc>
                <a:tc>
                  <a:txBody>
                    <a:bodyPr/>
                    <a:lstStyle/>
                    <a:p>
                      <a:pPr algn="ctr">
                        <a:lnSpc>
                          <a:spcPct val="107000"/>
                        </a:lnSpc>
                        <a:spcAft>
                          <a:spcPts val="0"/>
                        </a:spcAft>
                      </a:pPr>
                      <a:r>
                        <a:rPr lang="es-MX" sz="1500" kern="1200" dirty="0" smtClean="0">
                          <a:effectLst/>
                        </a:rPr>
                        <a:t>No.</a:t>
                      </a:r>
                    </a:p>
                  </a:txBody>
                  <a:tcPr marL="51435" marR="51435" marT="0" marB="0">
                    <a:solidFill>
                      <a:schemeClr val="accent3">
                        <a:lumMod val="75000"/>
                      </a:schemeClr>
                    </a:solidFill>
                  </a:tcPr>
                </a:tc>
              </a:tr>
              <a:tr h="442355">
                <a:tc>
                  <a:txBody>
                    <a:bodyPr/>
                    <a:lstStyle/>
                    <a:p>
                      <a:pPr>
                        <a:lnSpc>
                          <a:spcPct val="107000"/>
                        </a:lnSpc>
                        <a:spcAft>
                          <a:spcPts val="0"/>
                        </a:spcAft>
                      </a:pPr>
                      <a:r>
                        <a:rPr lang="es-MX" sz="1500" kern="1200" dirty="0">
                          <a:solidFill>
                            <a:schemeClr val="tx1"/>
                          </a:solidFill>
                          <a:effectLst/>
                        </a:rPr>
                        <a:t>Poder Ejecutivo</a:t>
                      </a:r>
                      <a:endParaRPr lang="es-MX"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60000"/>
                        <a:lumOff val="40000"/>
                      </a:schemeClr>
                    </a:solidFill>
                  </a:tcPr>
                </a:tc>
                <a:tc>
                  <a:txBody>
                    <a:bodyPr/>
                    <a:lstStyle/>
                    <a:p>
                      <a:pPr algn="ctr">
                        <a:lnSpc>
                          <a:spcPct val="107000"/>
                        </a:lnSpc>
                        <a:spcAft>
                          <a:spcPts val="0"/>
                        </a:spcAft>
                      </a:pPr>
                      <a:r>
                        <a:rPr lang="es-MX" sz="1500" b="1" kern="1200" dirty="0" smtClean="0">
                          <a:solidFill>
                            <a:schemeClr val="tx1"/>
                          </a:solidFill>
                          <a:effectLst/>
                          <a:latin typeface="+mn-lt"/>
                          <a:ea typeface="+mn-ea"/>
                          <a:cs typeface="+mn-cs"/>
                        </a:rPr>
                        <a:t>58</a:t>
                      </a:r>
                      <a:endParaRPr lang="es-MX" sz="1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60000"/>
                        <a:lumOff val="40000"/>
                      </a:schemeClr>
                    </a:solidFill>
                  </a:tcPr>
                </a:tc>
              </a:tr>
              <a:tr h="442355">
                <a:tc>
                  <a:txBody>
                    <a:bodyPr/>
                    <a:lstStyle/>
                    <a:p>
                      <a:pPr>
                        <a:lnSpc>
                          <a:spcPct val="107000"/>
                        </a:lnSpc>
                        <a:spcAft>
                          <a:spcPts val="0"/>
                        </a:spcAft>
                      </a:pPr>
                      <a:r>
                        <a:rPr lang="es-MX" sz="1500" kern="1200" dirty="0">
                          <a:effectLst/>
                        </a:rPr>
                        <a:t>Poder Legislativo</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c>
                  <a:txBody>
                    <a:bodyPr/>
                    <a:lstStyle/>
                    <a:p>
                      <a:pPr algn="ctr">
                        <a:lnSpc>
                          <a:spcPct val="107000"/>
                        </a:lnSpc>
                        <a:spcAft>
                          <a:spcPts val="0"/>
                        </a:spcAft>
                      </a:pPr>
                      <a:r>
                        <a:rPr lang="es-MX" sz="1500" b="1" kern="1200" dirty="0">
                          <a:solidFill>
                            <a:schemeClr val="bg1">
                              <a:lumMod val="95000"/>
                            </a:schemeClr>
                          </a:solidFill>
                          <a:effectLst/>
                        </a:rPr>
                        <a:t>2</a:t>
                      </a:r>
                      <a:endParaRPr lang="es-MX" sz="15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r>
              <a:tr h="442355">
                <a:tc>
                  <a:txBody>
                    <a:bodyPr/>
                    <a:lstStyle/>
                    <a:p>
                      <a:pPr>
                        <a:lnSpc>
                          <a:spcPct val="107000"/>
                        </a:lnSpc>
                        <a:spcAft>
                          <a:spcPts val="0"/>
                        </a:spcAft>
                      </a:pPr>
                      <a:r>
                        <a:rPr lang="es-MX" sz="1500" kern="1200" dirty="0">
                          <a:solidFill>
                            <a:schemeClr val="tx1"/>
                          </a:solidFill>
                          <a:effectLst/>
                        </a:rPr>
                        <a:t>Poder Judicial</a:t>
                      </a:r>
                      <a:endParaRPr lang="es-MX"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60000"/>
                        <a:lumOff val="40000"/>
                      </a:schemeClr>
                    </a:solidFill>
                  </a:tcPr>
                </a:tc>
                <a:tc>
                  <a:txBody>
                    <a:bodyPr/>
                    <a:lstStyle/>
                    <a:p>
                      <a:pPr algn="ctr">
                        <a:lnSpc>
                          <a:spcPct val="107000"/>
                        </a:lnSpc>
                        <a:spcAft>
                          <a:spcPts val="0"/>
                        </a:spcAft>
                      </a:pPr>
                      <a:r>
                        <a:rPr lang="es-MX" sz="1500" b="1" kern="1200" dirty="0">
                          <a:solidFill>
                            <a:schemeClr val="tx1"/>
                          </a:solidFill>
                          <a:effectLst/>
                        </a:rPr>
                        <a:t>2</a:t>
                      </a:r>
                      <a:endParaRPr lang="es-MX" sz="1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60000"/>
                        <a:lumOff val="40000"/>
                      </a:schemeClr>
                    </a:solidFill>
                  </a:tcPr>
                </a:tc>
              </a:tr>
              <a:tr h="466607">
                <a:tc>
                  <a:txBody>
                    <a:bodyPr/>
                    <a:lstStyle/>
                    <a:p>
                      <a:pPr>
                        <a:lnSpc>
                          <a:spcPct val="107000"/>
                        </a:lnSpc>
                        <a:spcAft>
                          <a:spcPts val="0"/>
                        </a:spcAft>
                      </a:pPr>
                      <a:r>
                        <a:rPr lang="es-MX" sz="1500" kern="1200" dirty="0">
                          <a:effectLst/>
                        </a:rPr>
                        <a:t>Organismos Autónomos</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c>
                  <a:txBody>
                    <a:bodyPr/>
                    <a:lstStyle/>
                    <a:p>
                      <a:pPr algn="ctr">
                        <a:lnSpc>
                          <a:spcPct val="107000"/>
                        </a:lnSpc>
                        <a:spcAft>
                          <a:spcPts val="0"/>
                        </a:spcAft>
                      </a:pPr>
                      <a:r>
                        <a:rPr lang="es-MX" sz="1500" b="1" kern="1200" dirty="0">
                          <a:solidFill>
                            <a:schemeClr val="bg1">
                              <a:lumMod val="95000"/>
                            </a:schemeClr>
                          </a:solidFill>
                          <a:effectLst/>
                          <a:latin typeface="+mn-lt"/>
                          <a:ea typeface="+mn-ea"/>
                          <a:cs typeface="+mn-cs"/>
                        </a:rPr>
                        <a:t>6</a:t>
                      </a:r>
                      <a:endParaRPr lang="es-MX" sz="15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r>
              <a:tr h="442355">
                <a:tc>
                  <a:txBody>
                    <a:bodyPr/>
                    <a:lstStyle/>
                    <a:p>
                      <a:pPr>
                        <a:lnSpc>
                          <a:spcPct val="107000"/>
                        </a:lnSpc>
                        <a:spcAft>
                          <a:spcPts val="0"/>
                        </a:spcAft>
                      </a:pPr>
                      <a:r>
                        <a:rPr lang="es-MX" sz="1500" kern="1200" dirty="0">
                          <a:solidFill>
                            <a:schemeClr val="tx1"/>
                          </a:solidFill>
                          <a:effectLst/>
                        </a:rPr>
                        <a:t>Partidos Políticos</a:t>
                      </a:r>
                      <a:endParaRPr lang="es-MX"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60000"/>
                        <a:lumOff val="40000"/>
                      </a:schemeClr>
                    </a:solidFill>
                  </a:tcPr>
                </a:tc>
                <a:tc>
                  <a:txBody>
                    <a:bodyPr/>
                    <a:lstStyle/>
                    <a:p>
                      <a:pPr algn="ctr">
                        <a:lnSpc>
                          <a:spcPct val="107000"/>
                        </a:lnSpc>
                        <a:spcAft>
                          <a:spcPts val="0"/>
                        </a:spcAft>
                      </a:pPr>
                      <a:r>
                        <a:rPr lang="es-MX" sz="1500" b="1" kern="1200" dirty="0" smtClean="0">
                          <a:solidFill>
                            <a:schemeClr val="tx1"/>
                          </a:solidFill>
                          <a:effectLst/>
                          <a:latin typeface="+mn-lt"/>
                          <a:ea typeface="+mn-ea"/>
                          <a:cs typeface="+mn-cs"/>
                        </a:rPr>
                        <a:t>11</a:t>
                      </a:r>
                      <a:endParaRPr lang="es-MX" sz="1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60000"/>
                        <a:lumOff val="40000"/>
                      </a:schemeClr>
                    </a:solidFill>
                  </a:tcPr>
                </a:tc>
              </a:tr>
              <a:tr h="442355">
                <a:tc>
                  <a:txBody>
                    <a:bodyPr/>
                    <a:lstStyle/>
                    <a:p>
                      <a:pPr>
                        <a:lnSpc>
                          <a:spcPct val="107000"/>
                        </a:lnSpc>
                        <a:spcAft>
                          <a:spcPts val="0"/>
                        </a:spcAft>
                      </a:pPr>
                      <a:r>
                        <a:rPr lang="es-MX" sz="1500" kern="1200" dirty="0">
                          <a:effectLst/>
                        </a:rPr>
                        <a:t>Ayuntamientos</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c>
                  <a:txBody>
                    <a:bodyPr/>
                    <a:lstStyle/>
                    <a:p>
                      <a:pPr algn="ctr">
                        <a:lnSpc>
                          <a:spcPct val="107000"/>
                        </a:lnSpc>
                        <a:spcAft>
                          <a:spcPts val="0"/>
                        </a:spcAft>
                      </a:pPr>
                      <a:r>
                        <a:rPr lang="es-MX" sz="1500" b="1" kern="1200" dirty="0">
                          <a:solidFill>
                            <a:schemeClr val="bg1">
                              <a:lumMod val="95000"/>
                            </a:schemeClr>
                          </a:solidFill>
                          <a:effectLst/>
                        </a:rPr>
                        <a:t>60</a:t>
                      </a:r>
                      <a:endParaRPr lang="es-MX" sz="15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r>
              <a:tr h="614989">
                <a:tc>
                  <a:txBody>
                    <a:bodyPr/>
                    <a:lstStyle/>
                    <a:p>
                      <a:pPr>
                        <a:lnSpc>
                          <a:spcPct val="107000"/>
                        </a:lnSpc>
                        <a:spcAft>
                          <a:spcPts val="0"/>
                        </a:spcAft>
                      </a:pPr>
                      <a:r>
                        <a:rPr lang="es-MX" sz="1500" kern="1200" dirty="0">
                          <a:solidFill>
                            <a:schemeClr val="tx1"/>
                          </a:solidFill>
                          <a:effectLst/>
                        </a:rPr>
                        <a:t>Comisiones Municipales de </a:t>
                      </a:r>
                      <a:r>
                        <a:rPr lang="es-MX" sz="1500" kern="1200" dirty="0" smtClean="0">
                          <a:solidFill>
                            <a:schemeClr val="tx1"/>
                          </a:solidFill>
                          <a:effectLst/>
                        </a:rPr>
                        <a:t>Agua Potable</a:t>
                      </a:r>
                    </a:p>
                  </a:txBody>
                  <a:tcPr marL="51435" marR="51435" marT="0" marB="0" anchor="ctr">
                    <a:solidFill>
                      <a:schemeClr val="accent4">
                        <a:lumMod val="60000"/>
                        <a:lumOff val="40000"/>
                      </a:schemeClr>
                    </a:solidFill>
                  </a:tcPr>
                </a:tc>
                <a:tc>
                  <a:txBody>
                    <a:bodyPr/>
                    <a:lstStyle/>
                    <a:p>
                      <a:pPr algn="ctr">
                        <a:lnSpc>
                          <a:spcPct val="107000"/>
                        </a:lnSpc>
                        <a:spcAft>
                          <a:spcPts val="0"/>
                        </a:spcAft>
                      </a:pPr>
                      <a:r>
                        <a:rPr lang="es-MX" sz="1500" b="1" kern="1200" dirty="0">
                          <a:solidFill>
                            <a:schemeClr val="tx1"/>
                          </a:solidFill>
                          <a:effectLst/>
                        </a:rPr>
                        <a:t>4</a:t>
                      </a:r>
                      <a:endParaRPr lang="es-MX" sz="1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4">
                        <a:lumMod val="60000"/>
                        <a:lumOff val="40000"/>
                      </a:schemeClr>
                    </a:solidFill>
                  </a:tcPr>
                </a:tc>
              </a:tr>
              <a:tr h="442355">
                <a:tc>
                  <a:txBody>
                    <a:bodyPr/>
                    <a:lstStyle/>
                    <a:p>
                      <a:pPr>
                        <a:lnSpc>
                          <a:spcPct val="107000"/>
                        </a:lnSpc>
                        <a:spcAft>
                          <a:spcPts val="0"/>
                        </a:spcAft>
                      </a:pPr>
                      <a:r>
                        <a:rPr lang="es-MX" sz="1500" kern="1200" dirty="0">
                          <a:effectLst/>
                        </a:rPr>
                        <a:t>Total</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c>
                  <a:txBody>
                    <a:bodyPr/>
                    <a:lstStyle/>
                    <a:p>
                      <a:pPr algn="ctr">
                        <a:lnSpc>
                          <a:spcPct val="107000"/>
                        </a:lnSpc>
                        <a:spcAft>
                          <a:spcPts val="0"/>
                        </a:spcAft>
                      </a:pPr>
                      <a:r>
                        <a:rPr lang="es-MX" sz="1500" b="1" kern="1200" dirty="0" smtClean="0">
                          <a:solidFill>
                            <a:schemeClr val="bg1">
                              <a:lumMod val="95000"/>
                            </a:schemeClr>
                          </a:solidFill>
                          <a:effectLst/>
                        </a:rPr>
                        <a:t>143</a:t>
                      </a:r>
                      <a:endParaRPr lang="es-MX" sz="15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solidFill>
                      <a:schemeClr val="accent3">
                        <a:lumMod val="75000"/>
                      </a:schemeClr>
                    </a:solidFill>
                  </a:tcPr>
                </a:tc>
              </a:tr>
            </a:tbl>
          </a:graphicData>
        </a:graphic>
      </p:graphicFrame>
      <p:sp>
        <p:nvSpPr>
          <p:cNvPr id="4" name="Título 1"/>
          <p:cNvSpPr txBox="1">
            <a:spLocks/>
          </p:cNvSpPr>
          <p:nvPr/>
        </p:nvSpPr>
        <p:spPr>
          <a:xfrm>
            <a:off x="899592" y="908720"/>
            <a:ext cx="5398989" cy="518508"/>
          </a:xfrm>
          <a:prstGeom prst="rect">
            <a:avLst/>
          </a:prstGeom>
        </p:spPr>
        <p:txBody>
          <a:bodyPr anchor="b">
            <a:normAutofit fontScale="825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3200" dirty="0" smtClean="0">
                <a:solidFill>
                  <a:schemeClr val="tx1"/>
                </a:solidFill>
              </a:rPr>
              <a:t>Sujetos Obligados participantes</a:t>
            </a:r>
            <a:endParaRPr lang="es-MX" sz="3200" dirty="0">
              <a:solidFill>
                <a:schemeClr val="tx1"/>
              </a:solidFill>
            </a:endParaRP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2" y="551795"/>
            <a:ext cx="1021262" cy="873826"/>
          </a:xfrm>
          <a:prstGeom prst="rect">
            <a:avLst/>
          </a:prstGeom>
        </p:spPr>
      </p:pic>
    </p:spTree>
    <p:extLst>
      <p:ext uri="{BB962C8B-B14F-4D97-AF65-F5344CB8AC3E}">
        <p14:creationId xmlns:p14="http://schemas.microsoft.com/office/powerpoint/2010/main" val="41109106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251520" y="836712"/>
            <a:ext cx="8496944" cy="583264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313182" indent="-285750" algn="just">
              <a:buFont typeface="Wingdings" panose="05000000000000000000" pitchFamily="2" charset="2"/>
              <a:buChar char="q"/>
            </a:pPr>
            <a:endParaRPr lang="es-MX" sz="1400" dirty="0" smtClean="0">
              <a:solidFill>
                <a:schemeClr val="tx1"/>
              </a:solidFill>
            </a:endParaRPr>
          </a:p>
          <a:p>
            <a:pPr marL="313182" indent="-285750" algn="just">
              <a:buFont typeface="Wingdings" panose="05000000000000000000" pitchFamily="2" charset="2"/>
              <a:buChar char="q"/>
            </a:pPr>
            <a:r>
              <a:rPr lang="es-MX" sz="1400" dirty="0" smtClean="0">
                <a:solidFill>
                  <a:schemeClr val="tx1"/>
                </a:solidFill>
              </a:rPr>
              <a:t>En otro sentido en la presente evaluación existió el índice de participación de capacitaciones de la LTAIPET, del taller de capacitaciones sobre la Plataforma Nacional de Transparencia y al taller de capacitación del sistema de portales de transparencia (SIPOT) de lo cual la importancia de medir a través de este indicador radicó que para este momento coyuntural de la reforma de transparencia el interés reflejado en los esfuerzos de lo sujetos obligados por capacitarse y actualizarse en materia de las nuevas disposiciones del Sistema Nacional de Transparencia (SNT) y que dio como resultado del taller de generalidades de la LTAIPET el 58% asistió a dicho evento; es decir 82 responsables de unidades de transparencia, al taller de la PNT y de las obligaciones de transparencia tuvo una asistencia del 54% o sea 77 responsables de las unidades de transparencia y por último 56% asistió al taller sobre el Sistema de Pórtales de Transparencia es decir 80 responsables de unidades de transparencia.</a:t>
            </a:r>
          </a:p>
          <a:p>
            <a:pPr marL="313182" indent="-285750" algn="just">
              <a:buFont typeface="Wingdings" panose="05000000000000000000" pitchFamily="2" charset="2"/>
              <a:buChar char="q"/>
            </a:pPr>
            <a:endParaRPr lang="es-MX" sz="1400" dirty="0" smtClean="0">
              <a:solidFill>
                <a:schemeClr val="tx1"/>
              </a:solidFill>
            </a:endParaRPr>
          </a:p>
          <a:p>
            <a:pPr marL="313182" indent="-285750" algn="just">
              <a:buFont typeface="Wingdings" panose="05000000000000000000" pitchFamily="2" charset="2"/>
              <a:buChar char="q"/>
            </a:pPr>
            <a:r>
              <a:rPr lang="es-MX" sz="1400" dirty="0" smtClean="0">
                <a:solidFill>
                  <a:schemeClr val="tx1"/>
                </a:solidFill>
              </a:rPr>
              <a:t>En cuanto al indicador de Índice de Cumplimiento ICR solo se solicitó a los sujetos obligados generaran y notificaran al Instituto el Informe mensual de solicitudes de información que hayan entregado en un periodo de mayo a octubre de 2016, toda vez que en la primera evaluación del presente año se evaluó los meses de enero a abril, con los siguientes resultados: en promedio el porcentaje de cumplimiento fue de 44% es decir menor que la mediana de 50%, el mes de mayor cumplimiento fue el de mayo con 53% y el de menor cumplimiento fue el mes de octubre con 34%.     </a:t>
            </a:r>
          </a:p>
          <a:p>
            <a:pPr marL="313182" indent="-285750" algn="just">
              <a:buFont typeface="Wingdings" panose="05000000000000000000" pitchFamily="2" charset="2"/>
              <a:buChar char="q"/>
            </a:pPr>
            <a:endParaRPr lang="es-MX" sz="1400" dirty="0">
              <a:solidFill>
                <a:schemeClr val="tx1"/>
              </a:solidFill>
            </a:endParaRPr>
          </a:p>
          <a:p>
            <a:pPr marL="313182" indent="-285750" algn="just">
              <a:buFont typeface="Wingdings" panose="05000000000000000000" pitchFamily="2" charset="2"/>
              <a:buChar char="q"/>
            </a:pPr>
            <a:endParaRPr lang="es-MX" sz="1400" dirty="0" smtClean="0">
              <a:solidFill>
                <a:schemeClr val="tx1"/>
              </a:solidFill>
            </a:endParaRPr>
          </a:p>
          <a:p>
            <a:endParaRPr lang="es-MX" dirty="0"/>
          </a:p>
        </p:txBody>
      </p:sp>
      <p:sp>
        <p:nvSpPr>
          <p:cNvPr id="4" name="Marcador de contenido 2"/>
          <p:cNvSpPr txBox="1">
            <a:spLocks/>
          </p:cNvSpPr>
          <p:nvPr/>
        </p:nvSpPr>
        <p:spPr>
          <a:xfrm>
            <a:off x="395536" y="376713"/>
            <a:ext cx="8064896" cy="432047"/>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2200" b="1" dirty="0" smtClean="0">
                <a:solidFill>
                  <a:schemeClr val="tx1"/>
                </a:solidFill>
              </a:rPr>
              <a:t>Análisis y Conclusiones</a:t>
            </a:r>
            <a:endParaRPr lang="es-MX" b="1" dirty="0"/>
          </a:p>
        </p:txBody>
      </p:sp>
    </p:spTree>
    <p:extLst>
      <p:ext uri="{BB962C8B-B14F-4D97-AF65-F5344CB8AC3E}">
        <p14:creationId xmlns:p14="http://schemas.microsoft.com/office/powerpoint/2010/main" val="3594928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251520" y="836712"/>
            <a:ext cx="8496944" cy="583264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313182" indent="-285750" algn="just">
              <a:buFont typeface="Wingdings" panose="05000000000000000000" pitchFamily="2" charset="2"/>
              <a:buChar char="q"/>
            </a:pPr>
            <a:endParaRPr lang="es-MX" sz="1400" dirty="0" smtClean="0">
              <a:solidFill>
                <a:schemeClr val="tx1"/>
              </a:solidFill>
            </a:endParaRPr>
          </a:p>
          <a:p>
            <a:pPr marL="313182" indent="-285750" algn="just">
              <a:buFont typeface="Wingdings" panose="05000000000000000000" pitchFamily="2" charset="2"/>
              <a:buChar char="q"/>
            </a:pPr>
            <a:r>
              <a:rPr lang="es-MX" sz="1400" dirty="0" smtClean="0">
                <a:solidFill>
                  <a:schemeClr val="tx1"/>
                </a:solidFill>
              </a:rPr>
              <a:t>El principal indicador que es precisamente la sumatoria de los anteriores indicadores que es el Índice General de Cumplimiento (IGC), y que refleja la totalidad del cumplimiento a la LTAIPET y </a:t>
            </a:r>
            <a:r>
              <a:rPr lang="es-MX" sz="1400" b="1" i="1" dirty="0" smtClean="0">
                <a:solidFill>
                  <a:schemeClr val="tx1"/>
                </a:solidFill>
              </a:rPr>
              <a:t>finalmente a dar la veracidad de tener un estado transparente u opaco </a:t>
            </a:r>
            <a:r>
              <a:rPr lang="es-MX" sz="1400" dirty="0" smtClean="0">
                <a:solidFill>
                  <a:schemeClr val="tx1"/>
                </a:solidFill>
              </a:rPr>
              <a:t>según el resultado de la mima. Los resultados si son alarmantes derivado fundamentalmente a dos factores, uno de ellos versa </a:t>
            </a:r>
            <a:r>
              <a:rPr lang="es-MX" sz="1400" b="1" i="1" dirty="0" smtClean="0">
                <a:solidFill>
                  <a:schemeClr val="tx1"/>
                </a:solidFill>
              </a:rPr>
              <a:t>sobre el cambio de normatividad </a:t>
            </a:r>
            <a:r>
              <a:rPr lang="es-MX" sz="1400" dirty="0" smtClean="0">
                <a:solidFill>
                  <a:schemeClr val="tx1"/>
                </a:solidFill>
              </a:rPr>
              <a:t>no tanto en los trabajos realizados en el Congreso de la Unión y en el Congreso Local, toda vez que estos tienen su origen en 2014 y la promulgación de la LGAIP en 2015,  </a:t>
            </a:r>
            <a:r>
              <a:rPr lang="es-MX" sz="1400" b="1" i="1" dirty="0" smtClean="0">
                <a:solidFill>
                  <a:schemeClr val="tx1"/>
                </a:solidFill>
              </a:rPr>
              <a:t>sino en la practica una vez que entro en vigor la Ley General y la Ley Local así como sus lineamientos y se dio a conocer a todos y cada uno de los sujetos obligados</a:t>
            </a:r>
            <a:r>
              <a:rPr lang="es-MX" sz="1400" dirty="0" smtClean="0">
                <a:solidFill>
                  <a:schemeClr val="tx1"/>
                </a:solidFill>
              </a:rPr>
              <a:t> derivado a un aumento considerable de las obligaciones de transparencia y a las  exigencias del llenado de los formatos establecidos en lo lineamientos con sus criterios sustantivos, adjetivos de confiabilidad de actualización y de formato.</a:t>
            </a:r>
          </a:p>
          <a:p>
            <a:pPr marL="313182" indent="-285750" algn="just">
              <a:buFont typeface="Wingdings" panose="05000000000000000000" pitchFamily="2" charset="2"/>
              <a:buChar char="q"/>
            </a:pPr>
            <a:r>
              <a:rPr lang="es-MX" sz="1400" dirty="0" smtClean="0">
                <a:solidFill>
                  <a:schemeClr val="tx1"/>
                </a:solidFill>
              </a:rPr>
              <a:t> </a:t>
            </a:r>
            <a:r>
              <a:rPr lang="es-MX" sz="1400" dirty="0">
                <a:solidFill>
                  <a:schemeClr val="tx1"/>
                </a:solidFill>
              </a:rPr>
              <a:t>E</a:t>
            </a:r>
            <a:r>
              <a:rPr lang="es-MX" sz="1400" dirty="0" smtClean="0">
                <a:solidFill>
                  <a:schemeClr val="tx1"/>
                </a:solidFill>
              </a:rPr>
              <a:t>l otro factor primordial de la baja sustantiva de los niveles de evaluación en materia de transparencia es que en el estado de Tlaxcala como en muchos otros en el país es que en este año 2016 y sobre todo en el segundo semestre las administraciones del Ejecutivo del Estado con sus 58 entidades públicas y los ayuntamientos con sus 60 sujetos obligados </a:t>
            </a:r>
            <a:r>
              <a:rPr lang="es-MX" sz="1400" b="1" i="1" dirty="0" smtClean="0">
                <a:solidFill>
                  <a:schemeClr val="tx1"/>
                </a:solidFill>
              </a:rPr>
              <a:t>están más preocupadas y ocupadas en el cierre de sus ejercicios de su cuenta pública y en sus respectivos informes de gobierno que desafortunadamente desde el mes de septiembre despiden personal importante en el andamiaje de sus organizaciones tales como lo Responsables de las áreas que son los responsables de subir la información y que de alguna forma muchos de ellos recibieron la capacitación de la LTAIPET hasta los mismos Responsables de las Unidades de Transparencia; dando como resultado la repetición de capacitaciones y orientaciones al nuevo personal de los sujetos obligados.</a:t>
            </a:r>
            <a:endParaRPr lang="es-MX" sz="1400" b="1" i="1" dirty="0">
              <a:solidFill>
                <a:schemeClr val="tx1"/>
              </a:solidFill>
            </a:endParaRPr>
          </a:p>
          <a:p>
            <a:pPr marL="313182" indent="-285750" algn="just">
              <a:buFont typeface="Wingdings" panose="05000000000000000000" pitchFamily="2" charset="2"/>
              <a:buChar char="q"/>
            </a:pPr>
            <a:endParaRPr lang="es-MX" sz="1400" dirty="0" smtClean="0">
              <a:solidFill>
                <a:schemeClr val="tx1"/>
              </a:solidFill>
            </a:endParaRPr>
          </a:p>
          <a:p>
            <a:endParaRPr lang="es-MX" dirty="0"/>
          </a:p>
        </p:txBody>
      </p:sp>
      <p:sp>
        <p:nvSpPr>
          <p:cNvPr id="4" name="Marcador de contenido 2"/>
          <p:cNvSpPr txBox="1">
            <a:spLocks/>
          </p:cNvSpPr>
          <p:nvPr/>
        </p:nvSpPr>
        <p:spPr>
          <a:xfrm>
            <a:off x="395536" y="376713"/>
            <a:ext cx="8064896" cy="432047"/>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2200" b="1" dirty="0" smtClean="0">
                <a:solidFill>
                  <a:schemeClr val="tx1"/>
                </a:solidFill>
              </a:rPr>
              <a:t>Análisis y Conclusiones</a:t>
            </a:r>
            <a:endParaRPr lang="es-MX" b="1" dirty="0"/>
          </a:p>
        </p:txBody>
      </p:sp>
    </p:spTree>
    <p:extLst>
      <p:ext uri="{BB962C8B-B14F-4D97-AF65-F5344CB8AC3E}">
        <p14:creationId xmlns:p14="http://schemas.microsoft.com/office/powerpoint/2010/main" val="42601627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251520" y="836712"/>
            <a:ext cx="8496944" cy="583264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313182" indent="-285750" algn="just">
              <a:buFont typeface="Wingdings" panose="05000000000000000000" pitchFamily="2" charset="2"/>
              <a:buChar char="q"/>
            </a:pPr>
            <a:endParaRPr lang="es-MX" sz="1400" dirty="0" smtClean="0">
              <a:solidFill>
                <a:schemeClr val="tx1"/>
              </a:solidFill>
            </a:endParaRPr>
          </a:p>
          <a:p>
            <a:pPr marL="313182" indent="-285750" algn="just">
              <a:buFont typeface="Wingdings" panose="05000000000000000000" pitchFamily="2" charset="2"/>
              <a:buChar char="q"/>
            </a:pPr>
            <a:r>
              <a:rPr lang="es-MX" sz="1400" b="1" i="1" dirty="0" smtClean="0">
                <a:solidFill>
                  <a:schemeClr val="tx1"/>
                </a:solidFill>
              </a:rPr>
              <a:t>Vuelve a bajar el puntaje en materia de transparencia en el estado de Tlaxcala y lo hace de manera notoria y estrepitosa en más de 24 puntos porcentuales</a:t>
            </a:r>
            <a:r>
              <a:rPr lang="es-MX" sz="1400" dirty="0" smtClean="0">
                <a:solidFill>
                  <a:schemeClr val="tx1"/>
                </a:solidFill>
              </a:rPr>
              <a:t> toda vez que en la primera evaluación de 2016 el promedio general era de 56.06 puntos sobre 100 mientras que en la presente evaluación es de 30.25 puntos. La línea de tendencia se suaviza toda vez que al bajar este año los promedios en 2 ocasiones hace que baje la ascendente línea de tendencia. El promedio general es de 48.54 en toda la historia de las evaluaciones del órgano garante.</a:t>
            </a:r>
          </a:p>
          <a:p>
            <a:pPr marL="313182" indent="-285750" algn="just">
              <a:buFont typeface="Wingdings" panose="05000000000000000000" pitchFamily="2" charset="2"/>
              <a:buChar char="q"/>
            </a:pPr>
            <a:endParaRPr lang="es-MX" sz="1400" dirty="0" smtClean="0">
              <a:solidFill>
                <a:schemeClr val="tx1"/>
              </a:solidFill>
            </a:endParaRPr>
          </a:p>
          <a:p>
            <a:pPr marL="313182" indent="-285750" algn="just">
              <a:buFont typeface="Wingdings" panose="05000000000000000000" pitchFamily="2" charset="2"/>
              <a:buChar char="q"/>
            </a:pPr>
            <a:r>
              <a:rPr lang="es-MX" sz="1400" dirty="0" smtClean="0">
                <a:solidFill>
                  <a:schemeClr val="tx1"/>
                </a:solidFill>
              </a:rPr>
              <a:t>Otro dato relevante es que en la primera evaluación de 2016 se tenían 8 ayuntamientos en calidad de aprobados es decir arriba de 60 puntos mientras que en la presente evaluación es de cero; el poder ejecutivo en la primera de 2016, 44 entidades públicas son aprobadas y en la presente es de 4 aprobadas; </a:t>
            </a:r>
            <a:r>
              <a:rPr lang="es-MX" sz="1400" b="1" i="1" dirty="0" smtClean="0">
                <a:solidFill>
                  <a:schemeClr val="tx1"/>
                </a:solidFill>
              </a:rPr>
              <a:t>lo rescatable de esta evaluación lo es el Poder Judicial (Tribunal de Superior de Justicia y Consejo de la Judicatura)  que en ambas evaluaciones tiene puntajes aprobatorios </a:t>
            </a:r>
            <a:r>
              <a:rPr lang="es-MX" sz="1400" dirty="0" smtClean="0">
                <a:solidFill>
                  <a:schemeClr val="tx1"/>
                </a:solidFill>
              </a:rPr>
              <a:t>y lo es más relevante en ambas obtiene el primer lugar en ranking de transparencia y acceso a la información; en organismos autónomos 3 aprueban y 3 no aprueban en ambos ejercicios evaluatorios; partidos políticos en la primera de 2016 aprueban 2 mientras que en la presente 2016-2 nadie lo hace es decir cero, </a:t>
            </a:r>
            <a:r>
              <a:rPr lang="es-MX" sz="1400" b="1" i="1" dirty="0" smtClean="0">
                <a:solidFill>
                  <a:schemeClr val="tx1"/>
                </a:solidFill>
              </a:rPr>
              <a:t>pero el principal indicador obviamente es la sumatoria de estos, es decir en la primera evaluación 2016 63 sujetos obligados aprueban, mientras que en la presente solo lo hacen 9 sujetos obligados; dicho de otra forma 134 sujetos obligados están en calidad de reprobados en este ejercicio evaluatorios en materia de transparencia es decir el 94% de la totalidad en el estado.   </a:t>
            </a:r>
          </a:p>
          <a:p>
            <a:pPr marL="313182" indent="-285750" algn="just">
              <a:buFont typeface="Wingdings" panose="05000000000000000000" pitchFamily="2" charset="2"/>
              <a:buChar char="q"/>
            </a:pPr>
            <a:endParaRPr lang="es-MX" sz="1400" dirty="0" smtClean="0">
              <a:solidFill>
                <a:schemeClr val="tx1"/>
              </a:solidFill>
            </a:endParaRPr>
          </a:p>
          <a:p>
            <a:endParaRPr lang="es-MX" dirty="0"/>
          </a:p>
        </p:txBody>
      </p:sp>
      <p:sp>
        <p:nvSpPr>
          <p:cNvPr id="4" name="Marcador de contenido 2"/>
          <p:cNvSpPr txBox="1">
            <a:spLocks/>
          </p:cNvSpPr>
          <p:nvPr/>
        </p:nvSpPr>
        <p:spPr>
          <a:xfrm>
            <a:off x="395536" y="376713"/>
            <a:ext cx="8064896" cy="432047"/>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2200" b="1" dirty="0" smtClean="0">
                <a:solidFill>
                  <a:schemeClr val="tx1"/>
                </a:solidFill>
              </a:rPr>
              <a:t>Análisis y Conclusiones</a:t>
            </a:r>
            <a:endParaRPr lang="es-MX" b="1" dirty="0"/>
          </a:p>
        </p:txBody>
      </p:sp>
    </p:spTree>
    <p:extLst>
      <p:ext uri="{BB962C8B-B14F-4D97-AF65-F5344CB8AC3E}">
        <p14:creationId xmlns:p14="http://schemas.microsoft.com/office/powerpoint/2010/main" val="37693134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txBox="1">
            <a:spLocks/>
          </p:cNvSpPr>
          <p:nvPr/>
        </p:nvSpPr>
        <p:spPr>
          <a:xfrm>
            <a:off x="251520" y="836712"/>
            <a:ext cx="8496944" cy="583264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313182" indent="-285750" algn="just">
              <a:buFont typeface="Wingdings" panose="05000000000000000000" pitchFamily="2" charset="2"/>
              <a:buChar char="q"/>
            </a:pPr>
            <a:endParaRPr lang="es-MX" sz="1400" dirty="0" smtClean="0">
              <a:solidFill>
                <a:schemeClr val="tx1"/>
              </a:solidFill>
            </a:endParaRPr>
          </a:p>
          <a:p>
            <a:pPr marL="313182" indent="-285750" algn="just">
              <a:buFont typeface="Wingdings" panose="05000000000000000000" pitchFamily="2" charset="2"/>
              <a:buChar char="q"/>
            </a:pPr>
            <a:r>
              <a:rPr lang="es-MX" sz="1400" b="1" i="1" dirty="0" smtClean="0">
                <a:solidFill>
                  <a:schemeClr val="tx1"/>
                </a:solidFill>
              </a:rPr>
              <a:t>El reto no solo para el nuevo Consejo General del Instituto </a:t>
            </a:r>
            <a:r>
              <a:rPr lang="es-MX" sz="1400" dirty="0" smtClean="0">
                <a:solidFill>
                  <a:schemeClr val="tx1"/>
                </a:solidFill>
              </a:rPr>
              <a:t>sino para todos lo sujetos obligados del Estado y para el país en general incluyendo por supuesto al Sistema Nacional de Transparencia (SNT) </a:t>
            </a:r>
            <a:r>
              <a:rPr lang="es-MX" sz="1400" b="1" dirty="0" smtClean="0">
                <a:solidFill>
                  <a:schemeClr val="tx1"/>
                </a:solidFill>
              </a:rPr>
              <a:t>es enorme, </a:t>
            </a:r>
            <a:r>
              <a:rPr lang="es-MX" sz="1400" dirty="0" smtClean="0">
                <a:solidFill>
                  <a:schemeClr val="tx1"/>
                </a:solidFill>
              </a:rPr>
              <a:t>toda vez que la caída en el cumplimiento de la LTAIPET es estrepitosa y existe desconcierto en los sujetos obligados actuales, habrá que rediseñar estrategias que alcancen primero a sensibilizar a todos los titulares de la entidades públicas </a:t>
            </a:r>
            <a:r>
              <a:rPr lang="es-MX" sz="1400" b="1" i="1" dirty="0" smtClean="0">
                <a:solidFill>
                  <a:schemeClr val="tx1"/>
                </a:solidFill>
              </a:rPr>
              <a:t>electas</a:t>
            </a:r>
            <a:r>
              <a:rPr lang="es-MX" sz="1400" dirty="0" smtClean="0">
                <a:solidFill>
                  <a:schemeClr val="tx1"/>
                </a:solidFill>
              </a:rPr>
              <a:t> para que estos refuercen el área de los comités de transparencia y al resto de la estructura de su personal y después para capacitar en sesiones masivas y organizadas para que de esa forma  poner en marcha todo el andamiaje en esta materia, toda vez que solo se cuenta con 4 meses para ello ya que vence el plazo de prorroga para que los sujetos obligados suban su información a los portales de internet y a la PNT. </a:t>
            </a:r>
          </a:p>
          <a:p>
            <a:pPr marL="313182" indent="-285750" algn="just">
              <a:buFont typeface="Wingdings" panose="05000000000000000000" pitchFamily="2" charset="2"/>
              <a:buChar char="q"/>
            </a:pPr>
            <a:endParaRPr lang="es-MX" sz="1400" dirty="0" smtClean="0">
              <a:solidFill>
                <a:schemeClr val="tx1"/>
              </a:solidFill>
            </a:endParaRPr>
          </a:p>
          <a:p>
            <a:pPr marL="313182" indent="-285750" algn="just">
              <a:buFont typeface="Wingdings" panose="05000000000000000000" pitchFamily="2" charset="2"/>
              <a:buChar char="q"/>
            </a:pPr>
            <a:endParaRPr lang="es-MX" sz="1400" dirty="0" smtClean="0">
              <a:solidFill>
                <a:schemeClr val="tx1"/>
              </a:solidFill>
            </a:endParaRPr>
          </a:p>
          <a:p>
            <a:endParaRPr lang="es-MX" dirty="0"/>
          </a:p>
        </p:txBody>
      </p:sp>
      <p:sp>
        <p:nvSpPr>
          <p:cNvPr id="4" name="Marcador de contenido 2"/>
          <p:cNvSpPr txBox="1">
            <a:spLocks/>
          </p:cNvSpPr>
          <p:nvPr/>
        </p:nvSpPr>
        <p:spPr>
          <a:xfrm>
            <a:off x="395536" y="376713"/>
            <a:ext cx="8064896" cy="432047"/>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2200" b="1" dirty="0" smtClean="0">
                <a:solidFill>
                  <a:schemeClr val="tx1"/>
                </a:solidFill>
              </a:rPr>
              <a:t>Análisis y Conclusiones</a:t>
            </a:r>
            <a:endParaRPr lang="es-MX" b="1" dirty="0"/>
          </a:p>
        </p:txBody>
      </p:sp>
    </p:spTree>
    <p:extLst>
      <p:ext uri="{BB962C8B-B14F-4D97-AF65-F5344CB8AC3E}">
        <p14:creationId xmlns:p14="http://schemas.microsoft.com/office/powerpoint/2010/main" val="4084834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611560" y="1951436"/>
            <a:ext cx="8133345" cy="3456384"/>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endParaRPr lang="es-MX" sz="3200" b="1" dirty="0" smtClean="0"/>
          </a:p>
          <a:p>
            <a:pPr algn="ctr"/>
            <a:endParaRPr lang="es-MX" sz="3200" b="1" dirty="0"/>
          </a:p>
          <a:p>
            <a:pPr algn="ctr"/>
            <a:endParaRPr lang="es-MX" sz="3200" b="1" dirty="0" smtClean="0">
              <a:solidFill>
                <a:schemeClr val="tx1"/>
              </a:solidFill>
            </a:endParaRPr>
          </a:p>
          <a:p>
            <a:pPr algn="ctr"/>
            <a:endParaRPr lang="es-MX" sz="3200" b="1" dirty="0">
              <a:solidFill>
                <a:schemeClr val="tx1"/>
              </a:solidFill>
            </a:endParaRPr>
          </a:p>
          <a:p>
            <a:pPr algn="ctr"/>
            <a:endParaRPr lang="es-MX" sz="3200" b="1" dirty="0" smtClean="0">
              <a:solidFill>
                <a:schemeClr val="tx1"/>
              </a:solidFill>
            </a:endParaRPr>
          </a:p>
          <a:p>
            <a:pPr algn="ctr"/>
            <a:r>
              <a:rPr lang="es-MX" sz="3200" b="1" dirty="0" smtClean="0">
                <a:solidFill>
                  <a:schemeClr val="tx1"/>
                </a:solidFill>
              </a:rPr>
              <a:t>Datos estadísticos derivado de los resultados de los indicadores de Evaluación.  </a:t>
            </a:r>
          </a:p>
          <a:p>
            <a:pPr algn="ctr"/>
            <a:r>
              <a:rPr lang="es-MX" sz="4800" b="1" dirty="0" smtClean="0"/>
              <a:t/>
            </a:r>
            <a:br>
              <a:rPr lang="es-MX" sz="4800" b="1" dirty="0" smtClean="0"/>
            </a:br>
            <a:endParaRPr lang="es-MX" sz="4800" b="1" dirty="0"/>
          </a:p>
        </p:txBody>
      </p:sp>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0312" y="836712"/>
            <a:ext cx="1021262" cy="873826"/>
          </a:xfrm>
          <a:prstGeom prst="rect">
            <a:avLst/>
          </a:prstGeom>
        </p:spPr>
      </p:pic>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381834"/>
            <a:ext cx="1021262" cy="873826"/>
          </a:xfrm>
          <a:prstGeom prst="rect">
            <a:avLst/>
          </a:prstGeom>
        </p:spPr>
      </p:pic>
    </p:spTree>
    <p:extLst>
      <p:ext uri="{BB962C8B-B14F-4D97-AF65-F5344CB8AC3E}">
        <p14:creationId xmlns:p14="http://schemas.microsoft.com/office/powerpoint/2010/main" val="2159376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Título"/>
          <p:cNvSpPr>
            <a:spLocks noGrp="1"/>
          </p:cNvSpPr>
          <p:nvPr>
            <p:ph type="ctrTitle"/>
          </p:nvPr>
        </p:nvSpPr>
        <p:spPr>
          <a:xfrm>
            <a:off x="473337" y="2420888"/>
            <a:ext cx="8017078" cy="1472184"/>
          </a:xfrm>
        </p:spPr>
        <p:txBody>
          <a:bodyPr>
            <a:normAutofit fontScale="90000"/>
          </a:bodyPr>
          <a:lstStyle/>
          <a:p>
            <a:pPr algn="ctr"/>
            <a:r>
              <a:rPr lang="es-MX" sz="2800" b="1" dirty="0" smtClean="0">
                <a:solidFill>
                  <a:schemeClr val="tx1"/>
                </a:solidFill>
              </a:rPr>
              <a:t>Índice de cumplimiento de las obligaciones de transparencia 2016 (ICOT)</a:t>
            </a:r>
            <a:br>
              <a:rPr lang="es-MX" sz="2800" b="1" dirty="0" smtClean="0">
                <a:solidFill>
                  <a:schemeClr val="tx1"/>
                </a:solidFill>
              </a:rPr>
            </a:br>
            <a:r>
              <a:rPr lang="es-MX" sz="1800" b="1" dirty="0" smtClean="0">
                <a:solidFill>
                  <a:schemeClr val="tx1"/>
                </a:solidFill>
              </a:rPr>
              <a:t>(Peso ponderado 50 puntos) </a:t>
            </a:r>
            <a:endParaRPr lang="es-MX" sz="1800" b="1" dirty="0">
              <a:solidFill>
                <a:schemeClr val="tx1"/>
              </a:solidFill>
            </a:endParaRPr>
          </a:p>
        </p:txBody>
      </p:sp>
      <p:sp>
        <p:nvSpPr>
          <p:cNvPr id="3" name="4 Título"/>
          <p:cNvSpPr txBox="1">
            <a:spLocks/>
          </p:cNvSpPr>
          <p:nvPr/>
        </p:nvSpPr>
        <p:spPr>
          <a:xfrm>
            <a:off x="5868144" y="5594820"/>
            <a:ext cx="2478505" cy="536080"/>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r"/>
            <a:r>
              <a:rPr lang="es-MX" sz="1800" b="1" dirty="0" smtClean="0">
                <a:solidFill>
                  <a:schemeClr val="tx1"/>
                </a:solidFill>
              </a:rPr>
              <a:t>DICIEMBRE DE 2016</a:t>
            </a:r>
            <a:endParaRPr lang="es-MX" sz="1800" b="1" dirty="0">
              <a:solidFill>
                <a:schemeClr val="tx1"/>
              </a:solidFill>
            </a:endParaRPr>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0133" y="764704"/>
            <a:ext cx="840282" cy="718990"/>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5594820"/>
            <a:ext cx="840282" cy="718990"/>
          </a:xfrm>
          <a:prstGeom prst="rect">
            <a:avLst/>
          </a:prstGeom>
        </p:spPr>
      </p:pic>
    </p:spTree>
    <p:extLst>
      <p:ext uri="{BB962C8B-B14F-4D97-AF65-F5344CB8AC3E}">
        <p14:creationId xmlns:p14="http://schemas.microsoft.com/office/powerpoint/2010/main" val="47858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0352" y="405209"/>
            <a:ext cx="840282" cy="718990"/>
          </a:xfrm>
          <a:prstGeom prst="rect">
            <a:avLst/>
          </a:prstGeo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5594820"/>
            <a:ext cx="840282" cy="718990"/>
          </a:xfrm>
          <a:prstGeom prst="rect">
            <a:avLst/>
          </a:prstGeom>
        </p:spPr>
      </p:pic>
      <p:sp>
        <p:nvSpPr>
          <p:cNvPr id="7" name="Marcador de contenido 2"/>
          <p:cNvSpPr txBox="1">
            <a:spLocks/>
          </p:cNvSpPr>
          <p:nvPr/>
        </p:nvSpPr>
        <p:spPr>
          <a:xfrm>
            <a:off x="474048" y="1268760"/>
            <a:ext cx="8185102" cy="1944216"/>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r>
              <a:rPr lang="es-MX" sz="1600" dirty="0" smtClean="0">
                <a:solidFill>
                  <a:schemeClr val="tx1"/>
                </a:solidFill>
              </a:rPr>
              <a:t>Los Sujetos Obligados deberán contar con una página electrónica que tenga un icono de transparencia, en la cual publiquen las obligaciones de transparencia comunes y especificas establecida en los artículos del 63 al 75 de de la LTAIPET. </a:t>
            </a:r>
          </a:p>
          <a:p>
            <a:pPr algn="just"/>
            <a:r>
              <a:rPr lang="es-MX" sz="1600" dirty="0" smtClean="0">
                <a:solidFill>
                  <a:schemeClr val="tx1"/>
                </a:solidFill>
              </a:rPr>
              <a:t>Fecha de verificación de las paginas:  Del 28 de noviembre al 6 de diciembre de 2016.</a:t>
            </a:r>
          </a:p>
          <a:p>
            <a:pPr algn="just"/>
            <a:r>
              <a:rPr lang="es-MX" sz="1600" dirty="0" smtClean="0">
                <a:solidFill>
                  <a:schemeClr val="tx1"/>
                </a:solidFill>
              </a:rPr>
              <a:t>Por lo que se verificó los portales de transparencia de los 143 Sujetos Obligados. De lo anterior se obtuvo que:</a:t>
            </a:r>
          </a:p>
          <a:p>
            <a:endParaRPr lang="es-MX" sz="1600" dirty="0"/>
          </a:p>
        </p:txBody>
      </p:sp>
      <p:sp>
        <p:nvSpPr>
          <p:cNvPr id="8" name="Título 1"/>
          <p:cNvSpPr txBox="1">
            <a:spLocks/>
          </p:cNvSpPr>
          <p:nvPr/>
        </p:nvSpPr>
        <p:spPr>
          <a:xfrm>
            <a:off x="486272" y="294212"/>
            <a:ext cx="6930750" cy="829987"/>
          </a:xfrm>
          <a:prstGeom prst="rect">
            <a:avLst/>
          </a:prstGeom>
        </p:spPr>
        <p:txBody>
          <a:bodyPr anchor="b">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s-MX" sz="2600" b="1" dirty="0" smtClean="0">
                <a:solidFill>
                  <a:schemeClr val="tx1"/>
                </a:solidFill>
              </a:rPr>
              <a:t>Índice de Cumplimiento de Obligaciones de Transparencia </a:t>
            </a:r>
            <a:endParaRPr lang="es-MX" sz="2600" dirty="0">
              <a:solidFill>
                <a:schemeClr val="tx1"/>
              </a:solidFill>
            </a:endParaRPr>
          </a:p>
        </p:txBody>
      </p:sp>
      <p:graphicFrame>
        <p:nvGraphicFramePr>
          <p:cNvPr id="9" name="Tabla 3"/>
          <p:cNvGraphicFramePr>
            <a:graphicFrameLocks noGrp="1"/>
          </p:cNvGraphicFramePr>
          <p:nvPr>
            <p:extLst>
              <p:ext uri="{D42A27DB-BD31-4B8C-83A1-F6EECF244321}">
                <p14:modId xmlns:p14="http://schemas.microsoft.com/office/powerpoint/2010/main" val="57073849"/>
              </p:ext>
            </p:extLst>
          </p:nvPr>
        </p:nvGraphicFramePr>
        <p:xfrm>
          <a:off x="467544" y="3140968"/>
          <a:ext cx="8424936" cy="3220152"/>
        </p:xfrm>
        <a:graphic>
          <a:graphicData uri="http://schemas.openxmlformats.org/drawingml/2006/table">
            <a:tbl>
              <a:tblPr>
                <a:tableStyleId>{5C22544A-7EE6-4342-B048-85BDC9FD1C3A}</a:tableStyleId>
              </a:tblPr>
              <a:tblGrid>
                <a:gridCol w="2232248"/>
                <a:gridCol w="720080"/>
                <a:gridCol w="921336"/>
                <a:gridCol w="590832"/>
                <a:gridCol w="659691"/>
                <a:gridCol w="893355"/>
                <a:gridCol w="976281"/>
                <a:gridCol w="1030194"/>
                <a:gridCol w="400919"/>
              </a:tblGrid>
              <a:tr h="854124">
                <a:tc>
                  <a:txBody>
                    <a:bodyPr/>
                    <a:lstStyle/>
                    <a:p>
                      <a:pPr algn="ctr">
                        <a:lnSpc>
                          <a:spcPct val="107000"/>
                        </a:lnSpc>
                        <a:spcAft>
                          <a:spcPts val="0"/>
                        </a:spcAft>
                      </a:pPr>
                      <a:r>
                        <a:rPr lang="es-MX" sz="1400" b="1" dirty="0">
                          <a:effectLst/>
                          <a:latin typeface="Calibri" panose="020F0502020204030204" pitchFamily="34" charset="0"/>
                        </a:rPr>
                        <a:t>Criterio</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rPr>
                        <a:t>Poder Ejecutivo</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rPr>
                        <a:t>Poder Legislativo</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rPr>
                        <a:t>Poder Judicial</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Ayuntamientos</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rPr>
                        <a:t>Partidos Políticos</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baseline="0" dirty="0" smtClean="0">
                          <a:effectLst/>
                          <a:latin typeface="Calibri" panose="020F0502020204030204" pitchFamily="34" charset="0"/>
                          <a:ea typeface="+mn-ea"/>
                          <a:cs typeface="+mn-cs"/>
                        </a:rPr>
                        <a:t>Comisiones </a:t>
                      </a:r>
                      <a:r>
                        <a:rPr lang="es-MX" sz="1400" b="1" baseline="0" dirty="0" err="1" smtClean="0">
                          <a:effectLst/>
                          <a:latin typeface="Calibri" panose="020F0502020204030204" pitchFamily="34" charset="0"/>
                          <a:ea typeface="+mn-ea"/>
                          <a:cs typeface="+mn-cs"/>
                        </a:rPr>
                        <a:t>Mpales</a:t>
                      </a:r>
                      <a:r>
                        <a:rPr lang="es-MX" sz="1400" b="1" baseline="0" dirty="0" smtClean="0">
                          <a:effectLst/>
                          <a:latin typeface="Calibri" panose="020F0502020204030204" pitchFamily="34" charset="0"/>
                          <a:ea typeface="+mn-ea"/>
                          <a:cs typeface="+mn-cs"/>
                        </a:rPr>
                        <a:t> de Agua.  </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Organismo</a:t>
                      </a:r>
                      <a:r>
                        <a:rPr lang="es-MX" sz="1400" b="1" baseline="0" dirty="0" smtClean="0">
                          <a:effectLst/>
                          <a:latin typeface="Calibri" panose="020F0502020204030204" pitchFamily="34" charset="0"/>
                          <a:ea typeface="+mn-ea"/>
                          <a:cs typeface="+mn-cs"/>
                        </a:rPr>
                        <a:t> Autónomos</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rPr>
                        <a:t>Total</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r>
              <a:tr h="284669">
                <a:tc>
                  <a:txBody>
                    <a:bodyPr/>
                    <a:lstStyle/>
                    <a:p>
                      <a:pPr algn="just">
                        <a:lnSpc>
                          <a:spcPct val="107000"/>
                        </a:lnSpc>
                        <a:spcAft>
                          <a:spcPts val="0"/>
                        </a:spcAft>
                      </a:pPr>
                      <a:r>
                        <a:rPr lang="es-MX" sz="1400" b="1" dirty="0">
                          <a:effectLst/>
                          <a:latin typeface="Calibri" panose="020F0502020204030204" pitchFamily="34" charset="0"/>
                        </a:rPr>
                        <a:t>No tienen </a:t>
                      </a:r>
                      <a:r>
                        <a:rPr lang="es-MX" sz="1400" b="1" dirty="0" smtClean="0">
                          <a:effectLst/>
                          <a:latin typeface="Calibri" panose="020F0502020204030204" pitchFamily="34" charset="0"/>
                        </a:rPr>
                        <a:t>página.</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a:effectLst/>
                          <a:latin typeface="Calibri" panose="020F0502020204030204" pitchFamily="34" charset="0"/>
                          <a:ea typeface="+mn-ea"/>
                          <a:cs typeface="+mn-cs"/>
                        </a:rPr>
                        <a:t>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a:effectLst/>
                          <a:latin typeface="Calibri" panose="020F0502020204030204" pitchFamily="34" charset="0"/>
                        </a:rPr>
                        <a:t>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a:effectLst/>
                          <a:latin typeface="Calibri" panose="020F0502020204030204" pitchFamily="34" charset="0"/>
                          <a:ea typeface="+mn-ea"/>
                          <a:cs typeface="+mn-cs"/>
                        </a:rPr>
                        <a:t>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2</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a:effectLst/>
                          <a:latin typeface="Calibri" panose="020F0502020204030204" pitchFamily="34" charset="0"/>
                          <a:ea typeface="+mn-ea"/>
                          <a:cs typeface="+mn-cs"/>
                        </a:rPr>
                        <a:t>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a:effectLst/>
                          <a:latin typeface="Calibri" panose="020F0502020204030204" pitchFamily="34" charset="0"/>
                          <a:ea typeface="+mn-ea"/>
                          <a:cs typeface="+mn-cs"/>
                        </a:rPr>
                        <a:t>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2</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r>
              <a:tr h="1140065">
                <a:tc>
                  <a:txBody>
                    <a:bodyPr/>
                    <a:lstStyle/>
                    <a:p>
                      <a:pPr algn="just">
                        <a:lnSpc>
                          <a:spcPct val="107000"/>
                        </a:lnSpc>
                        <a:spcAft>
                          <a:spcPts val="0"/>
                        </a:spcAft>
                      </a:pPr>
                      <a:r>
                        <a:rPr lang="es-MX" sz="1400" b="1" dirty="0">
                          <a:effectLst/>
                          <a:latin typeface="Calibri" panose="020F0502020204030204" pitchFamily="34" charset="0"/>
                        </a:rPr>
                        <a:t>Tiene página con ícono de transparencia, pero </a:t>
                      </a:r>
                      <a:r>
                        <a:rPr lang="es-MX" sz="1400" b="1" dirty="0" smtClean="0">
                          <a:effectLst/>
                          <a:latin typeface="Calibri" panose="020F0502020204030204" pitchFamily="34" charset="0"/>
                        </a:rPr>
                        <a:t>no</a:t>
                      </a:r>
                      <a:r>
                        <a:rPr lang="es-MX" sz="1400" b="1" baseline="0" dirty="0" smtClean="0">
                          <a:effectLst/>
                          <a:latin typeface="Calibri" panose="020F0502020204030204" pitchFamily="34" charset="0"/>
                        </a:rPr>
                        <a:t> contiene</a:t>
                      </a:r>
                      <a:r>
                        <a:rPr lang="es-MX" sz="1400" b="1" dirty="0" smtClean="0">
                          <a:effectLst/>
                          <a:latin typeface="Calibri" panose="020F0502020204030204" pitchFamily="34" charset="0"/>
                        </a:rPr>
                        <a:t> </a:t>
                      </a:r>
                      <a:r>
                        <a:rPr lang="es-MX" sz="1400" b="1" dirty="0">
                          <a:effectLst/>
                          <a:latin typeface="Calibri" panose="020F0502020204030204" pitchFamily="34" charset="0"/>
                        </a:rPr>
                        <a:t>información pública de </a:t>
                      </a:r>
                      <a:r>
                        <a:rPr lang="es-MX" sz="1400" b="1" dirty="0" smtClean="0">
                          <a:effectLst/>
                          <a:latin typeface="Calibri" panose="020F0502020204030204" pitchFamily="34" charset="0"/>
                        </a:rPr>
                        <a:t>oficio.</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Calibri" panose="020F0502020204030204" pitchFamily="34" charset="0"/>
                          <a:cs typeface="Times New Roman" panose="02020603050405020304" pitchFamily="18" charset="0"/>
                        </a:rPr>
                        <a:t>53</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ea typeface="+mn-ea"/>
                          <a:cs typeface="+mn-cs"/>
                        </a:rPr>
                        <a:t>1</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rPr>
                        <a:t>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55</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ea typeface="+mn-ea"/>
                          <a:cs typeface="+mn-cs"/>
                        </a:rPr>
                        <a:t>9</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2</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ea typeface="+mn-ea"/>
                          <a:cs typeface="+mn-cs"/>
                        </a:rPr>
                        <a:t>1</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121</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r>
              <a:tr h="568185">
                <a:tc>
                  <a:txBody>
                    <a:bodyPr/>
                    <a:lstStyle/>
                    <a:p>
                      <a:pPr algn="just">
                        <a:lnSpc>
                          <a:spcPct val="107000"/>
                        </a:lnSpc>
                        <a:spcAft>
                          <a:spcPts val="0"/>
                        </a:spcAft>
                      </a:pPr>
                      <a:r>
                        <a:rPr lang="es-MX" sz="1400" b="1" dirty="0">
                          <a:effectLst/>
                          <a:latin typeface="Calibri" panose="020F0502020204030204" pitchFamily="34" charset="0"/>
                        </a:rPr>
                        <a:t>Tiene </a:t>
                      </a:r>
                      <a:r>
                        <a:rPr lang="es-MX" sz="1400" b="1" baseline="0" dirty="0" smtClean="0">
                          <a:effectLst/>
                          <a:latin typeface="Calibri" panose="020F0502020204030204" pitchFamily="34" charset="0"/>
                        </a:rPr>
                        <a:t> página con un porcentaje  de información  (De 0.5 a 100%).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5</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a:effectLst/>
                          <a:latin typeface="Calibri" panose="020F0502020204030204" pitchFamily="34" charset="0"/>
                          <a:ea typeface="+mn-ea"/>
                          <a:cs typeface="+mn-cs"/>
                        </a:rPr>
                        <a:t>1</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a:effectLst/>
                          <a:latin typeface="Calibri" panose="020F0502020204030204" pitchFamily="34" charset="0"/>
                        </a:rPr>
                        <a:t>2</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3</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a:effectLst/>
                          <a:latin typeface="Calibri" panose="020F0502020204030204" pitchFamily="34" charset="0"/>
                          <a:ea typeface="+mn-ea"/>
                          <a:cs typeface="+mn-cs"/>
                        </a:rPr>
                        <a:t>2</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2</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a:effectLst/>
                          <a:latin typeface="Calibri" panose="020F0502020204030204" pitchFamily="34" charset="0"/>
                          <a:ea typeface="+mn-ea"/>
                          <a:cs typeface="+mn-cs"/>
                        </a:rPr>
                        <a:t>5</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20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60000"/>
                        <a:lumOff val="40000"/>
                      </a:schemeClr>
                    </a:solidFill>
                  </a:tcPr>
                </a:tc>
              </a:tr>
              <a:tr h="249302">
                <a:tc>
                  <a:txBody>
                    <a:bodyPr/>
                    <a:lstStyle/>
                    <a:p>
                      <a:pPr algn="ctr">
                        <a:lnSpc>
                          <a:spcPct val="107000"/>
                        </a:lnSpc>
                        <a:spcAft>
                          <a:spcPts val="0"/>
                        </a:spcAft>
                      </a:pPr>
                      <a:r>
                        <a:rPr lang="es-MX" sz="1400" b="1" dirty="0">
                          <a:effectLst/>
                          <a:latin typeface="Calibri" panose="020F0502020204030204" pitchFamily="34" charset="0"/>
                        </a:rPr>
                        <a:t>Total</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58</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rPr>
                        <a:t>2</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rPr>
                        <a:t>2</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60</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11</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smtClean="0">
                          <a:effectLst/>
                          <a:latin typeface="Calibri" panose="020F0502020204030204" pitchFamily="34" charset="0"/>
                          <a:ea typeface="+mn-ea"/>
                          <a:cs typeface="+mn-cs"/>
                        </a:rPr>
                        <a:t>4</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a:effectLst/>
                          <a:latin typeface="Calibri" panose="020F0502020204030204" pitchFamily="34" charset="0"/>
                          <a:ea typeface="+mn-ea"/>
                          <a:cs typeface="+mn-cs"/>
                        </a:rPr>
                        <a:t>6</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c>
                  <a:txBody>
                    <a:bodyPr/>
                    <a:lstStyle/>
                    <a:p>
                      <a:pPr algn="ctr">
                        <a:lnSpc>
                          <a:spcPct val="107000"/>
                        </a:lnSpc>
                        <a:spcAft>
                          <a:spcPts val="0"/>
                        </a:spcAft>
                      </a:pPr>
                      <a:r>
                        <a:rPr lang="es-MX" sz="1400" b="1" dirty="0" smtClean="0">
                          <a:effectLst/>
                          <a:latin typeface="Calibri" panose="020F0502020204030204" pitchFamily="34" charset="0"/>
                        </a:rPr>
                        <a:t>143</a:t>
                      </a:r>
                      <a:endParaRPr lang="es-MX"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solidFill>
                      <a:schemeClr val="accent2">
                        <a:lumMod val="75000"/>
                      </a:schemeClr>
                    </a:solidFill>
                  </a:tcPr>
                </a:tc>
              </a:tr>
            </a:tbl>
          </a:graphicData>
        </a:graphic>
      </p:graphicFrame>
    </p:spTree>
    <p:extLst>
      <p:ext uri="{BB962C8B-B14F-4D97-AF65-F5344CB8AC3E}">
        <p14:creationId xmlns:p14="http://schemas.microsoft.com/office/powerpoint/2010/main" val="3969588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1 Gráfico"/>
          <p:cNvGraphicFramePr>
            <a:graphicFrameLocks noGrp="1"/>
          </p:cNvGraphicFramePr>
          <p:nvPr>
            <p:extLst>
              <p:ext uri="{D42A27DB-BD31-4B8C-83A1-F6EECF244321}">
                <p14:modId xmlns:p14="http://schemas.microsoft.com/office/powerpoint/2010/main" val="3573266545"/>
              </p:ext>
            </p:extLst>
          </p:nvPr>
        </p:nvGraphicFramePr>
        <p:xfrm>
          <a:off x="281781" y="188640"/>
          <a:ext cx="8580438" cy="63367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6686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Gráfico"/>
          <p:cNvGraphicFramePr>
            <a:graphicFrameLocks noGrp="1"/>
          </p:cNvGraphicFramePr>
          <p:nvPr>
            <p:extLst>
              <p:ext uri="{D42A27DB-BD31-4B8C-83A1-F6EECF244321}">
                <p14:modId xmlns:p14="http://schemas.microsoft.com/office/powerpoint/2010/main" val="410527722"/>
              </p:ext>
            </p:extLst>
          </p:nvPr>
        </p:nvGraphicFramePr>
        <p:xfrm>
          <a:off x="281781" y="188640"/>
          <a:ext cx="8580438" cy="62646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19687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FDB1127-9472-4126-A5D2-7DBC9DC373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de propuesta de ventas</Template>
  <TotalTime>0</TotalTime>
  <Words>6244</Words>
  <Application>Microsoft Office PowerPoint</Application>
  <PresentationFormat>Presentación en pantalla (4:3)</PresentationFormat>
  <Paragraphs>2005</Paragraphs>
  <Slides>43</Slides>
  <Notes>41</Notes>
  <HiddenSlides>0</HiddenSlides>
  <MMClips>0</MMClips>
  <ScaleCrop>false</ScaleCrop>
  <HeadingPairs>
    <vt:vector size="6" baseType="variant">
      <vt:variant>
        <vt:lpstr>Fuentes usadas</vt:lpstr>
      </vt:variant>
      <vt:variant>
        <vt:i4>10</vt:i4>
      </vt:variant>
      <vt:variant>
        <vt:lpstr>Tema</vt:lpstr>
      </vt:variant>
      <vt:variant>
        <vt:i4>2</vt:i4>
      </vt:variant>
      <vt:variant>
        <vt:lpstr>Títulos de diapositiva</vt:lpstr>
      </vt:variant>
      <vt:variant>
        <vt:i4>43</vt:i4>
      </vt:variant>
    </vt:vector>
  </HeadingPairs>
  <TitlesOfParts>
    <vt:vector size="55" baseType="lpstr">
      <vt:lpstr>Arial</vt:lpstr>
      <vt:lpstr>Arial Narrow</vt:lpstr>
      <vt:lpstr>Calibri</vt:lpstr>
      <vt:lpstr>Century Gothic</vt:lpstr>
      <vt:lpstr>Times New Roman</vt:lpstr>
      <vt:lpstr>Tw Cen MT</vt:lpstr>
      <vt:lpstr>Verdana</vt:lpstr>
      <vt:lpstr>Wingdings</vt:lpstr>
      <vt:lpstr>Wingdings 2</vt:lpstr>
      <vt:lpstr>Wingdings 3</vt:lpstr>
      <vt:lpstr>Brío</vt:lpstr>
      <vt:lpstr>Espiral</vt:lpstr>
      <vt:lpstr>Presentación de PowerPoint</vt:lpstr>
      <vt:lpstr>Presentación de PowerPoint</vt:lpstr>
      <vt:lpstr>Presentación de PowerPoint</vt:lpstr>
      <vt:lpstr>Presentación de PowerPoint</vt:lpstr>
      <vt:lpstr>Presentación de PowerPoint</vt:lpstr>
      <vt:lpstr>Índice de cumplimiento de las obligaciones de transparencia 2016 (ICOT) (Peso ponderado 50 puntos) </vt:lpstr>
      <vt:lpstr>Presentación de PowerPoint</vt:lpstr>
      <vt:lpstr>Presentación de PowerPoint</vt:lpstr>
      <vt:lpstr>Presentación de PowerPoint</vt:lpstr>
      <vt:lpstr>Índice de Participación del Sujeto Obligado (IPARSO). Peso ponderado de 1.25 puntos cada evento de conferencia o taller =20 puntos. </vt:lpstr>
      <vt:lpstr>Presentación de PowerPoint</vt:lpstr>
      <vt:lpstr>Presentación de PowerPoint</vt:lpstr>
      <vt:lpstr>Índice de Participación de Capacitaciones de la LTAIPET (IPAC)  (Peso ponderado 6.7 puntos por 3 capacitaciones= 20 puntos) </vt:lpstr>
      <vt:lpstr>Presentación de PowerPoint</vt:lpstr>
      <vt:lpstr>Presentación de PowerPoint</vt:lpstr>
      <vt:lpstr>Índice de Cumplimiento de Requerimientos  (ICR)  (Peso ponderado 1.67  puntos por 6 meses de informes mensuales de solicitudes de información=10 puntos)</vt:lpstr>
      <vt:lpstr>Presentación de PowerPoint</vt:lpstr>
      <vt:lpstr>Presentación de PowerPoint</vt:lpstr>
      <vt:lpstr>Índice General de Cumplimiento</vt:lpstr>
      <vt:lpstr>Presentación de PowerPoint</vt:lpstr>
      <vt:lpstr>Presentación de PowerPoint</vt:lpstr>
      <vt:lpstr>Presentación de PowerPoint</vt:lpstr>
      <vt:lpstr>RESULTADOS  (Por tipo de sujeto obligado)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APROBADOS VS NO APROBADOS  (Evaluación 2016-2)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2016-06-20T00:17:54Z</dcterms:created>
  <dcterms:modified xsi:type="dcterms:W3CDTF">2016-12-15T21:24:58Z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TC102202139990</vt:lpwstr>
  </property>
</Properties>
</file>