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9" r:id="rId39"/>
    <p:sldId id="296" r:id="rId40"/>
    <p:sldId id="298" r:id="rId41"/>
    <p:sldId id="297" r:id="rId42"/>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DC49188E-1AF1-4A02-86C8-C9D0EF3BF7C2}">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5"/>
            <p14:sldId id="276"/>
            <p14:sldId id="277"/>
            <p14:sldId id="278"/>
            <p14:sldId id="279"/>
            <p14:sldId id="280"/>
            <p14:sldId id="281"/>
            <p14:sldId id="283"/>
            <p14:sldId id="284"/>
            <p14:sldId id="285"/>
            <p14:sldId id="286"/>
            <p14:sldId id="287"/>
            <p14:sldId id="288"/>
            <p14:sldId id="289"/>
            <p14:sldId id="290"/>
            <p14:sldId id="291"/>
            <p14:sldId id="292"/>
            <p14:sldId id="293"/>
            <p14:sldId id="294"/>
            <p14:sldId id="295"/>
            <p14:sldId id="299"/>
          </p14:sldIdLst>
        </p14:section>
        <p14:section name="Sección sin título" id="{4F6707BB-69D3-4685-85C2-8406D8C4FE50}">
          <p14:sldIdLst>
            <p14:sldId id="296"/>
            <p14:sldId id="298"/>
            <p14:sldId id="2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4" d="100"/>
          <a:sy n="74" d="100"/>
        </p:scale>
        <p:origin x="1290" y="72"/>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EVALUACI&#211;N%202015-2%20OFICIAL\GRAFICAS%20DE%20APOYO\GRAFICOS%20EXCEL.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EVALUACI&#211;N%202015-2%20OFICIAL\GRAFICAS%20DE%20APOYO\GRAFICOS%20EXCEL.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EVALUACI&#211;N%202015-2%20OFICIAL\GRAFICAS%20DE%20APOYO\GRAFICOS%20EXCEL.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EVALUACI&#211;N%202015-2%20OFICIAL\GRAFICAS%20DE%20APOYO\GRAFICOS%20EXCEL.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E:\EVALUACI&#211;N%202015-2%20OFICIAL\GRAFICAS%20DE%20APOYO\GRAFICOS%20EXCEL2.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E:\EVALUACI&#211;N%202015-2%20OFICIAL\GRAFICAS%20DE%20APOYO\GRAFICOS%20EXCEL2.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NELY%20LILIANA\Documents\EVALUACI&#211;N%202015-2%20OFICIAL\GRAFICAS%20DE%20APOYO\GRAFICOS%20EXCEL3.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E:\EVALUACI&#211;N%202015-2%20OFICIAL\GRAFICAS%20DE%20APOYO\GRAFICOS%20EXCEL3.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E:\EVALUACI&#211;N%202015-2%20OFICIAL\GRAFICAS%20DE%20APOYO\PROMEDIOS%20ESTAD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25" b="1" i="0" u="none" strike="noStrike" baseline="0">
                <a:solidFill>
                  <a:srgbClr val="000000"/>
                </a:solidFill>
                <a:latin typeface="Arial"/>
                <a:ea typeface="Arial"/>
                <a:cs typeface="Arial"/>
              </a:defRPr>
            </a:pPr>
            <a:r>
              <a:rPr lang="es-MX" baseline="0"/>
              <a:t>CUMPLIMIENTO DE LA INFORMACIÓN PÚBLICA DE OFICIO (ICIPO)</a:t>
            </a:r>
            <a:endParaRPr lang="es-MX"/>
          </a:p>
        </c:rich>
      </c:tx>
      <c:layout>
        <c:manualLayout>
          <c:xMode val="edge"/>
          <c:yMode val="edge"/>
          <c:x val="0.1402149346716276"/>
          <c:y val="2.6106540409167586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8303688961956679"/>
          <c:y val="0.24748468409729352"/>
          <c:w val="0.77136514983351834"/>
          <c:h val="0.44861337683523655"/>
        </c:manualLayout>
      </c:layout>
      <c:pie3DChart>
        <c:varyColors val="1"/>
        <c:ser>
          <c:idx val="0"/>
          <c:order val="0"/>
          <c:spPr>
            <a:solidFill>
              <a:srgbClr val="9999FF"/>
            </a:solidFill>
            <a:ln w="12700">
              <a:solidFill>
                <a:srgbClr val="000000"/>
              </a:solidFill>
              <a:prstDash val="solid"/>
            </a:ln>
          </c:spPr>
          <c:explosion val="25"/>
          <c:dPt>
            <c:idx val="0"/>
            <c:bubble3D val="0"/>
          </c:dPt>
          <c:dPt>
            <c:idx val="1"/>
            <c:bubble3D val="0"/>
            <c:spPr>
              <a:solidFill>
                <a:srgbClr val="FFCC00"/>
              </a:solidFill>
              <a:ln w="12700">
                <a:solidFill>
                  <a:srgbClr val="000000"/>
                </a:solidFill>
                <a:prstDash val="solid"/>
              </a:ln>
            </c:spPr>
          </c:dPt>
          <c:dPt>
            <c:idx val="2"/>
            <c:bubble3D val="0"/>
            <c:explosion val="27"/>
            <c:spPr>
              <a:solidFill>
                <a:srgbClr val="FF0000"/>
              </a:solidFill>
              <a:ln w="12700">
                <a:solidFill>
                  <a:srgbClr val="000000"/>
                </a:solidFill>
                <a:prstDash val="solid"/>
              </a:ln>
            </c:spPr>
          </c:dPt>
          <c:val>
            <c:numRef>
              <c:f>Hoja1!$B$16:$B$18</c:f>
              <c:numCache>
                <c:formatCode>General</c:formatCode>
                <c:ptCount val="3"/>
                <c:pt idx="0">
                  <c:v>6</c:v>
                </c:pt>
                <c:pt idx="1">
                  <c:v>3</c:v>
                </c:pt>
                <c:pt idx="2">
                  <c:v>91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spPr>
        <a:noFill/>
        <a:ln w="25400">
          <a:noFill/>
        </a:ln>
      </c:spPr>
    </c:backWall>
    <c:plotArea>
      <c:layout>
        <c:manualLayout>
          <c:layoutTarget val="inner"/>
          <c:xMode val="edge"/>
          <c:yMode val="edge"/>
          <c:x val="0.14908648591141571"/>
          <c:y val="0.11288403308365624"/>
          <c:w val="0.82738952783858244"/>
          <c:h val="0.60077018909186608"/>
        </c:manualLayout>
      </c:layout>
      <c:bar3DChart>
        <c:barDir val="bar"/>
        <c:grouping val="clustered"/>
        <c:varyColors val="0"/>
        <c:ser>
          <c:idx val="0"/>
          <c:order val="0"/>
          <c:spPr>
            <a:solidFill>
              <a:srgbClr val="FF0000"/>
            </a:solidFill>
          </c:spPr>
          <c:invertIfNegative val="0"/>
          <c:val>
            <c:numRef>
              <c:f>Hoja1!$B$76:$B$78</c:f>
              <c:numCache>
                <c:formatCode>General</c:formatCode>
                <c:ptCount val="3"/>
                <c:pt idx="0">
                  <c:v>6</c:v>
                </c:pt>
                <c:pt idx="1">
                  <c:v>12</c:v>
                </c:pt>
                <c:pt idx="2">
                  <c:v>82</c:v>
                </c:pt>
              </c:numCache>
            </c:numRef>
          </c:val>
        </c:ser>
        <c:ser>
          <c:idx val="1"/>
          <c:order val="1"/>
          <c:spPr>
            <a:solidFill>
              <a:schemeClr val="accent2"/>
            </a:solidFill>
          </c:spPr>
          <c:invertIfNegative val="0"/>
          <c:val>
            <c:numRef>
              <c:f>Hoja1!$C$76:$C$78</c:f>
              <c:numCache>
                <c:formatCode>General</c:formatCode>
                <c:ptCount val="3"/>
                <c:pt idx="0">
                  <c:v>8</c:v>
                </c:pt>
                <c:pt idx="1">
                  <c:v>2</c:v>
                </c:pt>
                <c:pt idx="2">
                  <c:v>90</c:v>
                </c:pt>
              </c:numCache>
            </c:numRef>
          </c:val>
        </c:ser>
        <c:ser>
          <c:idx val="2"/>
          <c:order val="2"/>
          <c:spPr>
            <a:solidFill>
              <a:srgbClr val="FFC000"/>
            </a:solidFill>
          </c:spPr>
          <c:invertIfNegative val="0"/>
          <c:val>
            <c:numRef>
              <c:f>Hoja1!$D$76:$D$78</c:f>
              <c:numCache>
                <c:formatCode>General</c:formatCode>
                <c:ptCount val="3"/>
                <c:pt idx="0">
                  <c:v>6</c:v>
                </c:pt>
                <c:pt idx="1">
                  <c:v>3</c:v>
                </c:pt>
                <c:pt idx="2">
                  <c:v>91</c:v>
                </c:pt>
              </c:numCache>
            </c:numRef>
          </c:val>
        </c:ser>
        <c:dLbls>
          <c:showLegendKey val="0"/>
          <c:showVal val="0"/>
          <c:showCatName val="0"/>
          <c:showSerName val="0"/>
          <c:showPercent val="0"/>
          <c:showBubbleSize val="0"/>
        </c:dLbls>
        <c:gapWidth val="150"/>
        <c:shape val="box"/>
        <c:axId val="247787232"/>
        <c:axId val="247786448"/>
        <c:axId val="0"/>
      </c:bar3DChart>
      <c:catAx>
        <c:axId val="247787232"/>
        <c:scaling>
          <c:orientation val="minMax"/>
        </c:scaling>
        <c:delete val="0"/>
        <c:axPos val="l"/>
        <c:majorTickMark val="out"/>
        <c:minorTickMark val="none"/>
        <c:tickLblPos val="none"/>
        <c:crossAx val="247786448"/>
        <c:crosses val="autoZero"/>
        <c:auto val="1"/>
        <c:lblAlgn val="ctr"/>
        <c:lblOffset val="100"/>
        <c:noMultiLvlLbl val="0"/>
      </c:catAx>
      <c:valAx>
        <c:axId val="247786448"/>
        <c:scaling>
          <c:orientation val="minMax"/>
        </c:scaling>
        <c:delete val="0"/>
        <c:axPos val="b"/>
        <c:majorGridlines/>
        <c:numFmt formatCode="General" sourceLinked="1"/>
        <c:majorTickMark val="out"/>
        <c:minorTickMark val="none"/>
        <c:tickLblPos val="nextTo"/>
        <c:txPr>
          <a:bodyPr/>
          <a:lstStyle/>
          <a:p>
            <a:pPr>
              <a:defRPr sz="1400" b="1"/>
            </a:pPr>
            <a:endParaRPr lang="es-MX"/>
          </a:p>
        </c:txPr>
        <c:crossAx val="247787232"/>
        <c:crosses val="autoZero"/>
        <c:crossBetween val="between"/>
      </c:valAx>
      <c:spPr>
        <a:noFill/>
        <a:ln w="25400">
          <a:no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29339235714801698"/>
          <c:y val="0.17426480330730082"/>
          <c:w val="0.69925925925925925"/>
          <c:h val="0.68581816382638017"/>
        </c:manualLayout>
      </c:layout>
      <c:pie3DChart>
        <c:varyColors val="1"/>
        <c:ser>
          <c:idx val="0"/>
          <c:order val="0"/>
          <c:explosion val="22"/>
          <c:dPt>
            <c:idx val="0"/>
            <c:bubble3D val="0"/>
            <c:spPr>
              <a:solidFill>
                <a:srgbClr val="FFC000"/>
              </a:solidFill>
            </c:spPr>
          </c:dPt>
          <c:dPt>
            <c:idx val="1"/>
            <c:bubble3D val="0"/>
            <c:spPr>
              <a:solidFill>
                <a:schemeClr val="accent1">
                  <a:lumMod val="40000"/>
                  <a:lumOff val="60000"/>
                </a:schemeClr>
              </a:solidFill>
            </c:spPr>
          </c:dPt>
          <c:val>
            <c:numRef>
              <c:f>Hoja1!$H$44:$H$45</c:f>
              <c:numCache>
                <c:formatCode>General</c:formatCode>
                <c:ptCount val="2"/>
                <c:pt idx="0">
                  <c:v>94</c:v>
                </c:pt>
                <c:pt idx="1">
                  <c:v>6</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45"/>
      <c:rotY val="20"/>
      <c:depthPercent val="100"/>
      <c:rAngAx val="1"/>
    </c:view3D>
    <c:floor>
      <c:thickness val="0"/>
      <c:spPr>
        <a:solidFill>
          <a:srgbClr val="C0C0C0"/>
        </a:solidFill>
        <a:ln w="3175">
          <a:solidFill>
            <a:srgbClr val="000000"/>
          </a:solidFill>
          <a:prstDash val="solid"/>
        </a:ln>
      </c:spPr>
    </c:floor>
    <c:sideWall>
      <c:thickness val="0"/>
      <c:spPr>
        <a:solidFill>
          <a:schemeClr val="bg1"/>
        </a:solidFill>
        <a:ln w="12700">
          <a:solidFill>
            <a:srgbClr val="808080"/>
          </a:solidFill>
          <a:prstDash val="solid"/>
        </a:ln>
      </c:spPr>
    </c:sideWall>
    <c:backWall>
      <c:thickness val="0"/>
      <c:spPr>
        <a:solidFill>
          <a:schemeClr val="bg1"/>
        </a:solidFill>
        <a:ln w="12700">
          <a:solidFill>
            <a:srgbClr val="808080"/>
          </a:solidFill>
          <a:prstDash val="solid"/>
        </a:ln>
      </c:spPr>
    </c:backWall>
    <c:plotArea>
      <c:layout>
        <c:manualLayout>
          <c:layoutTarget val="inner"/>
          <c:xMode val="edge"/>
          <c:yMode val="edge"/>
          <c:x val="6.8440828229804601E-2"/>
          <c:y val="0.15985690771862293"/>
          <c:w val="0.90233074361820198"/>
          <c:h val="0.59869494290375203"/>
        </c:manualLayout>
      </c:layout>
      <c:bar3DChart>
        <c:barDir val="col"/>
        <c:grouping val="clustered"/>
        <c:varyColors val="0"/>
        <c:ser>
          <c:idx val="0"/>
          <c:order val="0"/>
          <c:spPr>
            <a:solidFill>
              <a:srgbClr val="FF9900"/>
            </a:solidFill>
            <a:ln w="12700">
              <a:solidFill>
                <a:srgbClr val="000000"/>
              </a:solidFill>
              <a:prstDash val="solid"/>
            </a:ln>
          </c:spPr>
          <c:invertIfNegative val="0"/>
          <c:val>
            <c:numRef>
              <c:f>Hoja1!$J$2:$J$16</c:f>
              <c:numCache>
                <c:formatCode>General</c:formatCode>
                <c:ptCount val="15"/>
                <c:pt idx="0">
                  <c:v>79</c:v>
                </c:pt>
                <c:pt idx="1">
                  <c:v>75</c:v>
                </c:pt>
                <c:pt idx="2">
                  <c:v>81</c:v>
                </c:pt>
                <c:pt idx="3">
                  <c:v>85</c:v>
                </c:pt>
                <c:pt idx="4">
                  <c:v>85</c:v>
                </c:pt>
                <c:pt idx="5">
                  <c:v>69</c:v>
                </c:pt>
                <c:pt idx="6">
                  <c:v>65</c:v>
                </c:pt>
                <c:pt idx="7">
                  <c:v>73</c:v>
                </c:pt>
                <c:pt idx="8">
                  <c:v>44</c:v>
                </c:pt>
                <c:pt idx="9">
                  <c:v>77</c:v>
                </c:pt>
                <c:pt idx="10">
                  <c:v>77</c:v>
                </c:pt>
                <c:pt idx="11">
                  <c:v>84</c:v>
                </c:pt>
                <c:pt idx="12">
                  <c:v>81</c:v>
                </c:pt>
                <c:pt idx="13">
                  <c:v>85</c:v>
                </c:pt>
                <c:pt idx="14">
                  <c:v>73</c:v>
                </c:pt>
              </c:numCache>
            </c:numRef>
          </c:val>
        </c:ser>
        <c:dLbls>
          <c:showLegendKey val="0"/>
          <c:showVal val="0"/>
          <c:showCatName val="0"/>
          <c:showSerName val="0"/>
          <c:showPercent val="0"/>
          <c:showBubbleSize val="0"/>
        </c:dLbls>
        <c:gapWidth val="150"/>
        <c:shape val="box"/>
        <c:axId val="247786056"/>
        <c:axId val="247791544"/>
        <c:axId val="0"/>
      </c:bar3DChart>
      <c:catAx>
        <c:axId val="247786056"/>
        <c:scaling>
          <c:orientation val="minMax"/>
        </c:scaling>
        <c:delete val="0"/>
        <c:axPos val="b"/>
        <c:majorTickMark val="out"/>
        <c:minorTickMark val="none"/>
        <c:tickLblPos val="none"/>
        <c:spPr>
          <a:ln w="3175">
            <a:solidFill>
              <a:srgbClr val="000000"/>
            </a:solidFill>
            <a:prstDash val="solid"/>
          </a:ln>
        </c:spPr>
        <c:crossAx val="247791544"/>
        <c:crosses val="autoZero"/>
        <c:auto val="1"/>
        <c:lblAlgn val="ctr"/>
        <c:lblOffset val="100"/>
        <c:tickMarkSkip val="1"/>
        <c:noMultiLvlLbl val="0"/>
      </c:catAx>
      <c:valAx>
        <c:axId val="24779154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50" b="1" i="0" u="none" strike="noStrike" baseline="0">
                <a:solidFill>
                  <a:srgbClr val="000000"/>
                </a:solidFill>
                <a:latin typeface="Arial"/>
                <a:ea typeface="Arial"/>
                <a:cs typeface="Arial"/>
              </a:defRPr>
            </a:pPr>
            <a:endParaRPr lang="es-MX"/>
          </a:p>
        </c:txPr>
        <c:crossAx val="247786056"/>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PORCENTAJE DE CUMPLIMIENTO POR TIPO DE SUJETO OBLIGADO DEL ÍNDICE GENERAL DE CUMPLIMIENTO (IGC)</a:t>
            </a:r>
          </a:p>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  </a:t>
            </a:r>
          </a:p>
        </c:rich>
      </c:tx>
      <c:layout>
        <c:manualLayout>
          <c:xMode val="edge"/>
          <c:yMode val="edge"/>
          <c:x val="0.10098897637795275"/>
          <c:y val="1.7390101668483319E-2"/>
        </c:manualLayout>
      </c:layout>
      <c:overlay val="0"/>
      <c:spPr>
        <a:noFill/>
        <a:ln w="25400">
          <a:noFill/>
        </a:ln>
      </c:spPr>
    </c:title>
    <c:autoTitleDeleted val="0"/>
    <c:view3D>
      <c:rotX val="15"/>
      <c:hPercent val="42"/>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manualLayout>
          <c:layoutTarget val="inner"/>
          <c:xMode val="edge"/>
          <c:yMode val="edge"/>
          <c:x val="5.0589543937708564E-2"/>
          <c:y val="0.18597065530743084"/>
          <c:w val="0.92563817980022201"/>
          <c:h val="0.57422512234910272"/>
        </c:manualLayout>
      </c:layout>
      <c:bar3DChart>
        <c:barDir val="col"/>
        <c:grouping val="clustered"/>
        <c:varyColors val="0"/>
        <c:ser>
          <c:idx val="0"/>
          <c:order val="0"/>
          <c:spPr>
            <a:solidFill>
              <a:srgbClr val="FF0000"/>
            </a:solidFill>
            <a:ln w="12700">
              <a:solidFill>
                <a:srgbClr val="000000"/>
              </a:solidFill>
              <a:prstDash val="solid"/>
            </a:ln>
          </c:spPr>
          <c:invertIfNegative val="0"/>
          <c:val>
            <c:numRef>
              <c:f>Hoja1!$J$13:$J$19</c:f>
              <c:numCache>
                <c:formatCode>General</c:formatCode>
                <c:ptCount val="7"/>
                <c:pt idx="0">
                  <c:v>98</c:v>
                </c:pt>
                <c:pt idx="1">
                  <c:v>93</c:v>
                </c:pt>
                <c:pt idx="2">
                  <c:v>87</c:v>
                </c:pt>
                <c:pt idx="3">
                  <c:v>80.47</c:v>
                </c:pt>
                <c:pt idx="4">
                  <c:v>79.62</c:v>
                </c:pt>
                <c:pt idx="5">
                  <c:v>55.25</c:v>
                </c:pt>
                <c:pt idx="6">
                  <c:v>59.9</c:v>
                </c:pt>
              </c:numCache>
            </c:numRef>
          </c:val>
        </c:ser>
        <c:dLbls>
          <c:showLegendKey val="0"/>
          <c:showVal val="0"/>
          <c:showCatName val="0"/>
          <c:showSerName val="0"/>
          <c:showPercent val="0"/>
          <c:showBubbleSize val="0"/>
        </c:dLbls>
        <c:gapWidth val="150"/>
        <c:shape val="box"/>
        <c:axId val="247785664"/>
        <c:axId val="247786840"/>
        <c:axId val="0"/>
      </c:bar3DChart>
      <c:catAx>
        <c:axId val="247785664"/>
        <c:scaling>
          <c:orientation val="minMax"/>
        </c:scaling>
        <c:delete val="0"/>
        <c:axPos val="b"/>
        <c:majorTickMark val="out"/>
        <c:minorTickMark val="none"/>
        <c:tickLblPos val="none"/>
        <c:spPr>
          <a:ln w="3175">
            <a:solidFill>
              <a:srgbClr val="000000"/>
            </a:solidFill>
            <a:prstDash val="solid"/>
          </a:ln>
        </c:spPr>
        <c:crossAx val="247786840"/>
        <c:crosses val="autoZero"/>
        <c:auto val="1"/>
        <c:lblAlgn val="ctr"/>
        <c:lblOffset val="100"/>
        <c:tickMarkSkip val="1"/>
        <c:noMultiLvlLbl val="0"/>
      </c:catAx>
      <c:valAx>
        <c:axId val="24778684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25" b="1" i="0" u="none" strike="noStrike" baseline="0">
                <a:solidFill>
                  <a:srgbClr val="000000"/>
                </a:solidFill>
                <a:latin typeface="Arial"/>
                <a:ea typeface="Arial"/>
                <a:cs typeface="Arial"/>
              </a:defRPr>
            </a:pPr>
            <a:endParaRPr lang="es-MX"/>
          </a:p>
        </c:txPr>
        <c:crossAx val="247785664"/>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0"/>
    </c:view3D>
    <c:floor>
      <c:thickness val="0"/>
    </c:floor>
    <c:sideWall>
      <c:thickness val="0"/>
    </c:sideWall>
    <c:backWall>
      <c:thickness val="0"/>
    </c:backWall>
    <c:plotArea>
      <c:layout>
        <c:manualLayout>
          <c:layoutTarget val="inner"/>
          <c:xMode val="edge"/>
          <c:yMode val="edge"/>
          <c:x val="5.4471990413591458E-2"/>
          <c:y val="0.23486897059669429"/>
          <c:w val="0.8565577136191308"/>
          <c:h val="0.55020905083516392"/>
        </c:manualLayout>
      </c:layout>
      <c:bar3DChart>
        <c:barDir val="col"/>
        <c:grouping val="standard"/>
        <c:varyColors val="0"/>
        <c:ser>
          <c:idx val="0"/>
          <c:order val="0"/>
          <c:spPr>
            <a:solidFill>
              <a:schemeClr val="accent1">
                <a:lumMod val="40000"/>
                <a:lumOff val="60000"/>
              </a:schemeClr>
            </a:solidFill>
          </c:spPr>
          <c:invertIfNegative val="0"/>
          <c:val>
            <c:numRef>
              <c:f>Hoja1!$J$39:$P$39</c:f>
              <c:numCache>
                <c:formatCode>General</c:formatCode>
                <c:ptCount val="7"/>
                <c:pt idx="0">
                  <c:v>98</c:v>
                </c:pt>
                <c:pt idx="1">
                  <c:v>92</c:v>
                </c:pt>
                <c:pt idx="2">
                  <c:v>86.7</c:v>
                </c:pt>
                <c:pt idx="3">
                  <c:v>82.02</c:v>
                </c:pt>
                <c:pt idx="4">
                  <c:v>60.75</c:v>
                </c:pt>
                <c:pt idx="5">
                  <c:v>58.68</c:v>
                </c:pt>
                <c:pt idx="6">
                  <c:v>41.45</c:v>
                </c:pt>
              </c:numCache>
            </c:numRef>
          </c:val>
        </c:ser>
        <c:ser>
          <c:idx val="1"/>
          <c:order val="1"/>
          <c:spPr>
            <a:solidFill>
              <a:srgbClr val="FFC000"/>
            </a:solidFill>
          </c:spPr>
          <c:invertIfNegative val="0"/>
          <c:val>
            <c:numRef>
              <c:f>Hoja1!$J$40:$P$40</c:f>
              <c:numCache>
                <c:formatCode>General</c:formatCode>
                <c:ptCount val="7"/>
                <c:pt idx="0">
                  <c:v>98</c:v>
                </c:pt>
                <c:pt idx="1">
                  <c:v>93</c:v>
                </c:pt>
                <c:pt idx="2">
                  <c:v>87</c:v>
                </c:pt>
                <c:pt idx="3">
                  <c:v>80.47</c:v>
                </c:pt>
                <c:pt idx="4">
                  <c:v>79.62</c:v>
                </c:pt>
                <c:pt idx="5">
                  <c:v>55.25</c:v>
                </c:pt>
                <c:pt idx="6">
                  <c:v>59.9</c:v>
                </c:pt>
              </c:numCache>
            </c:numRef>
          </c:val>
        </c:ser>
        <c:dLbls>
          <c:showLegendKey val="0"/>
          <c:showVal val="0"/>
          <c:showCatName val="0"/>
          <c:showSerName val="0"/>
          <c:showPercent val="0"/>
          <c:showBubbleSize val="0"/>
        </c:dLbls>
        <c:gapWidth val="150"/>
        <c:shape val="box"/>
        <c:axId val="247787624"/>
        <c:axId val="247788016"/>
        <c:axId val="248235984"/>
      </c:bar3DChart>
      <c:catAx>
        <c:axId val="247787624"/>
        <c:scaling>
          <c:orientation val="minMax"/>
        </c:scaling>
        <c:delete val="0"/>
        <c:axPos val="b"/>
        <c:majorTickMark val="out"/>
        <c:minorTickMark val="none"/>
        <c:tickLblPos val="none"/>
        <c:crossAx val="247788016"/>
        <c:crosses val="autoZero"/>
        <c:auto val="1"/>
        <c:lblAlgn val="ctr"/>
        <c:lblOffset val="100"/>
        <c:noMultiLvlLbl val="0"/>
      </c:catAx>
      <c:valAx>
        <c:axId val="247788016"/>
        <c:scaling>
          <c:orientation val="minMax"/>
        </c:scaling>
        <c:delete val="0"/>
        <c:axPos val="l"/>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247787624"/>
        <c:crosses val="autoZero"/>
        <c:crossBetween val="between"/>
      </c:valAx>
      <c:serAx>
        <c:axId val="248235984"/>
        <c:scaling>
          <c:orientation val="minMax"/>
        </c:scaling>
        <c:delete val="0"/>
        <c:axPos val="b"/>
        <c:majorTickMark val="out"/>
        <c:minorTickMark val="none"/>
        <c:tickLblPos val="none"/>
        <c:spPr>
          <a:ln w="3175">
            <a:solidFill>
              <a:srgbClr val="808080"/>
            </a:solidFill>
            <a:prstDash val="solid"/>
          </a:ln>
        </c:spPr>
        <c:crossAx val="247788016"/>
        <c:crosses val="autoZero"/>
        <c:tickMarkSkip val="1"/>
      </c:ser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4.2346505022511485E-2"/>
          <c:y val="0.16575473884284223"/>
          <c:w val="0.9413259205911868"/>
          <c:h val="0.57894011911237087"/>
        </c:manualLayout>
      </c:layout>
      <c:bar3DChart>
        <c:barDir val="col"/>
        <c:grouping val="clustered"/>
        <c:varyColors val="0"/>
        <c:ser>
          <c:idx val="0"/>
          <c:order val="0"/>
          <c:spPr>
            <a:solidFill>
              <a:srgbClr val="4F81BD"/>
            </a:solidFill>
            <a:ln w="25400">
              <a:noFill/>
            </a:ln>
          </c:spPr>
          <c:invertIfNegative val="0"/>
          <c:val>
            <c:numRef>
              <c:f>Hoja1!$P$44:$P$51</c:f>
              <c:numCache>
                <c:formatCode>General</c:formatCode>
                <c:ptCount val="8"/>
                <c:pt idx="0">
                  <c:v>53</c:v>
                </c:pt>
                <c:pt idx="1">
                  <c:v>90</c:v>
                </c:pt>
                <c:pt idx="2">
                  <c:v>100</c:v>
                </c:pt>
                <c:pt idx="3">
                  <c:v>100</c:v>
                </c:pt>
                <c:pt idx="4">
                  <c:v>100</c:v>
                </c:pt>
                <c:pt idx="5">
                  <c:v>75</c:v>
                </c:pt>
                <c:pt idx="6">
                  <c:v>33</c:v>
                </c:pt>
                <c:pt idx="7">
                  <c:v>70</c:v>
                </c:pt>
              </c:numCache>
            </c:numRef>
          </c:val>
        </c:ser>
        <c:ser>
          <c:idx val="1"/>
          <c:order val="1"/>
          <c:spPr>
            <a:solidFill>
              <a:srgbClr val="FFC000"/>
            </a:solidFill>
            <a:ln w="25400">
              <a:noFill/>
            </a:ln>
          </c:spPr>
          <c:invertIfNegative val="0"/>
          <c:val>
            <c:numRef>
              <c:f>Hoja1!$Q$44:$Q$51</c:f>
              <c:numCache>
                <c:formatCode>General</c:formatCode>
                <c:ptCount val="8"/>
                <c:pt idx="0">
                  <c:v>47</c:v>
                </c:pt>
                <c:pt idx="1">
                  <c:v>92</c:v>
                </c:pt>
                <c:pt idx="2">
                  <c:v>100</c:v>
                </c:pt>
                <c:pt idx="3">
                  <c:v>100</c:v>
                </c:pt>
                <c:pt idx="4">
                  <c:v>100</c:v>
                </c:pt>
                <c:pt idx="5">
                  <c:v>100</c:v>
                </c:pt>
                <c:pt idx="6">
                  <c:v>70</c:v>
                </c:pt>
                <c:pt idx="7">
                  <c:v>72</c:v>
                </c:pt>
              </c:numCache>
            </c:numRef>
          </c:val>
        </c:ser>
        <c:dLbls>
          <c:showLegendKey val="0"/>
          <c:showVal val="0"/>
          <c:showCatName val="0"/>
          <c:showSerName val="0"/>
          <c:showPercent val="0"/>
          <c:showBubbleSize val="0"/>
        </c:dLbls>
        <c:gapWidth val="150"/>
        <c:shape val="box"/>
        <c:axId val="374774664"/>
        <c:axId val="374773488"/>
        <c:axId val="0"/>
      </c:bar3DChart>
      <c:catAx>
        <c:axId val="374774664"/>
        <c:scaling>
          <c:orientation val="minMax"/>
        </c:scaling>
        <c:delete val="1"/>
        <c:axPos val="b"/>
        <c:majorGridlines>
          <c:spPr>
            <a:ln w="9525" cap="flat" cmpd="sng" algn="ctr">
              <a:solidFill>
                <a:schemeClr val="tx1">
                  <a:lumMod val="15000"/>
                  <a:lumOff val="85000"/>
                </a:schemeClr>
              </a:solidFill>
              <a:round/>
            </a:ln>
            <a:effectLst/>
          </c:spPr>
        </c:majorGridlines>
        <c:majorTickMark val="out"/>
        <c:minorTickMark val="none"/>
        <c:tickLblPos val="nextTo"/>
        <c:crossAx val="374773488"/>
        <c:crosses val="autoZero"/>
        <c:auto val="1"/>
        <c:lblAlgn val="ctr"/>
        <c:lblOffset val="100"/>
        <c:noMultiLvlLbl val="0"/>
      </c:catAx>
      <c:valAx>
        <c:axId val="374773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374774664"/>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MX"/>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sz="1600" b="1"/>
              <a:t>TRANSPARENCIA</a:t>
            </a:r>
            <a:r>
              <a:rPr lang="es-MX" sz="1600" b="1" baseline="0"/>
              <a:t> VS OPACIDAD</a:t>
            </a:r>
          </a:p>
          <a:p>
            <a:pPr>
              <a:defRPr sz="1400" b="0" i="0" u="none" strike="noStrike" kern="1200" spc="0" baseline="0">
                <a:solidFill>
                  <a:schemeClr val="tx1">
                    <a:lumMod val="65000"/>
                    <a:lumOff val="35000"/>
                  </a:schemeClr>
                </a:solidFill>
                <a:latin typeface="+mn-lt"/>
                <a:ea typeface="+mn-ea"/>
                <a:cs typeface="+mn-cs"/>
              </a:defRPr>
            </a:pPr>
            <a:r>
              <a:rPr lang="es-MX" sz="1600" b="1" baseline="0"/>
              <a:t>(Por indicador de Evaluación)</a:t>
            </a:r>
            <a:endParaRPr lang="es-MX" sz="1600" b="1"/>
          </a:p>
        </c:rich>
      </c:tx>
      <c:layout/>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6.0588859725867597E-2"/>
          <c:y val="8.2975397588695779E-2"/>
          <c:w val="0.90727924640238189"/>
          <c:h val="0.64456427380167636"/>
        </c:manualLayout>
      </c:layout>
      <c:bar3DChart>
        <c:barDir val="bar"/>
        <c:grouping val="percentStacked"/>
        <c:varyColors val="0"/>
        <c:ser>
          <c:idx val="0"/>
          <c:order val="0"/>
          <c:spPr>
            <a:solidFill>
              <a:schemeClr val="bg1"/>
            </a:solidFill>
            <a:ln>
              <a:noFill/>
            </a:ln>
            <a:effectLst/>
            <a:sp3d/>
          </c:spPr>
          <c:invertIfNegative val="0"/>
          <c:val>
            <c:numRef>
              <c:f>Hoja1!$S$44:$S$47</c:f>
              <c:numCache>
                <c:formatCode>General</c:formatCode>
                <c:ptCount val="4"/>
                <c:pt idx="0">
                  <c:v>69</c:v>
                </c:pt>
                <c:pt idx="1">
                  <c:v>60.56</c:v>
                </c:pt>
                <c:pt idx="2">
                  <c:v>73.83</c:v>
                </c:pt>
                <c:pt idx="3">
                  <c:v>81.61</c:v>
                </c:pt>
              </c:numCache>
            </c:numRef>
          </c:val>
        </c:ser>
        <c:ser>
          <c:idx val="1"/>
          <c:order val="1"/>
          <c:spPr>
            <a:solidFill>
              <a:schemeClr val="bg1">
                <a:lumMod val="50000"/>
              </a:schemeClr>
            </a:solidFill>
            <a:ln>
              <a:noFill/>
            </a:ln>
            <a:effectLst/>
            <a:sp3d/>
          </c:spPr>
          <c:invertIfNegative val="0"/>
          <c:val>
            <c:numRef>
              <c:f>Hoja1!$T$44:$T$47</c:f>
              <c:numCache>
                <c:formatCode>General</c:formatCode>
                <c:ptCount val="4"/>
                <c:pt idx="0">
                  <c:v>31</c:v>
                </c:pt>
                <c:pt idx="1">
                  <c:v>39.44</c:v>
                </c:pt>
                <c:pt idx="2">
                  <c:v>26.17</c:v>
                </c:pt>
                <c:pt idx="3">
                  <c:v>18.39</c:v>
                </c:pt>
              </c:numCache>
            </c:numRef>
          </c:val>
        </c:ser>
        <c:dLbls>
          <c:showLegendKey val="0"/>
          <c:showVal val="0"/>
          <c:showCatName val="0"/>
          <c:showSerName val="0"/>
          <c:showPercent val="0"/>
          <c:showBubbleSize val="0"/>
        </c:dLbls>
        <c:gapWidth val="150"/>
        <c:shape val="box"/>
        <c:axId val="247789584"/>
        <c:axId val="247790760"/>
        <c:axId val="0"/>
      </c:bar3DChart>
      <c:catAx>
        <c:axId val="247789584"/>
        <c:scaling>
          <c:orientation val="minMax"/>
        </c:scaling>
        <c:delete val="1"/>
        <c:axPos val="l"/>
        <c:majorTickMark val="out"/>
        <c:minorTickMark val="none"/>
        <c:tickLblPos val="nextTo"/>
        <c:crossAx val="247790760"/>
        <c:crosses val="autoZero"/>
        <c:auto val="1"/>
        <c:lblAlgn val="ctr"/>
        <c:lblOffset val="100"/>
        <c:noMultiLvlLbl val="0"/>
      </c:catAx>
      <c:valAx>
        <c:axId val="2477907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247789584"/>
        <c:crosses val="autoZero"/>
        <c:crossBetween val="between"/>
      </c:valAx>
      <c:spPr>
        <a:noFill/>
        <a:ln w="25400">
          <a:noFill/>
        </a:ln>
      </c:spPr>
    </c:plotArea>
    <c:plotVisOnly val="1"/>
    <c:dispBlanksAs val="gap"/>
    <c:showDLblsOverMax val="0"/>
  </c:chart>
  <c:spPr>
    <a:gradFill flip="none" rotWithShape="1">
      <a:gsLst>
        <a:gs pos="0">
          <a:srgbClr val="5E9EFF"/>
        </a:gs>
        <a:gs pos="39999">
          <a:srgbClr val="85C2FF"/>
        </a:gs>
        <a:gs pos="70000">
          <a:srgbClr val="C4D6EB"/>
        </a:gs>
        <a:gs pos="100000">
          <a:srgbClr val="FFEBFA"/>
        </a:gs>
      </a:gsLst>
      <a:lin ang="16200000" scaled="1"/>
      <a:tileRect/>
    </a:gradFill>
    <a:ln w="9525" cap="flat" cmpd="sng" algn="ctr">
      <a:solidFill>
        <a:schemeClr val="tx1">
          <a:lumMod val="15000"/>
          <a:lumOff val="85000"/>
        </a:schemeClr>
      </a:solidFill>
      <a:round/>
    </a:ln>
    <a:effectLst/>
  </c:spPr>
  <c:txPr>
    <a:bodyPr/>
    <a:lstStyle/>
    <a:p>
      <a:pPr>
        <a:defRPr/>
      </a:pPr>
      <a:endParaRPr lang="es-MX"/>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427274987640164E-2"/>
          <c:y val="0.17961759325538854"/>
          <c:w val="0.93779877515310583"/>
          <c:h val="0.59602723527715018"/>
        </c:manualLayout>
      </c:layout>
      <c:lineChart>
        <c:grouping val="standard"/>
        <c:varyColors val="0"/>
        <c:ser>
          <c:idx val="0"/>
          <c:order val="0"/>
          <c:spPr>
            <a:ln w="53975">
              <a:solidFill>
                <a:srgbClr val="FFC000"/>
              </a:solidFill>
            </a:ln>
          </c:spPr>
          <c:marker>
            <c:symbol val="diamond"/>
            <c:size val="14"/>
            <c:spPr>
              <a:solidFill>
                <a:srgbClr val="C00000"/>
              </a:solidFill>
            </c:spPr>
          </c:marker>
          <c:dLbls>
            <c:dLbl>
              <c:idx val="10"/>
              <c:layout>
                <c:manualLayout>
                  <c:x val="-5.866666605074366E-3"/>
                  <c:y val="-3.434343434343434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0"/>
                  <c:y val="-3.838383838383838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200" b="1"/>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spPr>
              <a:ln w="41275">
                <a:tailEnd type="arrow"/>
              </a:ln>
            </c:spPr>
            <c:trendlineType val="exp"/>
            <c:dispRSqr val="0"/>
            <c:dispEq val="0"/>
          </c:trendline>
          <c:val>
            <c:numRef>
              <c:f>Hoja1!$H$37:$T$37</c:f>
              <c:numCache>
                <c:formatCode>General</c:formatCode>
                <c:ptCount val="12"/>
                <c:pt idx="0">
                  <c:v>24.77</c:v>
                </c:pt>
                <c:pt idx="1">
                  <c:v>40.54</c:v>
                </c:pt>
                <c:pt idx="2">
                  <c:v>36.54</c:v>
                </c:pt>
                <c:pt idx="3">
                  <c:v>53.5</c:v>
                </c:pt>
                <c:pt idx="4">
                  <c:v>24.15</c:v>
                </c:pt>
                <c:pt idx="5">
                  <c:v>50.65</c:v>
                </c:pt>
                <c:pt idx="6">
                  <c:v>52.48</c:v>
                </c:pt>
                <c:pt idx="7">
                  <c:v>55.3</c:v>
                </c:pt>
                <c:pt idx="8">
                  <c:v>53.74</c:v>
                </c:pt>
                <c:pt idx="9">
                  <c:v>64.77</c:v>
                </c:pt>
                <c:pt idx="10">
                  <c:v>68.849999999999994</c:v>
                </c:pt>
                <c:pt idx="11">
                  <c:v>69.03</c:v>
                </c:pt>
              </c:numCache>
            </c:numRef>
          </c:val>
          <c:smooth val="0"/>
        </c:ser>
        <c:dLbls>
          <c:showLegendKey val="0"/>
          <c:showVal val="0"/>
          <c:showCatName val="0"/>
          <c:showSerName val="0"/>
          <c:showPercent val="0"/>
          <c:showBubbleSize val="0"/>
        </c:dLbls>
        <c:marker val="1"/>
        <c:smooth val="0"/>
        <c:axId val="247789976"/>
        <c:axId val="253638496"/>
      </c:lineChart>
      <c:catAx>
        <c:axId val="247789976"/>
        <c:scaling>
          <c:orientation val="minMax"/>
        </c:scaling>
        <c:delete val="0"/>
        <c:axPos val="b"/>
        <c:majorTickMark val="out"/>
        <c:minorTickMark val="none"/>
        <c:tickLblPos val="none"/>
        <c:crossAx val="253638496"/>
        <c:crosses val="autoZero"/>
        <c:auto val="1"/>
        <c:lblAlgn val="ctr"/>
        <c:lblOffset val="100"/>
        <c:noMultiLvlLbl val="0"/>
      </c:catAx>
      <c:valAx>
        <c:axId val="253638496"/>
        <c:scaling>
          <c:orientation val="minMax"/>
        </c:scaling>
        <c:delete val="0"/>
        <c:axPos val="l"/>
        <c:majorGridlines/>
        <c:numFmt formatCode="General" sourceLinked="1"/>
        <c:majorTickMark val="out"/>
        <c:minorTickMark val="none"/>
        <c:tickLblPos val="nextTo"/>
        <c:txPr>
          <a:bodyPr/>
          <a:lstStyle/>
          <a:p>
            <a:pPr>
              <a:defRPr sz="1400" b="1"/>
            </a:pPr>
            <a:endParaRPr lang="es-MX"/>
          </a:p>
        </c:txPr>
        <c:crossAx val="247789976"/>
        <c:crosses val="autoZero"/>
        <c:crossBetween val="between"/>
      </c:valAx>
    </c:plotArea>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_rels/drawing4.xml.rels><?xml version="1.0" encoding="UTF-8" standalone="yes"?>
<Relationships xmlns="http://schemas.openxmlformats.org/package/2006/relationships"><Relationship Id="rId1" Type="http://schemas.openxmlformats.org/officeDocument/2006/relationships/image" Target="../media/image3.png"/></Relationships>
</file>

<file path=ppt/drawings/_rels/drawing5.xml.rels><?xml version="1.0" encoding="UTF-8" standalone="yes"?>
<Relationships xmlns="http://schemas.openxmlformats.org/package/2006/relationships"><Relationship Id="rId1" Type="http://schemas.openxmlformats.org/officeDocument/2006/relationships/image" Target="../media/image4.png"/></Relationships>
</file>

<file path=ppt/drawings/_rels/drawing6.xml.rels><?xml version="1.0" encoding="UTF-8" standalone="yes"?>
<Relationships xmlns="http://schemas.openxmlformats.org/package/2006/relationships"><Relationship Id="rId1" Type="http://schemas.openxmlformats.org/officeDocument/2006/relationships/image" Target="../media/image2.png"/></Relationships>
</file>

<file path=ppt/drawings/_rels/drawing7.xml.rels><?xml version="1.0" encoding="UTF-8" standalone="yes"?>
<Relationships xmlns="http://schemas.openxmlformats.org/package/2006/relationships"><Relationship Id="rId1" Type="http://schemas.openxmlformats.org/officeDocument/2006/relationships/image" Target="../media/image2.png"/></Relationships>
</file>

<file path=ppt/drawings/_rels/drawing8.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0.70224</cdr:x>
      <cdr:y>0.22392</cdr:y>
    </cdr:from>
    <cdr:to>
      <cdr:x>0.91787</cdr:x>
      <cdr:y>0.3636</cdr:y>
    </cdr:to>
    <cdr:sp macro="" textlink="">
      <cdr:nvSpPr>
        <cdr:cNvPr id="7170" name="Text Box 2"/>
        <cdr:cNvSpPr txBox="1">
          <a:spLocks xmlns:a="http://schemas.openxmlformats.org/drawingml/2006/main" noChangeArrowheads="1"/>
        </cdr:cNvSpPr>
      </cdr:nvSpPr>
      <cdr:spPr bwMode="auto">
        <a:xfrm xmlns:a="http://schemas.openxmlformats.org/drawingml/2006/main">
          <a:off x="5856175" y="1397805"/>
          <a:ext cx="1798209" cy="87192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1" i="0" u="none" strike="noStrike" baseline="0" dirty="0">
              <a:solidFill>
                <a:srgbClr val="000000"/>
              </a:solidFill>
              <a:latin typeface="Arial"/>
              <a:cs typeface="Arial"/>
            </a:rPr>
            <a:t>Si tiene </a:t>
          </a:r>
          <a:r>
            <a:rPr lang="es-MX" sz="1125" b="1" i="0" u="none" strike="noStrike" baseline="0" dirty="0" smtClean="0">
              <a:solidFill>
                <a:srgbClr val="000000"/>
              </a:solidFill>
              <a:latin typeface="Arial"/>
              <a:cs typeface="Arial"/>
            </a:rPr>
            <a:t>página </a:t>
          </a:r>
          <a:r>
            <a:rPr lang="es-MX" sz="1125" b="1" i="0" u="none" strike="noStrike" baseline="0" dirty="0">
              <a:solidFill>
                <a:srgbClr val="000000"/>
              </a:solidFill>
              <a:latin typeface="Arial"/>
              <a:cs typeface="Arial"/>
            </a:rPr>
            <a:t>pero no tiene información pública de oficio  </a:t>
          </a:r>
          <a:r>
            <a:rPr lang="es-MX" sz="1125" b="1" i="0" u="none" strike="noStrike" baseline="0" dirty="0" smtClean="0">
              <a:solidFill>
                <a:srgbClr val="000000"/>
              </a:solidFill>
              <a:latin typeface="Arial"/>
              <a:cs typeface="Arial"/>
            </a:rPr>
            <a:t>5</a:t>
          </a:r>
          <a:endParaRPr lang="es-MX" sz="1125" b="1" i="0" u="none" strike="noStrike" baseline="0" dirty="0">
            <a:solidFill>
              <a:srgbClr val="000000"/>
            </a:solidFill>
            <a:latin typeface="Arial"/>
            <a:cs typeface="Arial"/>
          </a:endParaRPr>
        </a:p>
        <a:p xmlns:a="http://schemas.openxmlformats.org/drawingml/2006/main">
          <a:pPr algn="ctr" rtl="0">
            <a:defRPr sz="1000"/>
          </a:pPr>
          <a:r>
            <a:rPr lang="es-MX" sz="1125" b="1" dirty="0">
              <a:solidFill>
                <a:srgbClr val="000000"/>
              </a:solidFill>
              <a:latin typeface="Arial"/>
              <a:cs typeface="Arial"/>
            </a:rPr>
            <a:t>3</a:t>
          </a:r>
          <a:r>
            <a:rPr lang="es-MX" sz="1125" b="1" i="0" u="none" strike="noStrike" baseline="0" dirty="0" smtClean="0">
              <a:solidFill>
                <a:srgbClr val="000000"/>
              </a:solidFill>
              <a:latin typeface="Arial"/>
              <a:cs typeface="Arial"/>
            </a:rPr>
            <a:t>%</a:t>
          </a:r>
          <a:endParaRPr lang="es-MX" sz="1125" b="1" i="0" u="none" strike="noStrike" baseline="0" dirty="0">
            <a:solidFill>
              <a:srgbClr val="000000"/>
            </a:solidFill>
            <a:latin typeface="Arial"/>
            <a:cs typeface="Arial"/>
          </a:endParaRPr>
        </a:p>
      </cdr:txBody>
    </cdr:sp>
  </cdr:relSizeAnchor>
  <cdr:relSizeAnchor xmlns:cdr="http://schemas.openxmlformats.org/drawingml/2006/chartDrawing">
    <cdr:from>
      <cdr:x>0.33999</cdr:x>
      <cdr:y>0.43233</cdr:y>
    </cdr:from>
    <cdr:to>
      <cdr:x>0.56199</cdr:x>
      <cdr:y>0.54558</cdr:y>
    </cdr:to>
    <cdr:sp macro="" textlink="">
      <cdr:nvSpPr>
        <cdr:cNvPr id="7171" name="Text Box 3"/>
        <cdr:cNvSpPr txBox="1">
          <a:spLocks xmlns:a="http://schemas.openxmlformats.org/drawingml/2006/main" noChangeArrowheads="1"/>
        </cdr:cNvSpPr>
      </cdr:nvSpPr>
      <cdr:spPr bwMode="auto">
        <a:xfrm xmlns:a="http://schemas.openxmlformats.org/drawingml/2006/main">
          <a:off x="2914406" y="2718151"/>
          <a:ext cx="1956744" cy="67822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1" i="0" u="none" strike="noStrike" baseline="0" dirty="0">
              <a:solidFill>
                <a:schemeClr val="bg1"/>
              </a:solidFill>
              <a:latin typeface="Arial"/>
              <a:cs typeface="Arial"/>
            </a:rPr>
            <a:t>Tiene </a:t>
          </a:r>
          <a:r>
            <a:rPr lang="es-MX" sz="1125" b="1" i="0" u="none" strike="noStrike" baseline="0" dirty="0" smtClean="0">
              <a:solidFill>
                <a:schemeClr val="bg1"/>
              </a:solidFill>
              <a:latin typeface="Arial"/>
              <a:cs typeface="Arial"/>
            </a:rPr>
            <a:t>página </a:t>
          </a:r>
          <a:r>
            <a:rPr lang="es-MX" sz="1125" b="1" i="0" u="none" strike="noStrike" baseline="0" dirty="0">
              <a:solidFill>
                <a:schemeClr val="bg1"/>
              </a:solidFill>
              <a:latin typeface="Arial"/>
              <a:cs typeface="Arial"/>
            </a:rPr>
            <a:t>con un % de actualización </a:t>
          </a:r>
          <a:r>
            <a:rPr lang="es-MX" sz="1125" b="1" i="0" u="none" strike="noStrike" baseline="0" dirty="0" smtClean="0">
              <a:solidFill>
                <a:schemeClr val="bg1"/>
              </a:solidFill>
              <a:latin typeface="Arial"/>
              <a:cs typeface="Arial"/>
            </a:rPr>
            <a:t>129</a:t>
          </a:r>
          <a:endParaRPr lang="es-MX" sz="1125" b="1" i="0" u="none" strike="noStrike" baseline="0" dirty="0">
            <a:solidFill>
              <a:schemeClr val="bg1"/>
            </a:solidFill>
            <a:latin typeface="Arial"/>
            <a:cs typeface="Arial"/>
          </a:endParaRPr>
        </a:p>
        <a:p xmlns:a="http://schemas.openxmlformats.org/drawingml/2006/main">
          <a:pPr algn="ctr" rtl="0">
            <a:defRPr sz="1000"/>
          </a:pPr>
          <a:r>
            <a:rPr lang="es-MX" sz="1125" b="1" i="0" u="none" strike="noStrike" baseline="0" dirty="0">
              <a:solidFill>
                <a:schemeClr val="bg1"/>
              </a:solidFill>
              <a:latin typeface="Arial"/>
              <a:cs typeface="Arial"/>
            </a:rPr>
            <a:t>91%</a:t>
          </a:r>
        </a:p>
      </cdr:txBody>
    </cdr:sp>
  </cdr:relSizeAnchor>
  <cdr:relSizeAnchor xmlns:cdr="http://schemas.openxmlformats.org/drawingml/2006/chartDrawing">
    <cdr:from>
      <cdr:x>0.022</cdr:x>
      <cdr:y>0.08678</cdr:y>
    </cdr:from>
    <cdr:to>
      <cdr:x>0.36355</cdr:x>
      <cdr:y>0.43051</cdr:y>
    </cdr:to>
    <cdr:sp macro="" textlink="">
      <cdr:nvSpPr>
        <cdr:cNvPr id="6" name="Text Box 3"/>
        <cdr:cNvSpPr txBox="1">
          <a:spLocks xmlns:a="http://schemas.openxmlformats.org/drawingml/2006/main" noChangeArrowheads="1"/>
        </cdr:cNvSpPr>
      </cdr:nvSpPr>
      <cdr:spPr bwMode="auto">
        <a:xfrm xmlns:a="http://schemas.openxmlformats.org/drawingml/2006/main">
          <a:off x="183457" y="541707"/>
          <a:ext cx="2848306" cy="214566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s-MX" sz="1050" b="1" i="0" u="none" strike="noStrike" baseline="0" dirty="0">
              <a:solidFill>
                <a:srgbClr val="000000"/>
              </a:solidFill>
              <a:latin typeface="Arial"/>
              <a:cs typeface="Arial"/>
            </a:rPr>
            <a:t>Sujetos obligados que no tienen pagina:</a:t>
          </a:r>
        </a:p>
        <a:p xmlns:a="http://schemas.openxmlformats.org/drawingml/2006/main">
          <a:pPr algn="l" rtl="0">
            <a:defRPr sz="1000"/>
          </a:pPr>
          <a:r>
            <a:rPr lang="es-MX" sz="1050" b="1" i="0" u="sng" strike="noStrike" baseline="0" dirty="0">
              <a:solidFill>
                <a:srgbClr val="000000"/>
              </a:solidFill>
              <a:latin typeface="Arial"/>
              <a:cs typeface="Arial"/>
            </a:rPr>
            <a:t>Partidos </a:t>
          </a:r>
          <a:r>
            <a:rPr lang="es-MX" sz="1050" b="1" i="0" u="sng" strike="noStrike" baseline="0" dirty="0" smtClean="0">
              <a:solidFill>
                <a:srgbClr val="000000"/>
              </a:solidFill>
              <a:latin typeface="Arial"/>
              <a:cs typeface="Arial"/>
            </a:rPr>
            <a:t>Políticos</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-MORENA</a:t>
          </a:r>
        </a:p>
        <a:p xmlns:a="http://schemas.openxmlformats.org/drawingml/2006/main">
          <a:pPr algn="l" rtl="0">
            <a:defRPr sz="1000"/>
          </a:pP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1" i="0" u="sng" strike="noStrike" baseline="0" dirty="0">
              <a:solidFill>
                <a:srgbClr val="000000"/>
              </a:solidFill>
              <a:latin typeface="Arial"/>
              <a:cs typeface="Arial"/>
            </a:rPr>
            <a:t>Ayuntamientos </a:t>
          </a:r>
        </a:p>
        <a:p xmlns:a="http://schemas.openxmlformats.org/drawingml/2006/main">
          <a:pPr algn="l" rtl="0">
            <a:defRPr sz="1000"/>
          </a:pPr>
          <a:r>
            <a:rPr lang="es-MX" sz="1050" b="0" i="0" u="none" strike="noStrike" baseline="0" dirty="0">
              <a:solidFill>
                <a:srgbClr val="000000"/>
              </a:solidFill>
              <a:latin typeface="Arial"/>
              <a:cs typeface="Arial"/>
            </a:rPr>
            <a:t>- Españita </a:t>
          </a:r>
        </a:p>
        <a:p xmlns:a="http://schemas.openxmlformats.org/drawingml/2006/main">
          <a:pPr algn="l" rtl="0">
            <a:defRPr sz="1000"/>
          </a:pPr>
          <a:r>
            <a:rPr lang="es-MX" sz="1050" b="0" i="0" u="none" strike="noStrike" baseline="0" dirty="0">
              <a:solidFill>
                <a:srgbClr val="000000"/>
              </a:solidFill>
              <a:latin typeface="Arial"/>
              <a:cs typeface="Arial"/>
            </a:rPr>
            <a:t>-Acuamanala de Miguel Hidalgo </a:t>
          </a:r>
        </a:p>
        <a:p xmlns:a="http://schemas.openxmlformats.org/drawingml/2006/main">
          <a:pPr algn="l" rtl="0">
            <a:defRPr sz="1000"/>
          </a:pPr>
          <a:r>
            <a:rPr lang="es-MX" sz="1050" b="0" i="0" u="none" strike="noStrike" baseline="0" dirty="0">
              <a:solidFill>
                <a:srgbClr val="000000"/>
              </a:solidFill>
              <a:latin typeface="Arial"/>
              <a:cs typeface="Arial"/>
            </a:rPr>
            <a:t>-San Juan Huactzinco</a:t>
          </a:r>
        </a:p>
        <a:p xmlns:a="http://schemas.openxmlformats.org/drawingml/2006/main">
          <a:pPr algn="l" rtl="0">
            <a:defRPr sz="1000"/>
          </a:pPr>
          <a:r>
            <a:rPr lang="es-MX" sz="1050" b="0" i="0" u="none" strike="noStrike" baseline="0" dirty="0">
              <a:solidFill>
                <a:srgbClr val="000000"/>
              </a:solidFill>
              <a:latin typeface="Arial"/>
              <a:cs typeface="Arial"/>
            </a:rPr>
            <a:t>-San Pablo del Monte</a:t>
          </a:r>
        </a:p>
        <a:p xmlns:a="http://schemas.openxmlformats.org/drawingml/2006/main">
          <a:pPr algn="l" rtl="0">
            <a:defRPr sz="1000"/>
          </a:pPr>
          <a:r>
            <a:rPr lang="es-MX" sz="1050" b="0" i="0" u="none" strike="noStrike" baseline="0" dirty="0">
              <a:solidFill>
                <a:srgbClr val="000000"/>
              </a:solidFill>
              <a:latin typeface="Arial"/>
              <a:cs typeface="Arial"/>
            </a:rPr>
            <a:t>-El Carmen </a:t>
          </a:r>
          <a:r>
            <a:rPr lang="es-MX" sz="1050" b="0" i="0" u="none" strike="noStrike" baseline="0" dirty="0" err="1">
              <a:solidFill>
                <a:srgbClr val="000000"/>
              </a:solidFill>
              <a:latin typeface="Arial"/>
              <a:cs typeface="Arial"/>
            </a:rPr>
            <a:t>Tequexquitla</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-Nativitas</a:t>
          </a:r>
        </a:p>
        <a:p xmlns:a="http://schemas.openxmlformats.org/drawingml/2006/main">
          <a:pPr algn="l" rtl="0">
            <a:defRPr sz="1000"/>
          </a:pPr>
          <a:r>
            <a:rPr lang="es-MX" sz="1050" b="0" i="0" u="none" strike="noStrike" baseline="0" dirty="0">
              <a:solidFill>
                <a:srgbClr val="000000"/>
              </a:solidFill>
              <a:latin typeface="Arial"/>
              <a:cs typeface="Arial"/>
            </a:rPr>
            <a:t>-San Lorenzo Axocomanitla</a:t>
          </a:r>
        </a:p>
      </cdr:txBody>
    </cdr:sp>
  </cdr:relSizeAnchor>
  <cdr:relSizeAnchor xmlns:cdr="http://schemas.openxmlformats.org/drawingml/2006/chartDrawing">
    <cdr:from>
      <cdr:x>0.51882</cdr:x>
      <cdr:y>0.21865</cdr:y>
    </cdr:from>
    <cdr:to>
      <cdr:x>0.71182</cdr:x>
      <cdr:y>0.3054</cdr:y>
    </cdr:to>
    <cdr:sp macro="" textlink="">
      <cdr:nvSpPr>
        <cdr:cNvPr id="9" name="Text Box 2"/>
        <cdr:cNvSpPr txBox="1">
          <a:spLocks xmlns:a="http://schemas.openxmlformats.org/drawingml/2006/main" noChangeArrowheads="1"/>
        </cdr:cNvSpPr>
      </cdr:nvSpPr>
      <cdr:spPr bwMode="auto">
        <a:xfrm xmlns:a="http://schemas.openxmlformats.org/drawingml/2006/main">
          <a:off x="4463723" y="1364902"/>
          <a:ext cx="1660509" cy="54152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No tiene </a:t>
          </a:r>
          <a:r>
            <a:rPr lang="es-MX" sz="1125" b="1" i="0" u="none" strike="noStrike" baseline="0" dirty="0" smtClean="0">
              <a:solidFill>
                <a:srgbClr val="000000"/>
              </a:solidFill>
              <a:latin typeface="Arial"/>
              <a:cs typeface="Arial"/>
            </a:rPr>
            <a:t>página 8</a:t>
          </a:r>
          <a:endParaRPr lang="es-MX" sz="1125" b="1" i="0" u="none" strike="noStrike" baseline="0" dirty="0">
            <a:solidFill>
              <a:srgbClr val="000000"/>
            </a:solidFill>
            <a:latin typeface="Arial"/>
            <a:cs typeface="Arial"/>
          </a:endParaRPr>
        </a:p>
        <a:p xmlns:a="http://schemas.openxmlformats.org/drawingml/2006/main">
          <a:pPr algn="ctr" rtl="0">
            <a:defRPr sz="1000"/>
          </a:pPr>
          <a:r>
            <a:rPr lang="es-MX" sz="1125" b="1" i="0" u="none" strike="noStrike" baseline="0" dirty="0">
              <a:solidFill>
                <a:srgbClr val="000000"/>
              </a:solidFill>
              <a:latin typeface="Arial"/>
              <a:cs typeface="Arial"/>
            </a:rPr>
            <a:t>6%</a:t>
          </a:r>
        </a:p>
      </cdr:txBody>
    </cdr:sp>
  </cdr:relSizeAnchor>
  <cdr:relSizeAnchor xmlns:cdr="http://schemas.openxmlformats.org/drawingml/2006/chartDrawing">
    <cdr:from>
      <cdr:x>0.65576</cdr:x>
      <cdr:y>0.17962</cdr:y>
    </cdr:from>
    <cdr:to>
      <cdr:x>0.66851</cdr:x>
      <cdr:y>0.30396</cdr:y>
    </cdr:to>
    <cdr:cxnSp macro="">
      <cdr:nvCxnSpPr>
        <cdr:cNvPr id="3" name="2 Conector recto"/>
        <cdr:cNvCxnSpPr/>
      </cdr:nvCxnSpPr>
      <cdr:spPr bwMode="auto">
        <a:xfrm xmlns:a="http://schemas.openxmlformats.org/drawingml/2006/main">
          <a:off x="5699125" y="1166813"/>
          <a:ext cx="112713" cy="779462"/>
        </a:xfrm>
        <a:prstGeom xmlns:a="http://schemas.openxmlformats.org/drawingml/2006/main" prst="line">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0.86063</cdr:x>
      <cdr:y>0.32967</cdr:y>
    </cdr:from>
    <cdr:to>
      <cdr:x>0.90043</cdr:x>
      <cdr:y>0.41211</cdr:y>
    </cdr:to>
    <cdr:cxnSp macro="">
      <cdr:nvCxnSpPr>
        <cdr:cNvPr id="11" name="10 Conector recto de flecha"/>
        <cdr:cNvCxnSpPr/>
      </cdr:nvCxnSpPr>
      <cdr:spPr bwMode="auto">
        <a:xfrm xmlns:a="http://schemas.openxmlformats.org/drawingml/2006/main" flipV="1">
          <a:off x="7500938" y="2103438"/>
          <a:ext cx="349250" cy="492125"/>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0.31744</cdr:x>
      <cdr:y>0.18189</cdr:y>
    </cdr:from>
    <cdr:to>
      <cdr:x>0.37821</cdr:x>
      <cdr:y>0.27194</cdr:y>
    </cdr:to>
    <cdr:cxnSp macro="">
      <cdr:nvCxnSpPr>
        <cdr:cNvPr id="13" name="12 Conector recto de flecha"/>
        <cdr:cNvCxnSpPr/>
      </cdr:nvCxnSpPr>
      <cdr:spPr bwMode="auto">
        <a:xfrm xmlns:a="http://schemas.openxmlformats.org/drawingml/2006/main" flipV="1">
          <a:off x="2714625" y="1182688"/>
          <a:ext cx="539750" cy="571500"/>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0.09218</cdr:x>
      <cdr:y>0.72852</cdr:y>
    </cdr:from>
    <cdr:to>
      <cdr:x>0.21837</cdr:x>
      <cdr:y>0.86892</cdr:y>
    </cdr:to>
    <cdr:pic>
      <cdr:nvPicPr>
        <cdr:cNvPr id="18" name="17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003606" y="4547616"/>
          <a:ext cx="1373834" cy="876447"/>
        </a:xfrm>
        <a:prstGeom xmlns:a="http://schemas.openxmlformats.org/drawingml/2006/main" prst="rect">
          <a:avLst/>
        </a:prstGeom>
      </cdr:spPr>
    </cdr:pic>
  </cdr:relSizeAnchor>
  <cdr:relSizeAnchor xmlns:cdr="http://schemas.openxmlformats.org/drawingml/2006/chartDrawing">
    <cdr:from>
      <cdr:x>0.57647</cdr:x>
      <cdr:y>0.66491</cdr:y>
    </cdr:from>
    <cdr:to>
      <cdr:x>0.9371</cdr:x>
      <cdr:y>0.94349</cdr:y>
    </cdr:to>
    <cdr:sp macro="" textlink="">
      <cdr:nvSpPr>
        <cdr:cNvPr id="19" name="Text Box 3"/>
        <cdr:cNvSpPr txBox="1">
          <a:spLocks xmlns:a="http://schemas.openxmlformats.org/drawingml/2006/main" noChangeArrowheads="1"/>
        </cdr:cNvSpPr>
      </cdr:nvSpPr>
      <cdr:spPr bwMode="auto">
        <a:xfrm xmlns:a="http://schemas.openxmlformats.org/drawingml/2006/main">
          <a:off x="4807411" y="4150594"/>
          <a:ext cx="3007373" cy="173895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050" b="1" i="0" u="none" strike="noStrike" baseline="0" dirty="0">
              <a:solidFill>
                <a:srgbClr val="000000"/>
              </a:solidFill>
              <a:latin typeface="Arial"/>
              <a:cs typeface="Arial"/>
            </a:rPr>
            <a:t>Sujetos obligados que si tienen página pero no tiene información pública de oficio:</a:t>
          </a:r>
        </a:p>
        <a:p xmlns:a="http://schemas.openxmlformats.org/drawingml/2006/main">
          <a:pPr algn="l" rtl="0">
            <a:defRPr sz="1000"/>
          </a:pPr>
          <a:r>
            <a:rPr lang="es-MX" sz="1050" b="0" i="0" u="none" strike="noStrike" baseline="0" dirty="0">
              <a:solidFill>
                <a:srgbClr val="000000"/>
              </a:solidFill>
              <a:latin typeface="Arial"/>
              <a:cs typeface="Arial"/>
            </a:rPr>
            <a:t>-Papalotla de </a:t>
          </a:r>
          <a:r>
            <a:rPr lang="es-MX" sz="1050" b="0" i="0" u="none" strike="noStrike" baseline="0" dirty="0" smtClean="0">
              <a:solidFill>
                <a:srgbClr val="000000"/>
              </a:solidFill>
              <a:latin typeface="Arial"/>
              <a:cs typeface="Arial"/>
            </a:rPr>
            <a:t>Xicohténcatl </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-Tenancingo </a:t>
          </a:r>
        </a:p>
        <a:p xmlns:a="http://schemas.openxmlformats.org/drawingml/2006/main">
          <a:pPr algn="l" rtl="0">
            <a:defRPr sz="1000"/>
          </a:pPr>
          <a:r>
            <a:rPr lang="es-MX" sz="1050" b="0" i="0" u="none" strike="noStrike" baseline="0" dirty="0">
              <a:solidFill>
                <a:srgbClr val="000000"/>
              </a:solidFill>
              <a:latin typeface="Arial"/>
              <a:cs typeface="Arial"/>
            </a:rPr>
            <a:t>-San Lucas Tecopilco</a:t>
          </a:r>
        </a:p>
        <a:p xmlns:a="http://schemas.openxmlformats.org/drawingml/2006/main">
          <a:pPr rtl="0"/>
          <a:r>
            <a:rPr lang="es-MX" sz="1050" b="0" i="0" u="none" strike="noStrike" baseline="0" dirty="0">
              <a:solidFill>
                <a:srgbClr val="000000"/>
              </a:solidFill>
              <a:latin typeface="Arial"/>
              <a:cs typeface="Arial"/>
            </a:rPr>
            <a:t>-San </a:t>
          </a:r>
          <a:r>
            <a:rPr lang="es-MX" sz="1050" b="0" i="0" u="none" strike="noStrike" baseline="0" dirty="0" smtClean="0">
              <a:solidFill>
                <a:srgbClr val="000000"/>
              </a:solidFill>
              <a:latin typeface="Arial"/>
              <a:cs typeface="Arial"/>
            </a:rPr>
            <a:t>Jerónimo </a:t>
          </a:r>
          <a:r>
            <a:rPr lang="es-MX" sz="1050" b="0" i="0" u="none" strike="noStrike" baseline="0" dirty="0">
              <a:solidFill>
                <a:srgbClr val="000000"/>
              </a:solidFill>
              <a:latin typeface="Arial"/>
              <a:cs typeface="Arial"/>
            </a:rPr>
            <a:t>Zacualpan </a:t>
          </a:r>
          <a:r>
            <a:rPr lang="es-MX" sz="1050" b="1" i="0" u="sng" baseline="0" dirty="0">
              <a:effectLst/>
              <a:latin typeface="+mn-lt"/>
              <a:ea typeface="+mn-ea"/>
              <a:cs typeface="+mn-cs"/>
            </a:rPr>
            <a:t> </a:t>
          </a:r>
          <a:endParaRPr lang="es-MX" sz="1050" dirty="0">
            <a:effectLst/>
          </a:endParaRPr>
        </a:p>
        <a:p xmlns:a="http://schemas.openxmlformats.org/drawingml/2006/main">
          <a:pPr rtl="0"/>
          <a:r>
            <a:rPr lang="es-MX" sz="1050" b="0" i="0" baseline="0" dirty="0">
              <a:effectLst/>
              <a:latin typeface="+mn-lt"/>
              <a:ea typeface="+mn-ea"/>
              <a:cs typeface="+mn-cs"/>
            </a:rPr>
            <a:t>-</a:t>
          </a:r>
          <a:r>
            <a:rPr lang="es-MX" sz="1050" b="0" i="0" baseline="0" dirty="0">
              <a:effectLst/>
              <a:latin typeface="Arial" panose="020B0604020202020204" pitchFamily="34" charset="0"/>
              <a:cs typeface="Arial" panose="020B0604020202020204" pitchFamily="34" charset="0"/>
            </a:rPr>
            <a:t>Patronato para las exposiciones</a:t>
          </a:r>
        </a:p>
        <a:p xmlns:a="http://schemas.openxmlformats.org/drawingml/2006/main">
          <a:pPr rtl="0"/>
          <a:r>
            <a:rPr lang="es-MX" sz="1050" b="0" i="0" baseline="0" dirty="0">
              <a:effectLst/>
              <a:latin typeface="Arial" panose="020B0604020202020204" pitchFamily="34" charset="0"/>
              <a:cs typeface="Arial" panose="020B0604020202020204" pitchFamily="34" charset="0"/>
            </a:rPr>
            <a:t> de la ciudad de Tlaxcala</a:t>
          </a:r>
          <a:endParaRPr lang="es-MX" sz="1050" dirty="0">
            <a:effectLst/>
            <a:latin typeface="Arial" panose="020B0604020202020204" pitchFamily="34" charset="0"/>
            <a:cs typeface="Arial" panose="020B0604020202020204" pitchFamily="34" charset="0"/>
          </a:endParaRPr>
        </a:p>
        <a:p xmlns:a="http://schemas.openxmlformats.org/drawingml/2006/main">
          <a:pPr algn="l" rtl="0">
            <a:defRPr sz="1000"/>
          </a:pPr>
          <a:endParaRPr lang="es-MX" sz="900" b="0" i="0" u="none" strike="noStrike" baseline="0" dirty="0">
            <a:solidFill>
              <a:srgbClr val="000000"/>
            </a:solidFill>
            <a:latin typeface="Arial" panose="020B0604020202020204" pitchFamily="34" charset="0"/>
            <a:cs typeface="Arial" panose="020B0604020202020204" pitchFamily="34" charset="0"/>
          </a:endParaRPr>
        </a:p>
        <a:p xmlns:a="http://schemas.openxmlformats.org/drawingml/2006/main">
          <a:pPr algn="l" rtl="0">
            <a:defRPr sz="1000"/>
          </a:pPr>
          <a:endParaRPr lang="es-MX" sz="800" b="1" i="0" u="sng" strike="noStrike" baseline="0" dirty="0">
            <a:solidFill>
              <a:srgbClr val="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0.3778</cdr:x>
      <cdr:y>0.1298</cdr:y>
    </cdr:from>
    <cdr:to>
      <cdr:x>0.68455</cdr:x>
      <cdr:y>0.2</cdr:y>
    </cdr:to>
    <cdr:sp macro="" textlink="">
      <cdr:nvSpPr>
        <cdr:cNvPr id="12" name="Text Box 2"/>
        <cdr:cNvSpPr txBox="1">
          <a:spLocks xmlns:a="http://schemas.openxmlformats.org/drawingml/2006/main" noChangeArrowheads="1"/>
        </cdr:cNvSpPr>
      </cdr:nvSpPr>
      <cdr:spPr bwMode="auto">
        <a:xfrm xmlns:a="http://schemas.openxmlformats.org/drawingml/2006/main">
          <a:off x="3241675" y="757237"/>
          <a:ext cx="2632075" cy="40957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Total de Entidades Públicas 142 </a:t>
          </a:r>
        </a:p>
        <a:p xmlns:a="http://schemas.openxmlformats.org/drawingml/2006/main">
          <a:pPr algn="ctr" rtl="0">
            <a:defRPr sz="1000"/>
          </a:pPr>
          <a:r>
            <a:rPr lang="es-MX" sz="1125" b="1" i="0" u="none" strike="noStrike" baseline="0" dirty="0">
              <a:solidFill>
                <a:srgbClr val="000000"/>
              </a:solidFill>
              <a:latin typeface="Arial"/>
              <a:cs typeface="Arial"/>
            </a:rPr>
            <a:t>100%</a:t>
          </a:r>
        </a:p>
      </cdr:txBody>
    </cdr:sp>
  </cdr:relSizeAnchor>
</c:userShapes>
</file>

<file path=ppt/drawings/drawing2.xml><?xml version="1.0" encoding="utf-8"?>
<c:userShapes xmlns:c="http://schemas.openxmlformats.org/drawingml/2006/chart">
  <cdr:relSizeAnchor xmlns:cdr="http://schemas.openxmlformats.org/drawingml/2006/chartDrawing">
    <cdr:from>
      <cdr:x>0.04774</cdr:x>
      <cdr:y>0.02807</cdr:y>
    </cdr:from>
    <cdr:to>
      <cdr:x>0.90885</cdr:x>
      <cdr:y>0.13668</cdr:y>
    </cdr:to>
    <cdr:sp macro="" textlink="">
      <cdr:nvSpPr>
        <cdr:cNvPr id="2" name="1 CuadroTexto"/>
        <cdr:cNvSpPr txBox="1"/>
      </cdr:nvSpPr>
      <cdr:spPr>
        <a:xfrm xmlns:a="http://schemas.openxmlformats.org/drawingml/2006/main">
          <a:off x="407324" y="173510"/>
          <a:ext cx="7346372" cy="6713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s-MX" sz="1400" b="1" dirty="0">
              <a:effectLst/>
              <a:latin typeface="+mn-lt"/>
              <a:ea typeface="+mn-ea"/>
              <a:cs typeface="+mn-cs"/>
            </a:rPr>
            <a:t>DATOS</a:t>
          </a:r>
          <a:r>
            <a:rPr lang="es-MX" sz="1400" b="1" baseline="0" dirty="0">
              <a:effectLst/>
              <a:latin typeface="+mn-lt"/>
              <a:ea typeface="+mn-ea"/>
              <a:cs typeface="+mn-cs"/>
            </a:rPr>
            <a:t> COMPARATIVOS DE LA EVALUACIÓNES 2014-2, 2015-1 Y </a:t>
          </a:r>
          <a:r>
            <a:rPr lang="es-MX" sz="1400" b="1" baseline="0" dirty="0" smtClean="0">
              <a:effectLst/>
              <a:latin typeface="+mn-lt"/>
              <a:ea typeface="+mn-ea"/>
              <a:cs typeface="+mn-cs"/>
            </a:rPr>
            <a:t>2015-2</a:t>
          </a:r>
          <a:r>
            <a:rPr lang="es-MX" sz="1400" b="1" dirty="0" smtClean="0">
              <a:effectLst/>
              <a:latin typeface="+mn-lt"/>
              <a:ea typeface="+mn-ea"/>
              <a:cs typeface="+mn-cs"/>
            </a:rPr>
            <a:t>   </a:t>
          </a:r>
          <a:r>
            <a:rPr lang="es-MX" sz="1400" b="1" baseline="0" dirty="0" smtClean="0">
              <a:effectLst/>
              <a:latin typeface="+mn-lt"/>
              <a:ea typeface="+mn-ea"/>
              <a:cs typeface="+mn-cs"/>
            </a:rPr>
            <a:t>(ICIPO)</a:t>
          </a:r>
          <a:endParaRPr lang="es-MX" sz="1400" dirty="0" smtClean="0">
            <a:effectLst/>
          </a:endParaRPr>
        </a:p>
        <a:p xmlns:a="http://schemas.openxmlformats.org/drawingml/2006/main">
          <a:endParaRPr lang="es-MX" sz="1400" dirty="0"/>
        </a:p>
      </cdr:txBody>
    </cdr:sp>
  </cdr:relSizeAnchor>
  <cdr:relSizeAnchor xmlns:cdr="http://schemas.openxmlformats.org/drawingml/2006/chartDrawing">
    <cdr:from>
      <cdr:x>0.02587</cdr:x>
      <cdr:y>0.19872</cdr:y>
    </cdr:from>
    <cdr:to>
      <cdr:x>0.16369</cdr:x>
      <cdr:y>0.33189</cdr:y>
    </cdr:to>
    <cdr:sp macro="" textlink="">
      <cdr:nvSpPr>
        <cdr:cNvPr id="3" name="2 CuadroTexto"/>
        <cdr:cNvSpPr txBox="1"/>
      </cdr:nvSpPr>
      <cdr:spPr>
        <a:xfrm xmlns:a="http://schemas.openxmlformats.org/drawingml/2006/main">
          <a:off x="222031" y="1238250"/>
          <a:ext cx="1181588" cy="8413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s-MX" sz="1200" b="1" baseline="0"/>
            <a:t>Tienen página con un % de actualización  </a:t>
          </a:r>
          <a:endParaRPr lang="es-MX" sz="1200" b="1"/>
        </a:p>
      </cdr:txBody>
    </cdr:sp>
  </cdr:relSizeAnchor>
  <cdr:relSizeAnchor xmlns:cdr="http://schemas.openxmlformats.org/drawingml/2006/chartDrawing">
    <cdr:from>
      <cdr:x>0.02556</cdr:x>
      <cdr:y>0.33644</cdr:y>
    </cdr:from>
    <cdr:to>
      <cdr:x>0.16288</cdr:x>
      <cdr:y>0.51601</cdr:y>
    </cdr:to>
    <cdr:sp macro="" textlink="">
      <cdr:nvSpPr>
        <cdr:cNvPr id="4" name="1 CuadroTexto"/>
        <cdr:cNvSpPr txBox="1"/>
      </cdr:nvSpPr>
      <cdr:spPr>
        <a:xfrm xmlns:a="http://schemas.openxmlformats.org/drawingml/2006/main">
          <a:off x="217237" y="2111377"/>
          <a:ext cx="1181588" cy="11350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Si tienen página pero no tiene información pública de oficio  </a:t>
          </a:r>
          <a:endParaRPr lang="es-MX" sz="1200" b="1"/>
        </a:p>
      </cdr:txBody>
    </cdr:sp>
  </cdr:relSizeAnchor>
  <cdr:relSizeAnchor xmlns:cdr="http://schemas.openxmlformats.org/drawingml/2006/chartDrawing">
    <cdr:from>
      <cdr:x>0.0274</cdr:x>
      <cdr:y>0.56394</cdr:y>
    </cdr:from>
    <cdr:to>
      <cdr:x>0.16447</cdr:x>
      <cdr:y>0.70152</cdr:y>
    </cdr:to>
    <cdr:sp macro="" textlink="">
      <cdr:nvSpPr>
        <cdr:cNvPr id="5" name="1 CuadroTexto"/>
        <cdr:cNvSpPr txBox="1"/>
      </cdr:nvSpPr>
      <cdr:spPr>
        <a:xfrm xmlns:a="http://schemas.openxmlformats.org/drawingml/2006/main">
          <a:off x="233149" y="3548123"/>
          <a:ext cx="1181588" cy="8691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No tienen página  </a:t>
          </a:r>
          <a:endParaRPr lang="es-MX" sz="1200" b="1"/>
        </a:p>
      </cdr:txBody>
    </cdr:sp>
  </cdr:relSizeAnchor>
  <cdr:relSizeAnchor xmlns:cdr="http://schemas.openxmlformats.org/drawingml/2006/chartDrawing">
    <cdr:from>
      <cdr:x>0.12867</cdr:x>
      <cdr:y>0.89954</cdr:y>
    </cdr:from>
    <cdr:to>
      <cdr:x>0.14173</cdr:x>
      <cdr:y>0.91063</cdr:y>
    </cdr:to>
    <cdr:sp macro="" textlink="">
      <cdr:nvSpPr>
        <cdr:cNvPr id="6" name="5 Rectángulo"/>
        <cdr:cNvSpPr/>
      </cdr:nvSpPr>
      <cdr:spPr bwMode="auto">
        <a:xfrm xmlns:a="http://schemas.openxmlformats.org/drawingml/2006/main">
          <a:off x="1103313" y="5667375"/>
          <a:ext cx="111125" cy="71438"/>
        </a:xfrm>
        <a:prstGeom xmlns:a="http://schemas.openxmlformats.org/drawingml/2006/main" prst="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0.21525</cdr:x>
      <cdr:y>0.77301</cdr:y>
    </cdr:from>
    <cdr:to>
      <cdr:x>0.29692</cdr:x>
      <cdr:y>0.85641</cdr:y>
    </cdr:to>
    <cdr:sp macro="" textlink="">
      <cdr:nvSpPr>
        <cdr:cNvPr id="7" name="6 Rectángulo"/>
        <cdr:cNvSpPr/>
      </cdr:nvSpPr>
      <cdr:spPr bwMode="auto">
        <a:xfrm xmlns:a="http://schemas.openxmlformats.org/drawingml/2006/main">
          <a:off x="1854862" y="4868841"/>
          <a:ext cx="705728" cy="523383"/>
        </a:xfrm>
        <a:prstGeom xmlns:a="http://schemas.openxmlformats.org/drawingml/2006/main" prst="rect">
          <a:avLst/>
        </a:prstGeom>
        <a:solidFill xmlns:a="http://schemas.openxmlformats.org/drawingml/2006/main">
          <a:srgbClr val="FF0000"/>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0.34235</cdr:x>
      <cdr:y>0.77438</cdr:y>
    </cdr:from>
    <cdr:to>
      <cdr:x>0.42362</cdr:x>
      <cdr:y>0.8588</cdr:y>
    </cdr:to>
    <cdr:sp macro="" textlink="">
      <cdr:nvSpPr>
        <cdr:cNvPr id="8" name="7 Rectángulo"/>
        <cdr:cNvSpPr/>
      </cdr:nvSpPr>
      <cdr:spPr bwMode="auto">
        <a:xfrm xmlns:a="http://schemas.openxmlformats.org/drawingml/2006/main">
          <a:off x="2937478" y="4517784"/>
          <a:ext cx="697332" cy="492512"/>
        </a:xfrm>
        <a:prstGeom xmlns:a="http://schemas.openxmlformats.org/drawingml/2006/main" prst="rect">
          <a:avLst/>
        </a:prstGeom>
        <a:solidFill xmlns:a="http://schemas.openxmlformats.org/drawingml/2006/main">
          <a:schemeClr val="accent2"/>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0.32097</cdr:x>
      <cdr:y>0.85331</cdr:y>
    </cdr:from>
    <cdr:to>
      <cdr:x>0.44572</cdr:x>
      <cdr:y>0.93333</cdr:y>
    </cdr:to>
    <cdr:sp macro="" textlink="">
      <cdr:nvSpPr>
        <cdr:cNvPr id="9" name="1 CuadroTexto"/>
        <cdr:cNvSpPr txBox="1"/>
      </cdr:nvSpPr>
      <cdr:spPr>
        <a:xfrm xmlns:a="http://schemas.openxmlformats.org/drawingml/2006/main">
          <a:off x="2754029" y="4978268"/>
          <a:ext cx="1070410" cy="4668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 </a:t>
          </a:r>
          <a:r>
            <a:rPr lang="es-MX" sz="1200" b="1" baseline="0" dirty="0"/>
            <a:t>Evaluación 2015-1 </a:t>
          </a:r>
          <a:endParaRPr lang="es-MX" sz="1200" b="1" dirty="0"/>
        </a:p>
      </cdr:txBody>
    </cdr:sp>
  </cdr:relSizeAnchor>
  <cdr:relSizeAnchor xmlns:cdr="http://schemas.openxmlformats.org/drawingml/2006/chartDrawing">
    <cdr:from>
      <cdr:x>0.17685</cdr:x>
      <cdr:y>0.85574</cdr:y>
    </cdr:from>
    <cdr:to>
      <cdr:x>0.30711</cdr:x>
      <cdr:y>0.92956</cdr:y>
    </cdr:to>
    <cdr:sp macro="" textlink="">
      <cdr:nvSpPr>
        <cdr:cNvPr id="10" name="1 CuadroTexto"/>
        <cdr:cNvSpPr txBox="1"/>
      </cdr:nvSpPr>
      <cdr:spPr>
        <a:xfrm xmlns:a="http://schemas.openxmlformats.org/drawingml/2006/main">
          <a:off x="1508761" y="5289623"/>
          <a:ext cx="1111304" cy="4563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2014-2 </a:t>
          </a:r>
          <a:endParaRPr lang="es-MX" sz="1200" b="1" dirty="0"/>
        </a:p>
      </cdr:txBody>
    </cdr:sp>
  </cdr:relSizeAnchor>
  <cdr:relSizeAnchor xmlns:cdr="http://schemas.openxmlformats.org/drawingml/2006/chartDrawing">
    <cdr:from>
      <cdr:x>0.84673</cdr:x>
      <cdr:y>0.20187</cdr:y>
    </cdr:from>
    <cdr:to>
      <cdr:x>0.99411</cdr:x>
      <cdr:y>0.25578</cdr:y>
    </cdr:to>
    <cdr:sp macro="" textlink="">
      <cdr:nvSpPr>
        <cdr:cNvPr id="12" name="1 CuadroTexto"/>
        <cdr:cNvSpPr txBox="1"/>
      </cdr:nvSpPr>
      <cdr:spPr>
        <a:xfrm xmlns:a="http://schemas.openxmlformats.org/drawingml/2006/main">
          <a:off x="7223760" y="1247828"/>
          <a:ext cx="1257300" cy="3332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ysClr val="windowText" lastClr="000000"/>
              </a:solidFill>
            </a:rPr>
            <a:t>  </a:t>
          </a:r>
          <a:r>
            <a:rPr lang="es-MX" sz="1200" b="1" baseline="0" dirty="0">
              <a:solidFill>
                <a:sysClr val="windowText" lastClr="000000"/>
              </a:solidFill>
            </a:rPr>
            <a:t>90%    (130) </a:t>
          </a:r>
          <a:endParaRPr lang="es-MX" sz="1200" b="1" dirty="0">
            <a:solidFill>
              <a:sysClr val="windowText" lastClr="000000"/>
            </a:solidFill>
          </a:endParaRPr>
        </a:p>
      </cdr:txBody>
    </cdr:sp>
  </cdr:relSizeAnchor>
  <cdr:relSizeAnchor xmlns:cdr="http://schemas.openxmlformats.org/drawingml/2006/chartDrawing">
    <cdr:from>
      <cdr:x>0.60404</cdr:x>
      <cdr:y>0.37372</cdr:y>
    </cdr:from>
    <cdr:to>
      <cdr:x>0.8478</cdr:x>
      <cdr:y>0.53258</cdr:y>
    </cdr:to>
    <cdr:sp macro="" textlink="">
      <cdr:nvSpPr>
        <cdr:cNvPr id="18" name="17 CuadroTexto"/>
        <cdr:cNvSpPr txBox="1"/>
      </cdr:nvSpPr>
      <cdr:spPr>
        <a:xfrm xmlns:a="http://schemas.openxmlformats.org/drawingml/2006/main">
          <a:off x="6871079" y="2310107"/>
          <a:ext cx="2772793" cy="9819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s-MX" sz="1100" b="1" u="sng" baseline="0" dirty="0"/>
            <a:t>Sujetos Obligados:</a:t>
          </a:r>
        </a:p>
        <a:p xmlns:a="http://schemas.openxmlformats.org/drawingml/2006/main">
          <a:pPr algn="l"/>
          <a:r>
            <a:rPr lang="es-MX" sz="1100" b="1" baseline="0" dirty="0"/>
            <a:t>2014-2               142</a:t>
          </a:r>
        </a:p>
        <a:p xmlns:a="http://schemas.openxmlformats.org/drawingml/2006/main">
          <a:pPr algn="l"/>
          <a:r>
            <a:rPr lang="es-MX" sz="1100" b="1" baseline="0" dirty="0"/>
            <a:t>2015-1               144</a:t>
          </a:r>
        </a:p>
        <a:p xmlns:a="http://schemas.openxmlformats.org/drawingml/2006/main">
          <a:pPr algn="l"/>
          <a:r>
            <a:rPr lang="es-MX" sz="1100" b="1" baseline="0" dirty="0"/>
            <a:t>2015-2               142</a:t>
          </a:r>
          <a:endParaRPr lang="es-MX" sz="1100" b="1" dirty="0"/>
        </a:p>
      </cdr:txBody>
    </cdr:sp>
  </cdr:relSizeAnchor>
  <cdr:relSizeAnchor xmlns:cdr="http://schemas.openxmlformats.org/drawingml/2006/chartDrawing">
    <cdr:from>
      <cdr:x>0.83516</cdr:x>
      <cdr:y>0.8227</cdr:y>
    </cdr:from>
    <cdr:to>
      <cdr:x>0.93718</cdr:x>
      <cdr:y>0.95661</cdr:y>
    </cdr:to>
    <cdr:pic>
      <cdr:nvPicPr>
        <cdr:cNvPr id="19" name="1 Imagen" descr="C:\Users\Makina5\AppData\Local\Temp\Rar$DI00.816\logo oficial.png"/>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9500059" y="5085392"/>
          <a:ext cx="1160491" cy="827728"/>
        </a:xfrm>
        <a:prstGeom xmlns:a="http://schemas.openxmlformats.org/drawingml/2006/main" prst="rect">
          <a:avLst/>
        </a:prstGeom>
        <a:noFill xmlns:a="http://schemas.openxmlformats.org/drawingml/2006/main"/>
        <a:ln xmlns:a="http://schemas.openxmlformats.org/drawingml/2006/main">
          <a:noFill/>
        </a:ln>
      </cdr:spPr>
    </cdr:pic>
  </cdr:relSizeAnchor>
  <cdr:relSizeAnchor xmlns:cdr="http://schemas.openxmlformats.org/drawingml/2006/chartDrawing">
    <cdr:from>
      <cdr:x>0.80356</cdr:x>
      <cdr:y>0.2572</cdr:y>
    </cdr:from>
    <cdr:to>
      <cdr:x>0.94727</cdr:x>
      <cdr:y>0.29796</cdr:y>
    </cdr:to>
    <cdr:sp macro="" textlink="">
      <cdr:nvSpPr>
        <cdr:cNvPr id="20" name="1 CuadroTexto"/>
        <cdr:cNvSpPr txBox="1"/>
      </cdr:nvSpPr>
      <cdr:spPr>
        <a:xfrm xmlns:a="http://schemas.openxmlformats.org/drawingml/2006/main">
          <a:off x="6894928" y="1500543"/>
          <a:ext cx="1233072" cy="2377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82%    (116) </a:t>
          </a:r>
          <a:endParaRPr lang="es-MX" sz="1200" b="1" dirty="0">
            <a:solidFill>
              <a:sysClr val="windowText" lastClr="000000"/>
            </a:solidFill>
          </a:endParaRPr>
        </a:p>
      </cdr:txBody>
    </cdr:sp>
  </cdr:relSizeAnchor>
  <cdr:relSizeAnchor xmlns:cdr="http://schemas.openxmlformats.org/drawingml/2006/chartDrawing">
    <cdr:from>
      <cdr:x>0.1829</cdr:x>
      <cdr:y>0.39048</cdr:y>
    </cdr:from>
    <cdr:to>
      <cdr:x>0.323</cdr:x>
      <cdr:y>0.43537</cdr:y>
    </cdr:to>
    <cdr:sp macro="" textlink="">
      <cdr:nvSpPr>
        <cdr:cNvPr id="21" name="1 CuadroTexto"/>
        <cdr:cNvSpPr txBox="1"/>
      </cdr:nvSpPr>
      <cdr:spPr>
        <a:xfrm xmlns:a="http://schemas.openxmlformats.org/drawingml/2006/main">
          <a:off x="1560383" y="2413691"/>
          <a:ext cx="1195285" cy="2774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2%    (2) </a:t>
          </a:r>
          <a:endParaRPr lang="es-MX" sz="1200" b="1" dirty="0">
            <a:solidFill>
              <a:sysClr val="windowText" lastClr="000000"/>
            </a:solidFill>
          </a:endParaRPr>
        </a:p>
      </cdr:txBody>
    </cdr:sp>
  </cdr:relSizeAnchor>
  <cdr:relSizeAnchor xmlns:cdr="http://schemas.openxmlformats.org/drawingml/2006/chartDrawing">
    <cdr:from>
      <cdr:x>0.24725</cdr:x>
      <cdr:y>0.43452</cdr:y>
    </cdr:from>
    <cdr:to>
      <cdr:x>0.3973</cdr:x>
      <cdr:y>0.4987</cdr:y>
    </cdr:to>
    <cdr:sp macro="" textlink="">
      <cdr:nvSpPr>
        <cdr:cNvPr id="22" name="1 CuadroTexto"/>
        <cdr:cNvSpPr txBox="1"/>
      </cdr:nvSpPr>
      <cdr:spPr>
        <a:xfrm xmlns:a="http://schemas.openxmlformats.org/drawingml/2006/main">
          <a:off x="2109360" y="2685918"/>
          <a:ext cx="1280153" cy="3967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solidFill>
                <a:schemeClr val="bg1"/>
              </a:solidFill>
            </a:rPr>
            <a:t>  </a:t>
          </a:r>
          <a:r>
            <a:rPr lang="es-MX" sz="1200" b="1" baseline="0" dirty="0">
              <a:solidFill>
                <a:sysClr val="windowText" lastClr="000000"/>
              </a:solidFill>
            </a:rPr>
            <a:t>12%   (17) </a:t>
          </a:r>
          <a:endParaRPr lang="es-MX" sz="1200" b="1" dirty="0">
            <a:solidFill>
              <a:sysClr val="windowText" lastClr="000000"/>
            </a:solidFill>
          </a:endParaRPr>
        </a:p>
      </cdr:txBody>
    </cdr:sp>
  </cdr:relSizeAnchor>
  <cdr:relSizeAnchor xmlns:cdr="http://schemas.openxmlformats.org/drawingml/2006/chartDrawing">
    <cdr:from>
      <cdr:x>0.21527</cdr:x>
      <cdr:y>0.58275</cdr:y>
    </cdr:from>
    <cdr:to>
      <cdr:x>0.37172</cdr:x>
      <cdr:y>0.62681</cdr:y>
    </cdr:to>
    <cdr:sp macro="" textlink="">
      <cdr:nvSpPr>
        <cdr:cNvPr id="23" name="1 CuadroTexto"/>
        <cdr:cNvSpPr txBox="1"/>
      </cdr:nvSpPr>
      <cdr:spPr>
        <a:xfrm xmlns:a="http://schemas.openxmlformats.org/drawingml/2006/main">
          <a:off x="1836563" y="3602197"/>
          <a:ext cx="1334741" cy="272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8%    (12) </a:t>
          </a:r>
          <a:endParaRPr lang="es-MX" sz="1200" b="1" dirty="0">
            <a:solidFill>
              <a:sysClr val="windowText" lastClr="000000"/>
            </a:solidFill>
          </a:endParaRPr>
        </a:p>
      </cdr:txBody>
    </cdr:sp>
  </cdr:relSizeAnchor>
  <cdr:relSizeAnchor xmlns:cdr="http://schemas.openxmlformats.org/drawingml/2006/chartDrawing">
    <cdr:from>
      <cdr:x>0.1829</cdr:x>
      <cdr:y>0.62953</cdr:y>
    </cdr:from>
    <cdr:to>
      <cdr:x>0.34006</cdr:x>
      <cdr:y>0.67585</cdr:y>
    </cdr:to>
    <cdr:sp macro="" textlink="">
      <cdr:nvSpPr>
        <cdr:cNvPr id="24" name="1 CuadroTexto"/>
        <cdr:cNvSpPr txBox="1"/>
      </cdr:nvSpPr>
      <cdr:spPr>
        <a:xfrm xmlns:a="http://schemas.openxmlformats.org/drawingml/2006/main">
          <a:off x="1560409" y="3891361"/>
          <a:ext cx="1340733" cy="2863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6%   (9) </a:t>
          </a:r>
          <a:endParaRPr lang="es-MX" sz="1200" b="1" dirty="0">
            <a:solidFill>
              <a:sysClr val="windowText" lastClr="000000"/>
            </a:solidFill>
          </a:endParaRPr>
        </a:p>
      </cdr:txBody>
    </cdr:sp>
  </cdr:relSizeAnchor>
  <cdr:relSizeAnchor xmlns:cdr="http://schemas.openxmlformats.org/drawingml/2006/chartDrawing">
    <cdr:from>
      <cdr:x>0.86744</cdr:x>
      <cdr:y>0.15406</cdr:y>
    </cdr:from>
    <cdr:to>
      <cdr:x>1</cdr:x>
      <cdr:y>0.21256</cdr:y>
    </cdr:to>
    <cdr:sp macro="" textlink="">
      <cdr:nvSpPr>
        <cdr:cNvPr id="25" name="1 CuadroTexto"/>
        <cdr:cNvSpPr txBox="1"/>
      </cdr:nvSpPr>
      <cdr:spPr>
        <a:xfrm xmlns:a="http://schemas.openxmlformats.org/drawingml/2006/main">
          <a:off x="7400405" y="952304"/>
          <a:ext cx="1130947" cy="3616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ysClr val="windowText" lastClr="000000"/>
              </a:solidFill>
            </a:rPr>
            <a:t>  </a:t>
          </a:r>
          <a:r>
            <a:rPr lang="es-MX" sz="1200" b="1" baseline="0" dirty="0">
              <a:solidFill>
                <a:sysClr val="windowText" lastClr="000000"/>
              </a:solidFill>
            </a:rPr>
            <a:t>91%    (129) </a:t>
          </a:r>
          <a:endParaRPr lang="es-MX" sz="1200" b="1" dirty="0">
            <a:solidFill>
              <a:sysClr val="windowText" lastClr="000000"/>
            </a:solidFill>
          </a:endParaRPr>
        </a:p>
      </cdr:txBody>
    </cdr:sp>
  </cdr:relSizeAnchor>
  <cdr:relSizeAnchor xmlns:cdr="http://schemas.openxmlformats.org/drawingml/2006/chartDrawing">
    <cdr:from>
      <cdr:x>0.17706</cdr:x>
      <cdr:y>0.34748</cdr:y>
    </cdr:from>
    <cdr:to>
      <cdr:x>0.30036</cdr:x>
      <cdr:y>0.39238</cdr:y>
    </cdr:to>
    <cdr:sp macro="" textlink="">
      <cdr:nvSpPr>
        <cdr:cNvPr id="26" name="1 CuadroTexto"/>
        <cdr:cNvSpPr txBox="1"/>
      </cdr:nvSpPr>
      <cdr:spPr>
        <a:xfrm xmlns:a="http://schemas.openxmlformats.org/drawingml/2006/main">
          <a:off x="1519238" y="2027237"/>
          <a:ext cx="1057953" cy="2619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3%  </a:t>
          </a:r>
          <a:r>
            <a:rPr lang="es-MX" sz="1200" b="1" baseline="0" dirty="0" smtClean="0">
              <a:solidFill>
                <a:sysClr val="windowText" lastClr="000000"/>
              </a:solidFill>
            </a:rPr>
            <a:t> </a:t>
          </a:r>
          <a:r>
            <a:rPr lang="es-MX" sz="1200" b="1" baseline="0" dirty="0">
              <a:solidFill>
                <a:sysClr val="windowText" lastClr="000000"/>
              </a:solidFill>
            </a:rPr>
            <a:t>(5) </a:t>
          </a:r>
          <a:endParaRPr lang="es-MX" sz="1200" b="1" dirty="0">
            <a:solidFill>
              <a:sysClr val="windowText" lastClr="000000"/>
            </a:solidFill>
          </a:endParaRPr>
        </a:p>
      </cdr:txBody>
    </cdr:sp>
  </cdr:relSizeAnchor>
  <cdr:relSizeAnchor xmlns:cdr="http://schemas.openxmlformats.org/drawingml/2006/chartDrawing">
    <cdr:from>
      <cdr:x>0.21776</cdr:x>
      <cdr:y>0.53252</cdr:y>
    </cdr:from>
    <cdr:to>
      <cdr:x>0.321</cdr:x>
      <cdr:y>0.57741</cdr:y>
    </cdr:to>
    <cdr:sp macro="" textlink="">
      <cdr:nvSpPr>
        <cdr:cNvPr id="27" name="1 CuadroTexto"/>
        <cdr:cNvSpPr txBox="1"/>
      </cdr:nvSpPr>
      <cdr:spPr>
        <a:xfrm xmlns:a="http://schemas.openxmlformats.org/drawingml/2006/main">
          <a:off x="1868488" y="3106738"/>
          <a:ext cx="885826" cy="2619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chemeClr val="bg1"/>
              </a:solidFill>
            </a:rPr>
            <a:t>  </a:t>
          </a:r>
          <a:r>
            <a:rPr lang="es-MX" sz="1200" b="1" baseline="0">
              <a:solidFill>
                <a:sysClr val="windowText" lastClr="000000"/>
              </a:solidFill>
            </a:rPr>
            <a:t>6%    (8) </a:t>
          </a:r>
          <a:endParaRPr lang="es-MX" sz="1200" b="1">
            <a:solidFill>
              <a:sysClr val="windowText" lastClr="000000"/>
            </a:solidFill>
          </a:endParaRPr>
        </a:p>
      </cdr:txBody>
    </cdr:sp>
  </cdr:relSizeAnchor>
  <cdr:relSizeAnchor xmlns:cdr="http://schemas.openxmlformats.org/drawingml/2006/chartDrawing">
    <cdr:from>
      <cdr:x>0.47308</cdr:x>
      <cdr:y>0.77741</cdr:y>
    </cdr:from>
    <cdr:to>
      <cdr:x>0.55475</cdr:x>
      <cdr:y>0.86081</cdr:y>
    </cdr:to>
    <cdr:sp macro="" textlink="">
      <cdr:nvSpPr>
        <cdr:cNvPr id="28" name="1 Rectángulo"/>
        <cdr:cNvSpPr/>
      </cdr:nvSpPr>
      <cdr:spPr bwMode="auto">
        <a:xfrm xmlns:a="http://schemas.openxmlformats.org/drawingml/2006/main">
          <a:off x="4059238" y="4535486"/>
          <a:ext cx="700765" cy="486561"/>
        </a:xfrm>
        <a:prstGeom xmlns:a="http://schemas.openxmlformats.org/drawingml/2006/main" prst="rect">
          <a:avLst/>
        </a:prstGeom>
        <a:solidFill xmlns:a="http://schemas.openxmlformats.org/drawingml/2006/main">
          <a:srgbClr val="FFC000"/>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a:p>
      </cdr:txBody>
    </cdr:sp>
  </cdr:relSizeAnchor>
  <cdr:relSizeAnchor xmlns:cdr="http://schemas.openxmlformats.org/drawingml/2006/chartDrawing">
    <cdr:from>
      <cdr:x>0.45365</cdr:x>
      <cdr:y>0.85769</cdr:y>
    </cdr:from>
    <cdr:to>
      <cdr:x>0.58365</cdr:x>
      <cdr:y>0.93151</cdr:y>
    </cdr:to>
    <cdr:sp macro="" textlink="">
      <cdr:nvSpPr>
        <cdr:cNvPr id="29" name="1 CuadroTexto"/>
        <cdr:cNvSpPr txBox="1"/>
      </cdr:nvSpPr>
      <cdr:spPr>
        <a:xfrm xmlns:a="http://schemas.openxmlformats.org/drawingml/2006/main">
          <a:off x="3870248" y="5301677"/>
          <a:ext cx="1109076" cy="4563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2015-2 </a:t>
          </a:r>
          <a:endParaRPr lang="es-MX" sz="1200" b="1" dirty="0"/>
        </a:p>
      </cdr:txBody>
    </cdr:sp>
  </cdr:relSizeAnchor>
  <cdr:relSizeAnchor xmlns:cdr="http://schemas.openxmlformats.org/drawingml/2006/chartDrawing">
    <cdr:from>
      <cdr:x>0.48012</cdr:x>
      <cdr:y>0.0898</cdr:y>
    </cdr:from>
    <cdr:to>
      <cdr:x>0.83071</cdr:x>
      <cdr:y>0.15941</cdr:y>
    </cdr:to>
    <cdr:sp macro="" textlink="">
      <cdr:nvSpPr>
        <cdr:cNvPr id="30" name="1 CuadroTexto"/>
        <cdr:cNvSpPr txBox="1"/>
      </cdr:nvSpPr>
      <cdr:spPr>
        <a:xfrm xmlns:a="http://schemas.openxmlformats.org/drawingml/2006/main">
          <a:off x="4096096" y="555085"/>
          <a:ext cx="2990984" cy="4302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200" b="1" u="sng" baseline="0" dirty="0"/>
            <a:t>Continúa en aumento las entidades públicas con página </a:t>
          </a:r>
        </a:p>
      </cdr:txBody>
    </cdr:sp>
  </cdr:relSizeAnchor>
</c:userShapes>
</file>

<file path=ppt/drawings/drawing3.xml><?xml version="1.0" encoding="utf-8"?>
<c:userShapes xmlns:c="http://schemas.openxmlformats.org/drawingml/2006/chart">
  <cdr:relSizeAnchor xmlns:cdr="http://schemas.openxmlformats.org/drawingml/2006/chartDrawing">
    <cdr:from>
      <cdr:x>0.07179</cdr:x>
      <cdr:y>0.03822</cdr:y>
    </cdr:from>
    <cdr:to>
      <cdr:x>0.90375</cdr:x>
      <cdr:y>0.10046</cdr:y>
    </cdr:to>
    <cdr:sp macro="" textlink="">
      <cdr:nvSpPr>
        <cdr:cNvPr id="3" name="2 CuadroTexto"/>
        <cdr:cNvSpPr txBox="1"/>
      </cdr:nvSpPr>
      <cdr:spPr>
        <a:xfrm xmlns:a="http://schemas.openxmlformats.org/drawingml/2006/main">
          <a:off x="618955" y="262604"/>
          <a:ext cx="7202340" cy="4279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400" b="1" dirty="0"/>
            <a:t>CUMPLIMIENTO</a:t>
          </a:r>
          <a:r>
            <a:rPr lang="es-MX" sz="1400" b="1" baseline="0" dirty="0"/>
            <a:t> DEL ÍNDICE DE </a:t>
          </a:r>
          <a:r>
            <a:rPr lang="es-MX" sz="1400" b="1" baseline="0" dirty="0" smtClean="0"/>
            <a:t>REQUERIMIENTOS (ICR) </a:t>
          </a:r>
          <a:endParaRPr lang="es-MX" sz="1400" b="1" dirty="0"/>
        </a:p>
      </cdr:txBody>
    </cdr:sp>
  </cdr:relSizeAnchor>
  <cdr:relSizeAnchor xmlns:cdr="http://schemas.openxmlformats.org/drawingml/2006/chartDrawing">
    <cdr:from>
      <cdr:x>0.646</cdr:x>
      <cdr:y>0.47492</cdr:y>
    </cdr:from>
    <cdr:to>
      <cdr:x>0.88357</cdr:x>
      <cdr:y>0.69689</cdr:y>
    </cdr:to>
    <cdr:sp macro="" textlink="">
      <cdr:nvSpPr>
        <cdr:cNvPr id="4" name="3 CuadroTexto"/>
        <cdr:cNvSpPr txBox="1"/>
      </cdr:nvSpPr>
      <cdr:spPr>
        <a:xfrm xmlns:a="http://schemas.openxmlformats.org/drawingml/2006/main">
          <a:off x="5546668" y="2999336"/>
          <a:ext cx="2039856" cy="14018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200" b="1" baseline="0" dirty="0">
              <a:solidFill>
                <a:schemeClr val="tx1"/>
              </a:solidFill>
            </a:rPr>
            <a:t>Si cumplieron con al menos 1 requerimiento 134</a:t>
          </a:r>
        </a:p>
        <a:p xmlns:a="http://schemas.openxmlformats.org/drawingml/2006/main">
          <a:pPr algn="ctr"/>
          <a:r>
            <a:rPr lang="es-MX" sz="1200" b="1" baseline="0" dirty="0">
              <a:solidFill>
                <a:schemeClr val="tx1"/>
              </a:solidFill>
            </a:rPr>
            <a:t>94%</a:t>
          </a:r>
          <a:endParaRPr lang="es-MX" sz="1200" b="1" dirty="0">
            <a:solidFill>
              <a:schemeClr val="tx1"/>
            </a:solidFill>
          </a:endParaRPr>
        </a:p>
      </cdr:txBody>
    </cdr:sp>
  </cdr:relSizeAnchor>
  <cdr:relSizeAnchor xmlns:cdr="http://schemas.openxmlformats.org/drawingml/2006/chartDrawing">
    <cdr:from>
      <cdr:x>0.50769</cdr:x>
      <cdr:y>0.1662</cdr:y>
    </cdr:from>
    <cdr:to>
      <cdr:x>0.72103</cdr:x>
      <cdr:y>0.4419</cdr:y>
    </cdr:to>
    <cdr:sp macro="" textlink="">
      <cdr:nvSpPr>
        <cdr:cNvPr id="5" name="1 CuadroTexto"/>
        <cdr:cNvSpPr txBox="1"/>
      </cdr:nvSpPr>
      <cdr:spPr>
        <a:xfrm xmlns:a="http://schemas.openxmlformats.org/drawingml/2006/main">
          <a:off x="4359134" y="1049660"/>
          <a:ext cx="1831770" cy="17411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solidFill>
                <a:sysClr val="windowText" lastClr="000000"/>
              </a:solidFill>
            </a:rPr>
            <a:t>No cumplieron con ningún requerimiento </a:t>
          </a:r>
          <a:r>
            <a:rPr lang="es-MX" sz="1200" b="1" baseline="0" dirty="0">
              <a:solidFill>
                <a:schemeClr val="tx1"/>
              </a:solidFill>
            </a:rPr>
            <a:t>8</a:t>
          </a:r>
        </a:p>
        <a:p xmlns:a="http://schemas.openxmlformats.org/drawingml/2006/main">
          <a:pPr algn="ctr"/>
          <a:r>
            <a:rPr lang="es-MX" sz="1200" b="1" baseline="0" dirty="0">
              <a:solidFill>
                <a:schemeClr val="tx1"/>
              </a:solidFill>
            </a:rPr>
            <a:t>6%</a:t>
          </a:r>
          <a:endParaRPr lang="es-MX" sz="1200" b="1" dirty="0">
            <a:solidFill>
              <a:schemeClr val="tx1"/>
            </a:solidFill>
          </a:endParaRPr>
        </a:p>
      </cdr:txBody>
    </cdr:sp>
  </cdr:relSizeAnchor>
  <cdr:relSizeAnchor xmlns:cdr="http://schemas.openxmlformats.org/drawingml/2006/chartDrawing">
    <cdr:from>
      <cdr:x>0.21264</cdr:x>
      <cdr:y>0.08341</cdr:y>
    </cdr:from>
    <cdr:to>
      <cdr:x>0.52131</cdr:x>
      <cdr:y>0.1579</cdr:y>
    </cdr:to>
    <cdr:sp macro="" textlink="">
      <cdr:nvSpPr>
        <cdr:cNvPr id="8" name="Text Box 3"/>
        <cdr:cNvSpPr txBox="1">
          <a:spLocks xmlns:a="http://schemas.openxmlformats.org/drawingml/2006/main" noChangeArrowheads="1"/>
        </cdr:cNvSpPr>
      </cdr:nvSpPr>
      <cdr:spPr bwMode="auto">
        <a:xfrm xmlns:a="http://schemas.openxmlformats.org/drawingml/2006/main">
          <a:off x="1825788" y="526743"/>
          <a:ext cx="2650308" cy="47043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Total de sujetos obligados </a:t>
          </a:r>
          <a:r>
            <a:rPr lang="es-MX" sz="1125" b="1" i="0" u="none" strike="noStrike" baseline="0" dirty="0" smtClean="0">
              <a:solidFill>
                <a:srgbClr val="000000"/>
              </a:solidFill>
              <a:latin typeface="Arial"/>
              <a:cs typeface="Arial"/>
            </a:rPr>
            <a:t>142</a:t>
          </a:r>
          <a:endParaRPr lang="es-MX" sz="1125" b="1" i="0" u="none" strike="noStrike" baseline="0" dirty="0">
            <a:solidFill>
              <a:srgbClr val="000000"/>
            </a:solidFill>
            <a:latin typeface="Arial"/>
            <a:cs typeface="Arial"/>
          </a:endParaRPr>
        </a:p>
        <a:p xmlns:a="http://schemas.openxmlformats.org/drawingml/2006/main">
          <a:pPr algn="ctr" rtl="0">
            <a:defRPr sz="1000"/>
          </a:pPr>
          <a:r>
            <a:rPr lang="es-MX" sz="1125" b="1" i="0" u="none" strike="noStrike" baseline="0" dirty="0">
              <a:solidFill>
                <a:srgbClr val="000000"/>
              </a:solidFill>
              <a:latin typeface="Arial"/>
              <a:cs typeface="Arial"/>
            </a:rPr>
            <a:t>100%</a:t>
          </a:r>
        </a:p>
      </cdr:txBody>
    </cdr:sp>
  </cdr:relSizeAnchor>
  <cdr:relSizeAnchor xmlns:cdr="http://schemas.openxmlformats.org/drawingml/2006/chartDrawing">
    <cdr:from>
      <cdr:x>0.82854</cdr:x>
      <cdr:y>0.80695</cdr:y>
    </cdr:from>
    <cdr:to>
      <cdr:x>0.93397</cdr:x>
      <cdr:y>0.94295</cdr:y>
    </cdr:to>
    <cdr:pic>
      <cdr:nvPicPr>
        <cdr:cNvPr id="10" name="1 Imagen" descr="C:\Users\Makina5\AppData\Local\Temp\Rar$DI00.816\logo oficial.png"/>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9485376" y="5096256"/>
          <a:ext cx="1207008" cy="858903"/>
        </a:xfrm>
        <a:prstGeom xmlns:a="http://schemas.openxmlformats.org/drawingml/2006/main" prst="rect">
          <a:avLst/>
        </a:prstGeom>
        <a:noFill xmlns:a="http://schemas.openxmlformats.org/drawingml/2006/main"/>
        <a:ln xmlns:a="http://schemas.openxmlformats.org/drawingml/2006/main">
          <a:noFill/>
        </a:ln>
      </cdr:spPr>
    </cdr:pic>
  </cdr:relSizeAnchor>
  <cdr:relSizeAnchor xmlns:cdr="http://schemas.openxmlformats.org/drawingml/2006/chartDrawing">
    <cdr:from>
      <cdr:x>0.04477</cdr:x>
      <cdr:y>0.19431</cdr:y>
    </cdr:from>
    <cdr:to>
      <cdr:x>0.42695</cdr:x>
      <cdr:y>0.62499</cdr:y>
    </cdr:to>
    <cdr:sp macro="" textlink="">
      <cdr:nvSpPr>
        <cdr:cNvPr id="12" name="4 Título"/>
        <cdr:cNvSpPr txBox="1">
          <a:spLocks xmlns:a="http://schemas.openxmlformats.org/drawingml/2006/main"/>
        </cdr:cNvSpPr>
      </cdr:nvSpPr>
      <cdr:spPr>
        <a:xfrm xmlns:a="http://schemas.openxmlformats.org/drawingml/2006/main">
          <a:off x="384445" y="1227182"/>
          <a:ext cx="3281468" cy="2719940"/>
        </a:xfrm>
        <a:prstGeom xmlns:a="http://schemas.openxmlformats.org/drawingml/2006/main" prst="rect">
          <a:avLst/>
        </a:prstGeom>
      </cdr:spPr>
      <cdr:txBody>
        <a:bodyPr xmlns:a="http://schemas.openxmlformats.org/drawingml/2006/main" anchor="b">
          <a:no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nSpc>
              <a:spcPts val="1100"/>
            </a:lnSpc>
          </a:pPr>
          <a:r>
            <a:rPr lang="es-MX" sz="1050" b="1" dirty="0" smtClean="0"/>
            <a:t>Sujetos Obligados que incumplieron con todos los requerimientos solicitados por la CAIPTLAX:</a:t>
          </a:r>
        </a:p>
        <a:p xmlns:a="http://schemas.openxmlformats.org/drawingml/2006/main">
          <a:pPr>
            <a:lnSpc>
              <a:spcPts val="1000"/>
            </a:lnSpc>
          </a:pPr>
          <a:endParaRPr lang="es-MX" sz="1050" dirty="0" smtClean="0"/>
        </a:p>
        <a:p xmlns:a="http://schemas.openxmlformats.org/drawingml/2006/main">
          <a:pPr>
            <a:lnSpc>
              <a:spcPts val="1100"/>
            </a:lnSpc>
          </a:pPr>
          <a:r>
            <a:rPr lang="es-MX" sz="1050" b="1" dirty="0" smtClean="0"/>
            <a:t>Municipios:     </a:t>
          </a:r>
          <a:r>
            <a:rPr lang="es-MX" sz="1050" dirty="0" smtClean="0"/>
            <a:t>                                     </a:t>
          </a:r>
          <a:endParaRPr lang="es-MX" sz="1050" dirty="0"/>
        </a:p>
        <a:p xmlns:a="http://schemas.openxmlformats.org/drawingml/2006/main">
          <a:pPr marL="342900" indent="-342900">
            <a:lnSpc>
              <a:spcPts val="1000"/>
            </a:lnSpc>
            <a:buAutoNum type="arabicPeriod"/>
          </a:pPr>
          <a:r>
            <a:rPr lang="es-MX" sz="1050" dirty="0" err="1" smtClean="0"/>
            <a:t>Tzompantepec</a:t>
          </a:r>
          <a:r>
            <a:rPr lang="es-MX" sz="1050" dirty="0" smtClean="0"/>
            <a:t>  </a:t>
          </a:r>
        </a:p>
        <a:p xmlns:a="http://schemas.openxmlformats.org/drawingml/2006/main">
          <a:pPr marL="342900" indent="-342900">
            <a:lnSpc>
              <a:spcPts val="1100"/>
            </a:lnSpc>
            <a:buAutoNum type="arabicPeriod"/>
          </a:pPr>
          <a:r>
            <a:rPr lang="es-MX" sz="1050" dirty="0" smtClean="0"/>
            <a:t>San</a:t>
          </a:r>
          <a:r>
            <a:rPr lang="es-MX" sz="1050" baseline="0" dirty="0" smtClean="0"/>
            <a:t> Pablo del Monte</a:t>
          </a:r>
          <a:endParaRPr lang="es-MX" sz="1050" dirty="0" smtClean="0"/>
        </a:p>
        <a:p xmlns:a="http://schemas.openxmlformats.org/drawingml/2006/main">
          <a:pPr marL="342900" indent="-342900">
            <a:lnSpc>
              <a:spcPts val="1000"/>
            </a:lnSpc>
            <a:buAutoNum type="arabicPeriod"/>
          </a:pPr>
          <a:r>
            <a:rPr lang="es-MX" sz="1050" dirty="0" smtClean="0"/>
            <a:t>Santa</a:t>
          </a:r>
          <a:r>
            <a:rPr lang="es-MX" sz="1050" baseline="0" dirty="0" smtClean="0"/>
            <a:t> Cruz Quilehtla</a:t>
          </a:r>
          <a:endParaRPr lang="es-MX" sz="1050" dirty="0" smtClean="0"/>
        </a:p>
        <a:p xmlns:a="http://schemas.openxmlformats.org/drawingml/2006/main">
          <a:pPr marL="342900" indent="-342900">
            <a:lnSpc>
              <a:spcPts val="1100"/>
            </a:lnSpc>
            <a:buAutoNum type="arabicPeriod"/>
          </a:pPr>
          <a:r>
            <a:rPr lang="es-MX" sz="1050" dirty="0" smtClean="0"/>
            <a:t>Mazatecochco</a:t>
          </a:r>
        </a:p>
        <a:p xmlns:a="http://schemas.openxmlformats.org/drawingml/2006/main">
          <a:pPr marL="342900" indent="-342900">
            <a:lnSpc>
              <a:spcPts val="1000"/>
            </a:lnSpc>
            <a:buAutoNum type="arabicPeriod"/>
          </a:pPr>
          <a:r>
            <a:rPr lang="es-MX" sz="1050" dirty="0" smtClean="0"/>
            <a:t>Acuamanala</a:t>
          </a:r>
        </a:p>
        <a:p xmlns:a="http://schemas.openxmlformats.org/drawingml/2006/main">
          <a:pPr marL="342900" indent="-342900">
            <a:lnSpc>
              <a:spcPts val="1100"/>
            </a:lnSpc>
            <a:buAutoNum type="arabicPeriod"/>
          </a:pPr>
          <a:r>
            <a:rPr lang="es-MX" sz="1050" dirty="0" smtClean="0"/>
            <a:t>Españita.</a:t>
          </a:r>
        </a:p>
        <a:p xmlns:a="http://schemas.openxmlformats.org/drawingml/2006/main">
          <a:pPr>
            <a:lnSpc>
              <a:spcPts val="1000"/>
            </a:lnSpc>
          </a:pPr>
          <a:endParaRPr lang="es-MX" sz="1050" dirty="0"/>
        </a:p>
        <a:p xmlns:a="http://schemas.openxmlformats.org/drawingml/2006/main">
          <a:pPr>
            <a:lnSpc>
              <a:spcPts val="1100"/>
            </a:lnSpc>
          </a:pPr>
          <a:r>
            <a:rPr lang="es-MX" sz="1050" b="1" dirty="0" smtClean="0"/>
            <a:t>Partidos Políticos </a:t>
          </a:r>
        </a:p>
        <a:p xmlns:a="http://schemas.openxmlformats.org/drawingml/2006/main">
          <a:pPr marL="342900" indent="-342900">
            <a:lnSpc>
              <a:spcPts val="1000"/>
            </a:lnSpc>
            <a:buAutoNum type="arabicPeriod"/>
          </a:pPr>
          <a:r>
            <a:rPr lang="es-MX" sz="1050" dirty="0" smtClean="0"/>
            <a:t>Partido Verde</a:t>
          </a:r>
          <a:r>
            <a:rPr lang="es-MX" sz="1050" baseline="0" dirty="0" smtClean="0"/>
            <a:t> Ecologista de México</a:t>
          </a:r>
          <a:endParaRPr lang="es-MX" sz="1050" dirty="0" smtClean="0"/>
        </a:p>
        <a:p xmlns:a="http://schemas.openxmlformats.org/drawingml/2006/main">
          <a:pPr marL="342900" indent="-342900">
            <a:lnSpc>
              <a:spcPts val="1100"/>
            </a:lnSpc>
            <a:buAutoNum type="arabicPeriod"/>
          </a:pPr>
          <a:r>
            <a:rPr lang="es-MX" sz="1050" dirty="0" smtClean="0"/>
            <a:t>Partido MORENA.</a:t>
          </a:r>
        </a:p>
        <a:p xmlns:a="http://schemas.openxmlformats.org/drawingml/2006/main">
          <a:pPr marL="342900" indent="-342900">
            <a:lnSpc>
              <a:spcPts val="1000"/>
            </a:lnSpc>
            <a:buAutoNum type="arabicPeriod"/>
          </a:pPr>
          <a:endParaRPr lang="es-MX" sz="1050" dirty="0"/>
        </a:p>
        <a:p xmlns:a="http://schemas.openxmlformats.org/drawingml/2006/main">
          <a:pPr>
            <a:lnSpc>
              <a:spcPts val="1000"/>
            </a:lnSpc>
          </a:pPr>
          <a:endParaRPr lang="es-MX" sz="1050" dirty="0" smtClean="0"/>
        </a:p>
        <a:p xmlns:a="http://schemas.openxmlformats.org/drawingml/2006/main">
          <a:pPr>
            <a:lnSpc>
              <a:spcPts val="1000"/>
            </a:lnSpc>
          </a:pPr>
          <a:r>
            <a:rPr lang="es-MX" sz="1050" dirty="0"/>
            <a:t> </a:t>
          </a:r>
          <a:endParaRPr lang="es-MX" sz="1050" dirty="0" smtClean="0"/>
        </a:p>
        <a:p xmlns:a="http://schemas.openxmlformats.org/drawingml/2006/main">
          <a:pPr>
            <a:lnSpc>
              <a:spcPts val="900"/>
            </a:lnSpc>
          </a:pPr>
          <a:endParaRPr lang="es-MX" sz="1050" dirty="0" smtClean="0"/>
        </a:p>
      </cdr:txBody>
    </cdr:sp>
  </cdr:relSizeAnchor>
  <cdr:relSizeAnchor xmlns:cdr="http://schemas.openxmlformats.org/drawingml/2006/chartDrawing">
    <cdr:from>
      <cdr:x>0.12867</cdr:x>
      <cdr:y>0.89954</cdr:y>
    </cdr:from>
    <cdr:to>
      <cdr:x>0.14173</cdr:x>
      <cdr:y>0.91063</cdr:y>
    </cdr:to>
    <cdr:sp macro="" textlink="">
      <cdr:nvSpPr>
        <cdr:cNvPr id="11" name="5 Rectángulo"/>
        <cdr:cNvSpPr/>
      </cdr:nvSpPr>
      <cdr:spPr bwMode="auto">
        <a:xfrm xmlns:a="http://schemas.openxmlformats.org/drawingml/2006/main">
          <a:off x="1103313" y="5667375"/>
          <a:ext cx="111125" cy="71438"/>
        </a:xfrm>
        <a:prstGeom xmlns:a="http://schemas.openxmlformats.org/drawingml/2006/main" prst="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0.10996</cdr:x>
      <cdr:y>0.64262</cdr:y>
    </cdr:from>
    <cdr:to>
      <cdr:x>0.45116</cdr:x>
      <cdr:y>0.85179</cdr:y>
    </cdr:to>
    <cdr:sp macro="" textlink="">
      <cdr:nvSpPr>
        <cdr:cNvPr id="32" name="1 CuadroTexto"/>
        <cdr:cNvSpPr txBox="1"/>
      </cdr:nvSpPr>
      <cdr:spPr>
        <a:xfrm xmlns:a="http://schemas.openxmlformats.org/drawingml/2006/main">
          <a:off x="944139" y="4058437"/>
          <a:ext cx="2929592" cy="13210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100" b="1" u="sng" baseline="0" dirty="0">
              <a:solidFill>
                <a:sysClr val="windowText" lastClr="000000"/>
              </a:solidFill>
            </a:rPr>
            <a:t>Datos de la evaluación 2015-1 </a:t>
          </a:r>
        </a:p>
        <a:p xmlns:a="http://schemas.openxmlformats.org/drawingml/2006/main">
          <a:pPr algn="l"/>
          <a:r>
            <a:rPr lang="es-MX" sz="1100" b="0" baseline="0" dirty="0">
              <a:solidFill>
                <a:sysClr val="windowText" lastClr="000000"/>
              </a:solidFill>
            </a:rPr>
            <a:t>Si cumplieron         88%</a:t>
          </a:r>
        </a:p>
        <a:p xmlns:a="http://schemas.openxmlformats.org/drawingml/2006/main">
          <a:pPr algn="l"/>
          <a:r>
            <a:rPr lang="es-MX" sz="1100" b="0" baseline="0" dirty="0">
              <a:solidFill>
                <a:sysClr val="windowText" lastClr="000000"/>
              </a:solidFill>
            </a:rPr>
            <a:t>No cumplieron       11%</a:t>
          </a:r>
        </a:p>
        <a:p xmlns:a="http://schemas.openxmlformats.org/drawingml/2006/main">
          <a:pPr algn="l"/>
          <a:r>
            <a:rPr lang="es-MX" sz="1100" b="0" i="1" baseline="0" dirty="0">
              <a:solidFill>
                <a:sysClr val="windowText" lastClr="000000"/>
              </a:solidFill>
            </a:rPr>
            <a:t>Lo que se traduce que crece las  entidades públicas que si </a:t>
          </a:r>
          <a:r>
            <a:rPr lang="es-MX" sz="1100" b="0" i="1" baseline="0" dirty="0" smtClean="0">
              <a:solidFill>
                <a:sysClr val="windowText" lastClr="000000"/>
              </a:solidFill>
            </a:rPr>
            <a:t>cumplen en</a:t>
          </a:r>
          <a:r>
            <a:rPr lang="es-MX" sz="1100" b="0" i="1" dirty="0" smtClean="0">
              <a:solidFill>
                <a:sysClr val="windowText" lastClr="000000"/>
              </a:solidFill>
            </a:rPr>
            <a:t> cuanto hace al indicador de requerimientos. </a:t>
          </a:r>
          <a:endParaRPr lang="es-MX" sz="1100" b="0" i="1" baseline="0" dirty="0">
            <a:solidFill>
              <a:sysClr val="windowText" lastClr="0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0.06884</cdr:x>
      <cdr:y>0.18615</cdr:y>
    </cdr:from>
    <cdr:to>
      <cdr:x>0.16184</cdr:x>
      <cdr:y>0.27565</cdr:y>
    </cdr:to>
    <cdr:sp macro="" textlink="">
      <cdr:nvSpPr>
        <cdr:cNvPr id="5131" name="Text Box 11"/>
        <cdr:cNvSpPr txBox="1">
          <a:spLocks xmlns:a="http://schemas.openxmlformats.org/drawingml/2006/main" noChangeArrowheads="1"/>
        </cdr:cNvSpPr>
      </cdr:nvSpPr>
      <cdr:spPr bwMode="auto">
        <a:xfrm xmlns:a="http://schemas.openxmlformats.org/drawingml/2006/main">
          <a:off x="578522" y="1207372"/>
          <a:ext cx="781511" cy="58051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79%</a:t>
          </a:r>
        </a:p>
      </cdr:txBody>
    </cdr:sp>
  </cdr:relSizeAnchor>
  <cdr:relSizeAnchor xmlns:cdr="http://schemas.openxmlformats.org/drawingml/2006/chartDrawing">
    <cdr:from>
      <cdr:x>0.24779</cdr:x>
      <cdr:y>0.15019</cdr:y>
    </cdr:from>
    <cdr:to>
      <cdr:x>0.32758</cdr:x>
      <cdr:y>0.2338</cdr:y>
    </cdr:to>
    <cdr:sp macro="" textlink="">
      <cdr:nvSpPr>
        <cdr:cNvPr id="5134" name="Text Box 14"/>
        <cdr:cNvSpPr txBox="1">
          <a:spLocks xmlns:a="http://schemas.openxmlformats.org/drawingml/2006/main" noChangeArrowheads="1"/>
        </cdr:cNvSpPr>
      </cdr:nvSpPr>
      <cdr:spPr bwMode="auto">
        <a:xfrm xmlns:a="http://schemas.openxmlformats.org/drawingml/2006/main">
          <a:off x="2082274" y="974169"/>
          <a:ext cx="670502" cy="54230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85%</a:t>
          </a:r>
        </a:p>
      </cdr:txBody>
    </cdr:sp>
  </cdr:relSizeAnchor>
  <cdr:relSizeAnchor xmlns:cdr="http://schemas.openxmlformats.org/drawingml/2006/chartDrawing">
    <cdr:from>
      <cdr:x>0.17674</cdr:x>
      <cdr:y>0.16963</cdr:y>
    </cdr:from>
    <cdr:to>
      <cdr:x>0.27549</cdr:x>
      <cdr:y>0.26163</cdr:y>
    </cdr:to>
    <cdr:sp macro="" textlink="">
      <cdr:nvSpPr>
        <cdr:cNvPr id="5135" name="Text Box 15"/>
        <cdr:cNvSpPr txBox="1">
          <a:spLocks xmlns:a="http://schemas.openxmlformats.org/drawingml/2006/main" noChangeArrowheads="1"/>
        </cdr:cNvSpPr>
      </cdr:nvSpPr>
      <cdr:spPr bwMode="auto">
        <a:xfrm xmlns:a="http://schemas.openxmlformats.org/drawingml/2006/main">
          <a:off x="1485176" y="1100273"/>
          <a:ext cx="829830" cy="59672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81%</a:t>
          </a:r>
        </a:p>
      </cdr:txBody>
    </cdr:sp>
  </cdr:relSizeAnchor>
  <cdr:relSizeAnchor xmlns:cdr="http://schemas.openxmlformats.org/drawingml/2006/chartDrawing">
    <cdr:from>
      <cdr:x>0.12977</cdr:x>
      <cdr:y>0.20319</cdr:y>
    </cdr:from>
    <cdr:to>
      <cdr:x>0.20921</cdr:x>
      <cdr:y>0.29423</cdr:y>
    </cdr:to>
    <cdr:sp macro="" textlink="">
      <cdr:nvSpPr>
        <cdr:cNvPr id="5137" name="Text Box 17"/>
        <cdr:cNvSpPr txBox="1">
          <a:spLocks xmlns:a="http://schemas.openxmlformats.org/drawingml/2006/main" noChangeArrowheads="1"/>
        </cdr:cNvSpPr>
      </cdr:nvSpPr>
      <cdr:spPr bwMode="auto">
        <a:xfrm xmlns:a="http://schemas.openxmlformats.org/drawingml/2006/main">
          <a:off x="1090504" y="1317895"/>
          <a:ext cx="667561" cy="59049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75%</a:t>
          </a:r>
        </a:p>
      </cdr:txBody>
    </cdr:sp>
  </cdr:relSizeAnchor>
  <cdr:relSizeAnchor xmlns:cdr="http://schemas.openxmlformats.org/drawingml/2006/chartDrawing">
    <cdr:from>
      <cdr:x>0.36289</cdr:x>
      <cdr:y>0.23199</cdr:y>
    </cdr:from>
    <cdr:to>
      <cdr:x>0.43697</cdr:x>
      <cdr:y>0.33182</cdr:y>
    </cdr:to>
    <cdr:sp macro="" textlink="">
      <cdr:nvSpPr>
        <cdr:cNvPr id="5138" name="Text Box 18"/>
        <cdr:cNvSpPr txBox="1">
          <a:spLocks xmlns:a="http://schemas.openxmlformats.org/drawingml/2006/main" noChangeArrowheads="1"/>
        </cdr:cNvSpPr>
      </cdr:nvSpPr>
      <cdr:spPr bwMode="auto">
        <a:xfrm xmlns:a="http://schemas.openxmlformats.org/drawingml/2006/main">
          <a:off x="3049512" y="1504748"/>
          <a:ext cx="622519" cy="64751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69%</a:t>
          </a:r>
        </a:p>
      </cdr:txBody>
    </cdr:sp>
  </cdr:relSizeAnchor>
  <cdr:relSizeAnchor xmlns:cdr="http://schemas.openxmlformats.org/drawingml/2006/chartDrawing">
    <cdr:from>
      <cdr:x>0.30212</cdr:x>
      <cdr:y>0.15201</cdr:y>
    </cdr:from>
    <cdr:to>
      <cdr:x>0.39512</cdr:x>
      <cdr:y>0.24151</cdr:y>
    </cdr:to>
    <cdr:sp macro="" textlink="">
      <cdr:nvSpPr>
        <cdr:cNvPr id="15" name="Text Box 11"/>
        <cdr:cNvSpPr txBox="1">
          <a:spLocks xmlns:a="http://schemas.openxmlformats.org/drawingml/2006/main" noChangeArrowheads="1"/>
        </cdr:cNvSpPr>
      </cdr:nvSpPr>
      <cdr:spPr bwMode="auto">
        <a:xfrm xmlns:a="http://schemas.openxmlformats.org/drawingml/2006/main">
          <a:off x="2538845" y="985961"/>
          <a:ext cx="781510" cy="58051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85%</a:t>
          </a:r>
        </a:p>
      </cdr:txBody>
    </cdr:sp>
  </cdr:relSizeAnchor>
  <cdr:relSizeAnchor xmlns:cdr="http://schemas.openxmlformats.org/drawingml/2006/chartDrawing">
    <cdr:from>
      <cdr:x>0.41337</cdr:x>
      <cdr:y>0.85577</cdr:y>
    </cdr:from>
    <cdr:to>
      <cdr:x>0.6787</cdr:x>
      <cdr:y>0.91419</cdr:y>
    </cdr:to>
    <cdr:sp macro="" textlink="">
      <cdr:nvSpPr>
        <cdr:cNvPr id="20" name="Text Box 3"/>
        <cdr:cNvSpPr txBox="1">
          <a:spLocks xmlns:a="http://schemas.openxmlformats.org/drawingml/2006/main" noChangeArrowheads="1"/>
        </cdr:cNvSpPr>
      </cdr:nvSpPr>
      <cdr:spPr bwMode="auto">
        <a:xfrm xmlns:a="http://schemas.openxmlformats.org/drawingml/2006/main">
          <a:off x="3543598" y="4987064"/>
          <a:ext cx="2274590" cy="34044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125" b="1" i="0" u="none" strike="noStrike" baseline="0">
              <a:solidFill>
                <a:srgbClr val="000000"/>
              </a:solidFill>
              <a:latin typeface="Arial"/>
              <a:cs typeface="Arial"/>
            </a:rPr>
            <a:t>142 sujetos obligados=100%</a:t>
          </a:r>
        </a:p>
      </cdr:txBody>
    </cdr:sp>
  </cdr:relSizeAnchor>
  <cdr:relSizeAnchor xmlns:cdr="http://schemas.openxmlformats.org/drawingml/2006/chartDrawing">
    <cdr:from>
      <cdr:x>0.07562</cdr:x>
      <cdr:y>0.03037</cdr:y>
    </cdr:from>
    <cdr:to>
      <cdr:x>0.76279</cdr:x>
      <cdr:y>0.07727</cdr:y>
    </cdr:to>
    <cdr:sp macro="" textlink="">
      <cdr:nvSpPr>
        <cdr:cNvPr id="21" name="1 CuadroTexto"/>
        <cdr:cNvSpPr txBox="1"/>
      </cdr:nvSpPr>
      <cdr:spPr>
        <a:xfrm xmlns:a="http://schemas.openxmlformats.org/drawingml/2006/main">
          <a:off x="648252" y="176984"/>
          <a:ext cx="5890765" cy="2732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t>NIVEL DE ASISTENCIA DE LOS SUJETOS OBLIGADOS POR EVENTO (ARIS) </a:t>
          </a:r>
        </a:p>
        <a:p xmlns:a="http://schemas.openxmlformats.org/drawingml/2006/main">
          <a:pPr algn="ctr"/>
          <a:endParaRPr lang="es-MX" sz="1200" b="1"/>
        </a:p>
      </cdr:txBody>
    </cdr:sp>
  </cdr:relSizeAnchor>
  <cdr:relSizeAnchor xmlns:cdr="http://schemas.openxmlformats.org/drawingml/2006/chartDrawing">
    <cdr:from>
      <cdr:x>0.85963</cdr:x>
      <cdr:y>0.02323</cdr:y>
    </cdr:from>
    <cdr:to>
      <cdr:x>0.94003</cdr:x>
      <cdr:y>0.11433</cdr:y>
    </cdr:to>
    <cdr:pic>
      <cdr:nvPicPr>
        <cdr:cNvPr id="19" name="1 Imagen" descr="C:\Users\Makina5\AppData\Local\Temp\Rar$DI00.816\logo oficial.png"/>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9631679" y="150673"/>
          <a:ext cx="900837" cy="590888"/>
        </a:xfrm>
        <a:prstGeom xmlns:a="http://schemas.openxmlformats.org/drawingml/2006/main" prst="rect">
          <a:avLst/>
        </a:prstGeom>
        <a:noFill xmlns:a="http://schemas.openxmlformats.org/drawingml/2006/main"/>
        <a:ln xmlns:a="http://schemas.openxmlformats.org/drawingml/2006/main">
          <a:noFill/>
        </a:ln>
      </cdr:spPr>
    </cdr:pic>
  </cdr:relSizeAnchor>
  <cdr:relSizeAnchor xmlns:cdr="http://schemas.openxmlformats.org/drawingml/2006/chartDrawing">
    <cdr:from>
      <cdr:x>0.41888</cdr:x>
      <cdr:y>0.25227</cdr:y>
    </cdr:from>
    <cdr:to>
      <cdr:x>0.49296</cdr:x>
      <cdr:y>0.3521</cdr:y>
    </cdr:to>
    <cdr:sp macro="" textlink="">
      <cdr:nvSpPr>
        <cdr:cNvPr id="31" name="Text Box 18"/>
        <cdr:cNvSpPr txBox="1">
          <a:spLocks xmlns:a="http://schemas.openxmlformats.org/drawingml/2006/main" noChangeArrowheads="1"/>
        </cdr:cNvSpPr>
      </cdr:nvSpPr>
      <cdr:spPr bwMode="auto">
        <a:xfrm xmlns:a="http://schemas.openxmlformats.org/drawingml/2006/main">
          <a:off x="3519996" y="1636285"/>
          <a:ext cx="622519" cy="64751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65%</a:t>
          </a:r>
        </a:p>
      </cdr:txBody>
    </cdr:sp>
  </cdr:relSizeAnchor>
  <cdr:relSizeAnchor xmlns:cdr="http://schemas.openxmlformats.org/drawingml/2006/chartDrawing">
    <cdr:from>
      <cdr:x>0.47758</cdr:x>
      <cdr:y>0.21</cdr:y>
    </cdr:from>
    <cdr:to>
      <cdr:x>0.55166</cdr:x>
      <cdr:y>0.30984</cdr:y>
    </cdr:to>
    <cdr:sp macro="" textlink="">
      <cdr:nvSpPr>
        <cdr:cNvPr id="32" name="Text Box 18"/>
        <cdr:cNvSpPr txBox="1">
          <a:spLocks xmlns:a="http://schemas.openxmlformats.org/drawingml/2006/main" noChangeArrowheads="1"/>
        </cdr:cNvSpPr>
      </cdr:nvSpPr>
      <cdr:spPr bwMode="auto">
        <a:xfrm xmlns:a="http://schemas.openxmlformats.org/drawingml/2006/main">
          <a:off x="4013295" y="1362078"/>
          <a:ext cx="622519" cy="64757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73%</a:t>
          </a:r>
        </a:p>
      </cdr:txBody>
    </cdr:sp>
  </cdr:relSizeAnchor>
  <cdr:relSizeAnchor xmlns:cdr="http://schemas.openxmlformats.org/drawingml/2006/chartDrawing">
    <cdr:from>
      <cdr:x>0.60025</cdr:x>
      <cdr:y>0.17435</cdr:y>
    </cdr:from>
    <cdr:to>
      <cdr:x>0.67433</cdr:x>
      <cdr:y>0.27418</cdr:y>
    </cdr:to>
    <cdr:sp macro="" textlink="">
      <cdr:nvSpPr>
        <cdr:cNvPr id="33" name="Text Box 18"/>
        <cdr:cNvSpPr txBox="1">
          <a:spLocks xmlns:a="http://schemas.openxmlformats.org/drawingml/2006/main" noChangeArrowheads="1"/>
        </cdr:cNvSpPr>
      </cdr:nvSpPr>
      <cdr:spPr bwMode="auto">
        <a:xfrm xmlns:a="http://schemas.openxmlformats.org/drawingml/2006/main">
          <a:off x="5044073" y="1130873"/>
          <a:ext cx="622520" cy="64751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77%</a:t>
          </a:r>
        </a:p>
      </cdr:txBody>
    </cdr:sp>
  </cdr:relSizeAnchor>
  <cdr:relSizeAnchor xmlns:cdr="http://schemas.openxmlformats.org/drawingml/2006/chartDrawing">
    <cdr:from>
      <cdr:x>0.54058</cdr:x>
      <cdr:y>0.37355</cdr:y>
    </cdr:from>
    <cdr:to>
      <cdr:x>0.61416</cdr:x>
      <cdr:y>0.47288</cdr:y>
    </cdr:to>
    <cdr:sp macro="" textlink="">
      <cdr:nvSpPr>
        <cdr:cNvPr id="34" name="Text Box 18"/>
        <cdr:cNvSpPr txBox="1">
          <a:spLocks xmlns:a="http://schemas.openxmlformats.org/drawingml/2006/main" noChangeArrowheads="1"/>
        </cdr:cNvSpPr>
      </cdr:nvSpPr>
      <cdr:spPr bwMode="auto">
        <a:xfrm xmlns:a="http://schemas.openxmlformats.org/drawingml/2006/main">
          <a:off x="4542661" y="2422911"/>
          <a:ext cx="618317" cy="6442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44%</a:t>
          </a:r>
        </a:p>
      </cdr:txBody>
    </cdr:sp>
  </cdr:relSizeAnchor>
  <cdr:relSizeAnchor xmlns:cdr="http://schemas.openxmlformats.org/drawingml/2006/chartDrawing">
    <cdr:from>
      <cdr:x>0.71552</cdr:x>
      <cdr:y>0.14105</cdr:y>
    </cdr:from>
    <cdr:to>
      <cdr:x>0.7891</cdr:x>
      <cdr:y>0.24038</cdr:y>
    </cdr:to>
    <cdr:sp macro="" textlink="">
      <cdr:nvSpPr>
        <cdr:cNvPr id="37" name="Text Box 18"/>
        <cdr:cNvSpPr txBox="1">
          <a:spLocks xmlns:a="http://schemas.openxmlformats.org/drawingml/2006/main" noChangeArrowheads="1"/>
        </cdr:cNvSpPr>
      </cdr:nvSpPr>
      <cdr:spPr bwMode="auto">
        <a:xfrm xmlns:a="http://schemas.openxmlformats.org/drawingml/2006/main">
          <a:off x="6012741" y="914885"/>
          <a:ext cx="618317" cy="64426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84%</a:t>
          </a:r>
        </a:p>
      </cdr:txBody>
    </cdr:sp>
  </cdr:relSizeAnchor>
  <cdr:relSizeAnchor xmlns:cdr="http://schemas.openxmlformats.org/drawingml/2006/chartDrawing">
    <cdr:from>
      <cdr:x>0.77121</cdr:x>
      <cdr:y>0.14447</cdr:y>
    </cdr:from>
    <cdr:to>
      <cdr:x>0.84479</cdr:x>
      <cdr:y>0.24381</cdr:y>
    </cdr:to>
    <cdr:sp macro="" textlink="">
      <cdr:nvSpPr>
        <cdr:cNvPr id="38" name="Text Box 18"/>
        <cdr:cNvSpPr txBox="1">
          <a:spLocks xmlns:a="http://schemas.openxmlformats.org/drawingml/2006/main" noChangeArrowheads="1"/>
        </cdr:cNvSpPr>
      </cdr:nvSpPr>
      <cdr:spPr bwMode="auto">
        <a:xfrm xmlns:a="http://schemas.openxmlformats.org/drawingml/2006/main">
          <a:off x="6480747" y="937054"/>
          <a:ext cx="618318" cy="64433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81%</a:t>
          </a:r>
        </a:p>
      </cdr:txBody>
    </cdr:sp>
  </cdr:relSizeAnchor>
  <cdr:relSizeAnchor xmlns:cdr="http://schemas.openxmlformats.org/drawingml/2006/chartDrawing">
    <cdr:from>
      <cdr:x>0.64792</cdr:x>
      <cdr:y>0.18166</cdr:y>
    </cdr:from>
    <cdr:to>
      <cdr:x>0.7215</cdr:x>
      <cdr:y>0.28099</cdr:y>
    </cdr:to>
    <cdr:sp macro="" textlink="">
      <cdr:nvSpPr>
        <cdr:cNvPr id="39" name="Text Box 18"/>
        <cdr:cNvSpPr txBox="1">
          <a:spLocks xmlns:a="http://schemas.openxmlformats.org/drawingml/2006/main" noChangeArrowheads="1"/>
        </cdr:cNvSpPr>
      </cdr:nvSpPr>
      <cdr:spPr bwMode="auto">
        <a:xfrm xmlns:a="http://schemas.openxmlformats.org/drawingml/2006/main">
          <a:off x="5444660" y="1178274"/>
          <a:ext cx="618318" cy="6442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77%</a:t>
          </a:r>
        </a:p>
      </cdr:txBody>
    </cdr:sp>
  </cdr:relSizeAnchor>
  <cdr:relSizeAnchor xmlns:cdr="http://schemas.openxmlformats.org/drawingml/2006/chartDrawing">
    <cdr:from>
      <cdr:x>0.82235</cdr:x>
      <cdr:y>0.13128</cdr:y>
    </cdr:from>
    <cdr:to>
      <cdr:x>0.89593</cdr:x>
      <cdr:y>0.23061</cdr:y>
    </cdr:to>
    <cdr:sp macro="" textlink="">
      <cdr:nvSpPr>
        <cdr:cNvPr id="40" name="Text Box 18"/>
        <cdr:cNvSpPr txBox="1">
          <a:spLocks xmlns:a="http://schemas.openxmlformats.org/drawingml/2006/main" noChangeArrowheads="1"/>
        </cdr:cNvSpPr>
      </cdr:nvSpPr>
      <cdr:spPr bwMode="auto">
        <a:xfrm xmlns:a="http://schemas.openxmlformats.org/drawingml/2006/main">
          <a:off x="6910516" y="851502"/>
          <a:ext cx="618318" cy="6442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85%</a:t>
          </a:r>
        </a:p>
      </cdr:txBody>
    </cdr:sp>
  </cdr:relSizeAnchor>
  <cdr:relSizeAnchor xmlns:cdr="http://schemas.openxmlformats.org/drawingml/2006/chartDrawing">
    <cdr:from>
      <cdr:x>0.06171</cdr:x>
      <cdr:y>0.69556</cdr:y>
    </cdr:from>
    <cdr:to>
      <cdr:x>0.13819</cdr:x>
      <cdr:y>0.7772</cdr:y>
    </cdr:to>
    <cdr:sp macro="" textlink="">
      <cdr:nvSpPr>
        <cdr:cNvPr id="55" name="Text Box 15"/>
        <cdr:cNvSpPr txBox="1">
          <a:spLocks xmlns:a="http://schemas.openxmlformats.org/drawingml/2006/main" noChangeArrowheads="1"/>
        </cdr:cNvSpPr>
      </cdr:nvSpPr>
      <cdr:spPr bwMode="auto">
        <a:xfrm xmlns:a="http://schemas.openxmlformats.org/drawingml/2006/main">
          <a:off x="518577" y="4511474"/>
          <a:ext cx="642688" cy="52952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1</a:t>
          </a:r>
        </a:p>
      </cdr:txBody>
    </cdr:sp>
  </cdr:relSizeAnchor>
  <cdr:relSizeAnchor xmlns:cdr="http://schemas.openxmlformats.org/drawingml/2006/chartDrawing">
    <cdr:from>
      <cdr:x>0.11718</cdr:x>
      <cdr:y>0.6906</cdr:y>
    </cdr:from>
    <cdr:to>
      <cdr:x>0.19366</cdr:x>
      <cdr:y>0.78857</cdr:y>
    </cdr:to>
    <cdr:sp macro="" textlink="">
      <cdr:nvSpPr>
        <cdr:cNvPr id="56" name="Text Box 15"/>
        <cdr:cNvSpPr txBox="1">
          <a:spLocks xmlns:a="http://schemas.openxmlformats.org/drawingml/2006/main" noChangeArrowheads="1"/>
        </cdr:cNvSpPr>
      </cdr:nvSpPr>
      <cdr:spPr bwMode="auto">
        <a:xfrm xmlns:a="http://schemas.openxmlformats.org/drawingml/2006/main">
          <a:off x="984703" y="4479328"/>
          <a:ext cx="642687" cy="63544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2</a:t>
          </a:r>
        </a:p>
      </cdr:txBody>
    </cdr:sp>
  </cdr:relSizeAnchor>
  <cdr:relSizeAnchor xmlns:cdr="http://schemas.openxmlformats.org/drawingml/2006/chartDrawing">
    <cdr:from>
      <cdr:x>0.17408</cdr:x>
      <cdr:y>0.69448</cdr:y>
    </cdr:from>
    <cdr:to>
      <cdr:x>0.25056</cdr:x>
      <cdr:y>0.77748</cdr:y>
    </cdr:to>
    <cdr:sp macro="" textlink="">
      <cdr:nvSpPr>
        <cdr:cNvPr id="57" name="Text Box 15"/>
        <cdr:cNvSpPr txBox="1">
          <a:spLocks xmlns:a="http://schemas.openxmlformats.org/drawingml/2006/main" noChangeArrowheads="1"/>
        </cdr:cNvSpPr>
      </cdr:nvSpPr>
      <cdr:spPr bwMode="auto">
        <a:xfrm xmlns:a="http://schemas.openxmlformats.org/drawingml/2006/main">
          <a:off x="1462875" y="4504495"/>
          <a:ext cx="642687" cy="53835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3</a:t>
          </a:r>
        </a:p>
      </cdr:txBody>
    </cdr:sp>
  </cdr:relSizeAnchor>
  <cdr:relSizeAnchor xmlns:cdr="http://schemas.openxmlformats.org/drawingml/2006/chartDrawing">
    <cdr:from>
      <cdr:x>0.58369</cdr:x>
      <cdr:y>0.69709</cdr:y>
    </cdr:from>
    <cdr:to>
      <cdr:x>0.66017</cdr:x>
      <cdr:y>0.78281</cdr:y>
    </cdr:to>
    <cdr:sp macro="" textlink="">
      <cdr:nvSpPr>
        <cdr:cNvPr id="58" name="Text Box 15"/>
        <cdr:cNvSpPr txBox="1">
          <a:spLocks xmlns:a="http://schemas.openxmlformats.org/drawingml/2006/main" noChangeArrowheads="1"/>
        </cdr:cNvSpPr>
      </cdr:nvSpPr>
      <cdr:spPr bwMode="auto">
        <a:xfrm xmlns:a="http://schemas.openxmlformats.org/drawingml/2006/main">
          <a:off x="4904953" y="4521398"/>
          <a:ext cx="642688" cy="55599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10</a:t>
          </a:r>
        </a:p>
      </cdr:txBody>
    </cdr:sp>
  </cdr:relSizeAnchor>
  <cdr:relSizeAnchor xmlns:cdr="http://schemas.openxmlformats.org/drawingml/2006/chartDrawing">
    <cdr:from>
      <cdr:x>0.46025</cdr:x>
      <cdr:y>0.692</cdr:y>
    </cdr:from>
    <cdr:to>
      <cdr:x>0.53673</cdr:x>
      <cdr:y>0.78317</cdr:y>
    </cdr:to>
    <cdr:sp macro="" textlink="">
      <cdr:nvSpPr>
        <cdr:cNvPr id="59" name="Text Box 15"/>
        <cdr:cNvSpPr txBox="1">
          <a:spLocks xmlns:a="http://schemas.openxmlformats.org/drawingml/2006/main" noChangeArrowheads="1"/>
        </cdr:cNvSpPr>
      </cdr:nvSpPr>
      <cdr:spPr bwMode="auto">
        <a:xfrm xmlns:a="http://schemas.openxmlformats.org/drawingml/2006/main">
          <a:off x="3867672" y="4488423"/>
          <a:ext cx="642687" cy="59134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8</a:t>
          </a:r>
        </a:p>
      </cdr:txBody>
    </cdr:sp>
  </cdr:relSizeAnchor>
  <cdr:relSizeAnchor xmlns:cdr="http://schemas.openxmlformats.org/drawingml/2006/chartDrawing">
    <cdr:from>
      <cdr:x>0.40985</cdr:x>
      <cdr:y>0.69496</cdr:y>
    </cdr:from>
    <cdr:to>
      <cdr:x>0.48634</cdr:x>
      <cdr:y>0.77932</cdr:y>
    </cdr:to>
    <cdr:sp macro="" textlink="">
      <cdr:nvSpPr>
        <cdr:cNvPr id="60" name="Text Box 15"/>
        <cdr:cNvSpPr txBox="1">
          <a:spLocks xmlns:a="http://schemas.openxmlformats.org/drawingml/2006/main" noChangeArrowheads="1"/>
        </cdr:cNvSpPr>
      </cdr:nvSpPr>
      <cdr:spPr bwMode="auto">
        <a:xfrm xmlns:a="http://schemas.openxmlformats.org/drawingml/2006/main">
          <a:off x="3444114" y="4507634"/>
          <a:ext cx="642771" cy="54717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a:t>
          </a:r>
        </a:p>
        <a:p xmlns:a="http://schemas.openxmlformats.org/drawingml/2006/main">
          <a:pPr algn="ctr" rtl="0">
            <a:defRPr sz="1000"/>
          </a:pPr>
          <a:r>
            <a:rPr lang="es-MX" sz="900" b="1" i="0" u="none" strike="noStrike" baseline="0" dirty="0">
              <a:solidFill>
                <a:srgbClr val="000000"/>
              </a:solidFill>
              <a:latin typeface="Arial"/>
              <a:cs typeface="Arial"/>
            </a:rPr>
            <a:t> 7</a:t>
          </a:r>
        </a:p>
      </cdr:txBody>
    </cdr:sp>
  </cdr:relSizeAnchor>
  <cdr:relSizeAnchor xmlns:cdr="http://schemas.openxmlformats.org/drawingml/2006/chartDrawing">
    <cdr:from>
      <cdr:x>0.29193</cdr:x>
      <cdr:y>0.69768</cdr:y>
    </cdr:from>
    <cdr:to>
      <cdr:x>0.36841</cdr:x>
      <cdr:y>0.78068</cdr:y>
    </cdr:to>
    <cdr:sp macro="" textlink="">
      <cdr:nvSpPr>
        <cdr:cNvPr id="61" name="Text Box 15"/>
        <cdr:cNvSpPr txBox="1">
          <a:spLocks xmlns:a="http://schemas.openxmlformats.org/drawingml/2006/main" noChangeArrowheads="1"/>
        </cdr:cNvSpPr>
      </cdr:nvSpPr>
      <cdr:spPr bwMode="auto">
        <a:xfrm xmlns:a="http://schemas.openxmlformats.org/drawingml/2006/main">
          <a:off x="2453161" y="4525276"/>
          <a:ext cx="642687" cy="53835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5</a:t>
          </a:r>
        </a:p>
      </cdr:txBody>
    </cdr:sp>
  </cdr:relSizeAnchor>
  <cdr:relSizeAnchor xmlns:cdr="http://schemas.openxmlformats.org/drawingml/2006/chartDrawing">
    <cdr:from>
      <cdr:x>0.52627</cdr:x>
      <cdr:y>0.69521</cdr:y>
    </cdr:from>
    <cdr:to>
      <cdr:x>0.60403</cdr:x>
      <cdr:y>0.78093</cdr:y>
    </cdr:to>
    <cdr:sp macro="" textlink="">
      <cdr:nvSpPr>
        <cdr:cNvPr id="62" name="Text Box 15"/>
        <cdr:cNvSpPr txBox="1">
          <a:spLocks xmlns:a="http://schemas.openxmlformats.org/drawingml/2006/main" noChangeArrowheads="1"/>
        </cdr:cNvSpPr>
      </cdr:nvSpPr>
      <cdr:spPr bwMode="auto">
        <a:xfrm xmlns:a="http://schemas.openxmlformats.org/drawingml/2006/main">
          <a:off x="4422463" y="4509204"/>
          <a:ext cx="653443" cy="55599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a:t>
          </a:r>
        </a:p>
        <a:p xmlns:a="http://schemas.openxmlformats.org/drawingml/2006/main">
          <a:pPr algn="ctr" rtl="0">
            <a:defRPr sz="1000"/>
          </a:pPr>
          <a:r>
            <a:rPr lang="es-MX" sz="900" b="1" i="0" u="none" strike="noStrike" baseline="0" dirty="0">
              <a:solidFill>
                <a:srgbClr val="000000"/>
              </a:solidFill>
              <a:latin typeface="Arial"/>
              <a:cs typeface="Arial"/>
            </a:rPr>
            <a:t> 9</a:t>
          </a:r>
        </a:p>
      </cdr:txBody>
    </cdr:sp>
  </cdr:relSizeAnchor>
  <cdr:relSizeAnchor xmlns:cdr="http://schemas.openxmlformats.org/drawingml/2006/chartDrawing">
    <cdr:from>
      <cdr:x>0.6384</cdr:x>
      <cdr:y>0.6958</cdr:y>
    </cdr:from>
    <cdr:to>
      <cdr:x>0.71488</cdr:x>
      <cdr:y>0.78152</cdr:y>
    </cdr:to>
    <cdr:sp macro="" textlink="">
      <cdr:nvSpPr>
        <cdr:cNvPr id="63" name="Text Box 15"/>
        <cdr:cNvSpPr txBox="1">
          <a:spLocks xmlns:a="http://schemas.openxmlformats.org/drawingml/2006/main" noChangeArrowheads="1"/>
        </cdr:cNvSpPr>
      </cdr:nvSpPr>
      <cdr:spPr bwMode="auto">
        <a:xfrm xmlns:a="http://schemas.openxmlformats.org/drawingml/2006/main">
          <a:off x="5364694" y="4513043"/>
          <a:ext cx="642687" cy="55599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 </a:t>
          </a:r>
        </a:p>
        <a:p xmlns:a="http://schemas.openxmlformats.org/drawingml/2006/main">
          <a:pPr algn="ctr" rtl="0">
            <a:defRPr sz="1000"/>
          </a:pPr>
          <a:r>
            <a:rPr lang="es-MX" sz="900" b="1" i="0" u="none" strike="noStrike" baseline="0" dirty="0">
              <a:solidFill>
                <a:srgbClr val="000000"/>
              </a:solidFill>
              <a:latin typeface="Arial"/>
              <a:cs typeface="Arial"/>
            </a:rPr>
            <a:t>11</a:t>
          </a:r>
        </a:p>
      </cdr:txBody>
    </cdr:sp>
  </cdr:relSizeAnchor>
  <cdr:relSizeAnchor xmlns:cdr="http://schemas.openxmlformats.org/drawingml/2006/chartDrawing">
    <cdr:from>
      <cdr:x>0.8091</cdr:x>
      <cdr:y>0.69628</cdr:y>
    </cdr:from>
    <cdr:to>
      <cdr:x>0.88558</cdr:x>
      <cdr:y>0.78064</cdr:y>
    </cdr:to>
    <cdr:sp macro="" textlink="">
      <cdr:nvSpPr>
        <cdr:cNvPr id="64" name="Text Box 15"/>
        <cdr:cNvSpPr txBox="1">
          <a:spLocks xmlns:a="http://schemas.openxmlformats.org/drawingml/2006/main" noChangeArrowheads="1"/>
        </cdr:cNvSpPr>
      </cdr:nvSpPr>
      <cdr:spPr bwMode="auto">
        <a:xfrm xmlns:a="http://schemas.openxmlformats.org/drawingml/2006/main">
          <a:off x="6799172" y="4516184"/>
          <a:ext cx="642687" cy="54717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Gira x </a:t>
          </a:r>
        </a:p>
        <a:p xmlns:a="http://schemas.openxmlformats.org/drawingml/2006/main">
          <a:pPr algn="ctr" rtl="0">
            <a:defRPr sz="1000"/>
          </a:pPr>
          <a:r>
            <a:rPr lang="es-MX" sz="900" b="1" i="0" u="none" strike="noStrike" baseline="0" dirty="0" err="1">
              <a:solidFill>
                <a:srgbClr val="000000"/>
              </a:solidFill>
              <a:latin typeface="Arial"/>
              <a:cs typeface="Arial"/>
            </a:rPr>
            <a:t>Transpa</a:t>
          </a:r>
          <a:endParaRPr lang="es-MX" sz="900" b="1" i="0" u="none" strike="noStrike" baseline="0" dirty="0">
            <a:solidFill>
              <a:srgbClr val="000000"/>
            </a:solidFill>
            <a:latin typeface="Arial"/>
            <a:cs typeface="Arial"/>
          </a:endParaRPr>
        </a:p>
      </cdr:txBody>
    </cdr:sp>
  </cdr:relSizeAnchor>
  <cdr:relSizeAnchor xmlns:cdr="http://schemas.openxmlformats.org/drawingml/2006/chartDrawing">
    <cdr:from>
      <cdr:x>0.35082</cdr:x>
      <cdr:y>0.69276</cdr:y>
    </cdr:from>
    <cdr:to>
      <cdr:x>0.4273</cdr:x>
      <cdr:y>0.78256</cdr:y>
    </cdr:to>
    <cdr:sp macro="" textlink="">
      <cdr:nvSpPr>
        <cdr:cNvPr id="65" name="Text Box 15"/>
        <cdr:cNvSpPr txBox="1">
          <a:spLocks xmlns:a="http://schemas.openxmlformats.org/drawingml/2006/main" noChangeArrowheads="1"/>
        </cdr:cNvSpPr>
      </cdr:nvSpPr>
      <cdr:spPr bwMode="auto">
        <a:xfrm xmlns:a="http://schemas.openxmlformats.org/drawingml/2006/main">
          <a:off x="2948077" y="4493366"/>
          <a:ext cx="642687" cy="58245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a:t>
          </a:r>
        </a:p>
        <a:p xmlns:a="http://schemas.openxmlformats.org/drawingml/2006/main">
          <a:pPr algn="ctr" rtl="0">
            <a:defRPr sz="1000"/>
          </a:pPr>
          <a:r>
            <a:rPr lang="es-MX" sz="900" b="1" i="0" u="none" strike="noStrike" baseline="0" dirty="0">
              <a:solidFill>
                <a:srgbClr val="000000"/>
              </a:solidFill>
              <a:latin typeface="Arial"/>
              <a:cs typeface="Arial"/>
            </a:rPr>
            <a:t> 6</a:t>
          </a:r>
        </a:p>
      </cdr:txBody>
    </cdr:sp>
  </cdr:relSizeAnchor>
  <cdr:relSizeAnchor xmlns:cdr="http://schemas.openxmlformats.org/drawingml/2006/chartDrawing">
    <cdr:from>
      <cdr:x>0.23472</cdr:x>
      <cdr:y>0.69177</cdr:y>
    </cdr:from>
    <cdr:to>
      <cdr:x>0.3112</cdr:x>
      <cdr:y>0.77884</cdr:y>
    </cdr:to>
    <cdr:sp macro="" textlink="">
      <cdr:nvSpPr>
        <cdr:cNvPr id="66" name="Text Box 15"/>
        <cdr:cNvSpPr txBox="1">
          <a:spLocks xmlns:a="http://schemas.openxmlformats.org/drawingml/2006/main" noChangeArrowheads="1"/>
        </cdr:cNvSpPr>
      </cdr:nvSpPr>
      <cdr:spPr bwMode="auto">
        <a:xfrm xmlns:a="http://schemas.openxmlformats.org/drawingml/2006/main">
          <a:off x="1972413" y="4486918"/>
          <a:ext cx="642687" cy="56474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Mesa</a:t>
          </a:r>
        </a:p>
        <a:p xmlns:a="http://schemas.openxmlformats.org/drawingml/2006/main">
          <a:pPr algn="ctr" rtl="0">
            <a:defRPr sz="1000"/>
          </a:pPr>
          <a:r>
            <a:rPr lang="es-MX" sz="900" b="1" i="0" u="none" strike="noStrike" baseline="0" dirty="0">
              <a:solidFill>
                <a:srgbClr val="000000"/>
              </a:solidFill>
              <a:latin typeface="Arial"/>
              <a:cs typeface="Arial"/>
            </a:rPr>
            <a:t> 4</a:t>
          </a:r>
        </a:p>
      </cdr:txBody>
    </cdr:sp>
  </cdr:relSizeAnchor>
  <cdr:relSizeAnchor xmlns:cdr="http://schemas.openxmlformats.org/drawingml/2006/chartDrawing">
    <cdr:from>
      <cdr:x>0.86882</cdr:x>
      <cdr:y>0.68068</cdr:y>
    </cdr:from>
    <cdr:to>
      <cdr:x>0.94955</cdr:x>
      <cdr:y>0.79232</cdr:y>
    </cdr:to>
    <cdr:sp macro="" textlink="">
      <cdr:nvSpPr>
        <cdr:cNvPr id="67" name="Text Box 15"/>
        <cdr:cNvSpPr txBox="1">
          <a:spLocks xmlns:a="http://schemas.openxmlformats.org/drawingml/2006/main" noChangeArrowheads="1"/>
        </cdr:cNvSpPr>
      </cdr:nvSpPr>
      <cdr:spPr bwMode="auto">
        <a:xfrm xmlns:a="http://schemas.openxmlformats.org/drawingml/2006/main">
          <a:off x="7300946" y="4414961"/>
          <a:ext cx="678402" cy="72411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smtClean="0">
              <a:solidFill>
                <a:srgbClr val="000000"/>
              </a:solidFill>
              <a:latin typeface="Arial"/>
              <a:cs typeface="Arial"/>
            </a:rPr>
            <a:t>Cine</a:t>
          </a:r>
        </a:p>
        <a:p xmlns:a="http://schemas.openxmlformats.org/drawingml/2006/main">
          <a:pPr algn="ctr" rtl="0">
            <a:defRPr sz="1000"/>
          </a:pPr>
          <a:r>
            <a:rPr lang="es-MX" sz="900" b="1" i="0" u="none" strike="noStrike" baseline="0" dirty="0" smtClean="0">
              <a:solidFill>
                <a:srgbClr val="000000"/>
              </a:solidFill>
              <a:latin typeface="Arial"/>
              <a:cs typeface="Arial"/>
            </a:rPr>
            <a:t> </a:t>
          </a:r>
          <a:r>
            <a:rPr lang="es-MX" sz="900" b="1" i="0" u="none" strike="noStrike" baseline="0" dirty="0">
              <a:solidFill>
                <a:srgbClr val="000000"/>
              </a:solidFill>
              <a:latin typeface="Arial"/>
              <a:cs typeface="Arial"/>
            </a:rPr>
            <a:t>Debate</a:t>
          </a:r>
        </a:p>
      </cdr:txBody>
    </cdr:sp>
  </cdr:relSizeAnchor>
  <cdr:relSizeAnchor xmlns:cdr="http://schemas.openxmlformats.org/drawingml/2006/chartDrawing">
    <cdr:from>
      <cdr:x>0.75586</cdr:x>
      <cdr:y>0.69259</cdr:y>
    </cdr:from>
    <cdr:to>
      <cdr:x>0.83234</cdr:x>
      <cdr:y>0.77649</cdr:y>
    </cdr:to>
    <cdr:sp macro="" textlink="">
      <cdr:nvSpPr>
        <cdr:cNvPr id="68" name="Text Box 15"/>
        <cdr:cNvSpPr txBox="1">
          <a:spLocks xmlns:a="http://schemas.openxmlformats.org/drawingml/2006/main" noChangeArrowheads="1"/>
        </cdr:cNvSpPr>
      </cdr:nvSpPr>
      <cdr:spPr bwMode="auto">
        <a:xfrm xmlns:a="http://schemas.openxmlformats.org/drawingml/2006/main">
          <a:off x="6351753" y="4492262"/>
          <a:ext cx="642687" cy="54418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Presen</a:t>
          </a:r>
        </a:p>
        <a:p xmlns:a="http://schemas.openxmlformats.org/drawingml/2006/main">
          <a:pPr algn="ctr" rtl="0">
            <a:defRPr sz="1000"/>
          </a:pPr>
          <a:r>
            <a:rPr lang="es-MX" sz="900" b="1" i="0" u="none" strike="noStrike" baseline="0" dirty="0">
              <a:solidFill>
                <a:srgbClr val="000000"/>
              </a:solidFill>
              <a:latin typeface="Arial"/>
              <a:cs typeface="Arial"/>
            </a:rPr>
            <a:t>  Libro</a:t>
          </a:r>
        </a:p>
      </cdr:txBody>
    </cdr:sp>
  </cdr:relSizeAnchor>
  <cdr:relSizeAnchor xmlns:cdr="http://schemas.openxmlformats.org/drawingml/2006/chartDrawing">
    <cdr:from>
      <cdr:x>0.05315</cdr:x>
      <cdr:y>0.85047</cdr:y>
    </cdr:from>
    <cdr:to>
      <cdr:x>0.13166</cdr:x>
      <cdr:y>0.94157</cdr:y>
    </cdr:to>
    <cdr:pic>
      <cdr:nvPicPr>
        <cdr:cNvPr id="69" name="1 Imagen" descr="C:\Users\Makina5\AppData\Local\Temp\Rar$DI00.816\logo oficial.png"/>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595517" y="5516271"/>
          <a:ext cx="879716" cy="590888"/>
        </a:xfrm>
        <a:prstGeom xmlns:a="http://schemas.openxmlformats.org/drawingml/2006/main" prst="rect">
          <a:avLst/>
        </a:prstGeom>
        <a:noFill xmlns:a="http://schemas.openxmlformats.org/drawingml/2006/main"/>
        <a:ln xmlns:a="http://schemas.openxmlformats.org/drawingml/2006/main">
          <a:noFill/>
        </a:ln>
      </cdr:spPr>
    </cdr:pic>
  </cdr:relSizeAnchor>
  <cdr:relSizeAnchor xmlns:cdr="http://schemas.openxmlformats.org/drawingml/2006/chartDrawing">
    <cdr:from>
      <cdr:x>0.88946</cdr:x>
      <cdr:y>0.2052</cdr:y>
    </cdr:from>
    <cdr:to>
      <cdr:x>0.96304</cdr:x>
      <cdr:y>0.30453</cdr:y>
    </cdr:to>
    <cdr:sp macro="" textlink="">
      <cdr:nvSpPr>
        <cdr:cNvPr id="35" name="Text Box 18"/>
        <cdr:cNvSpPr txBox="1">
          <a:spLocks xmlns:a="http://schemas.openxmlformats.org/drawingml/2006/main" noChangeArrowheads="1"/>
        </cdr:cNvSpPr>
      </cdr:nvSpPr>
      <cdr:spPr bwMode="auto">
        <a:xfrm xmlns:a="http://schemas.openxmlformats.org/drawingml/2006/main">
          <a:off x="7474472" y="1330932"/>
          <a:ext cx="618317" cy="6442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73%</a:t>
          </a:r>
        </a:p>
      </cdr:txBody>
    </cdr:sp>
  </cdr:relSizeAnchor>
  <cdr:relSizeAnchor xmlns:cdr="http://schemas.openxmlformats.org/drawingml/2006/chartDrawing">
    <cdr:from>
      <cdr:x>0.70355</cdr:x>
      <cdr:y>0.699</cdr:y>
    </cdr:from>
    <cdr:to>
      <cdr:x>0.78003</cdr:x>
      <cdr:y>0.7829</cdr:y>
    </cdr:to>
    <cdr:sp macro="" textlink="">
      <cdr:nvSpPr>
        <cdr:cNvPr id="36" name="Text Box 15"/>
        <cdr:cNvSpPr txBox="1">
          <a:spLocks xmlns:a="http://schemas.openxmlformats.org/drawingml/2006/main" noChangeArrowheads="1"/>
        </cdr:cNvSpPr>
      </cdr:nvSpPr>
      <cdr:spPr bwMode="auto">
        <a:xfrm xmlns:a="http://schemas.openxmlformats.org/drawingml/2006/main">
          <a:off x="5912156" y="4533788"/>
          <a:ext cx="642687" cy="54418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Gobierno abierto</a:t>
          </a:r>
        </a:p>
      </cdr:txBody>
    </cdr:sp>
  </cdr:relSizeAnchor>
</c:userShapes>
</file>

<file path=ppt/drawings/drawing5.xml><?xml version="1.0" encoding="utf-8"?>
<c:userShapes xmlns:c="http://schemas.openxmlformats.org/drawingml/2006/chart">
  <cdr:relSizeAnchor xmlns:cdr="http://schemas.openxmlformats.org/drawingml/2006/chartDrawing">
    <cdr:from>
      <cdr:x>0.54874</cdr:x>
      <cdr:y>0.73957</cdr:y>
    </cdr:from>
    <cdr:to>
      <cdr:x>0.69167</cdr:x>
      <cdr:y>0.84914</cdr:y>
    </cdr:to>
    <cdr:sp macro="" textlink="">
      <cdr:nvSpPr>
        <cdr:cNvPr id="12290" name="Text Box 2"/>
        <cdr:cNvSpPr txBox="1">
          <a:spLocks xmlns:a="http://schemas.openxmlformats.org/drawingml/2006/main" noChangeArrowheads="1"/>
        </cdr:cNvSpPr>
      </cdr:nvSpPr>
      <cdr:spPr bwMode="auto">
        <a:xfrm xmlns:a="http://schemas.openxmlformats.org/drawingml/2006/main">
          <a:off x="4686539" y="4679734"/>
          <a:ext cx="1220693" cy="69332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dirty="0">
              <a:solidFill>
                <a:srgbClr val="000000"/>
              </a:solidFill>
              <a:latin typeface="Arial"/>
              <a:cs typeface="Arial"/>
            </a:rPr>
            <a:t>COMISIONES MUNICIPALES </a:t>
          </a:r>
          <a:endParaRPr lang="es-MX" sz="1050" b="1" i="0" u="none" strike="noStrike" baseline="0" dirty="0" smtClean="0">
            <a:solidFill>
              <a:srgbClr val="000000"/>
            </a:solidFill>
            <a:latin typeface="Arial"/>
            <a:cs typeface="Arial"/>
          </a:endParaRPr>
        </a:p>
        <a:p xmlns:a="http://schemas.openxmlformats.org/drawingml/2006/main">
          <a:pPr algn="ctr" rtl="0">
            <a:defRPr sz="1000"/>
          </a:pPr>
          <a:r>
            <a:rPr lang="es-MX" sz="1050" b="1" i="0" u="none" strike="noStrike" baseline="0" dirty="0" smtClean="0">
              <a:solidFill>
                <a:srgbClr val="000000"/>
              </a:solidFill>
              <a:latin typeface="Arial"/>
              <a:cs typeface="Arial"/>
            </a:rPr>
            <a:t>DE </a:t>
          </a:r>
          <a:r>
            <a:rPr lang="es-MX" sz="1050" b="1" i="0" u="none" strike="noStrike" baseline="0" dirty="0">
              <a:solidFill>
                <a:srgbClr val="000000"/>
              </a:solidFill>
              <a:latin typeface="Arial"/>
              <a:cs typeface="Arial"/>
            </a:rPr>
            <a:t>AGUA </a:t>
          </a:r>
        </a:p>
      </cdr:txBody>
    </cdr:sp>
  </cdr:relSizeAnchor>
  <cdr:relSizeAnchor xmlns:cdr="http://schemas.openxmlformats.org/drawingml/2006/chartDrawing">
    <cdr:from>
      <cdr:x>0.06971</cdr:x>
      <cdr:y>0.73456</cdr:y>
    </cdr:from>
    <cdr:to>
      <cdr:x>0.17988</cdr:x>
      <cdr:y>0.82984</cdr:y>
    </cdr:to>
    <cdr:sp macro="" textlink="">
      <cdr:nvSpPr>
        <cdr:cNvPr id="12293" name="Text Box 5"/>
        <cdr:cNvSpPr txBox="1">
          <a:spLocks xmlns:a="http://schemas.openxmlformats.org/drawingml/2006/main" noChangeArrowheads="1"/>
        </cdr:cNvSpPr>
      </cdr:nvSpPr>
      <cdr:spPr bwMode="auto">
        <a:xfrm xmlns:a="http://schemas.openxmlformats.org/drawingml/2006/main">
          <a:off x="595388" y="4648018"/>
          <a:ext cx="940906" cy="60289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dirty="0">
              <a:solidFill>
                <a:srgbClr val="000000"/>
              </a:solidFill>
              <a:latin typeface="Arial"/>
              <a:cs typeface="Arial"/>
            </a:rPr>
            <a:t>PODER </a:t>
          </a:r>
          <a:endParaRPr lang="es-MX" sz="1050" b="1" i="0" u="none" strike="noStrike" baseline="0" dirty="0" smtClean="0">
            <a:solidFill>
              <a:srgbClr val="000000"/>
            </a:solidFill>
            <a:latin typeface="Arial"/>
            <a:cs typeface="Arial"/>
          </a:endParaRPr>
        </a:p>
        <a:p xmlns:a="http://schemas.openxmlformats.org/drawingml/2006/main">
          <a:pPr algn="ctr" rtl="0">
            <a:defRPr sz="1000"/>
          </a:pPr>
          <a:r>
            <a:rPr lang="es-MX" sz="1050" b="1" i="0" u="none" strike="noStrike" baseline="0" dirty="0" smtClean="0">
              <a:solidFill>
                <a:srgbClr val="000000"/>
              </a:solidFill>
              <a:latin typeface="Arial"/>
              <a:cs typeface="Arial"/>
            </a:rPr>
            <a:t>JUDICIAL </a:t>
          </a:r>
          <a:endParaRPr lang="es-MX" sz="1050" b="1" i="0" u="none" strike="noStrike" baseline="0" dirty="0">
            <a:solidFill>
              <a:srgbClr val="000000"/>
            </a:solidFill>
            <a:latin typeface="Arial"/>
            <a:cs typeface="Arial"/>
          </a:endParaRPr>
        </a:p>
      </cdr:txBody>
    </cdr:sp>
  </cdr:relSizeAnchor>
  <cdr:relSizeAnchor xmlns:cdr="http://schemas.openxmlformats.org/drawingml/2006/chartDrawing">
    <cdr:from>
      <cdr:x>0.42431</cdr:x>
      <cdr:y>0.74724</cdr:y>
    </cdr:from>
    <cdr:to>
      <cdr:x>0.54248</cdr:x>
      <cdr:y>0.82296</cdr:y>
    </cdr:to>
    <cdr:sp macro="" textlink="">
      <cdr:nvSpPr>
        <cdr:cNvPr id="12295" name="Text Box 7"/>
        <cdr:cNvSpPr txBox="1">
          <a:spLocks xmlns:a="http://schemas.openxmlformats.org/drawingml/2006/main" noChangeArrowheads="1"/>
        </cdr:cNvSpPr>
      </cdr:nvSpPr>
      <cdr:spPr bwMode="auto">
        <a:xfrm xmlns:a="http://schemas.openxmlformats.org/drawingml/2006/main">
          <a:off x="3623847" y="4728268"/>
          <a:ext cx="1009230" cy="47912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dirty="0">
              <a:solidFill>
                <a:srgbClr val="000000"/>
              </a:solidFill>
              <a:latin typeface="Arial"/>
              <a:cs typeface="Arial"/>
            </a:rPr>
            <a:t>PODER </a:t>
          </a:r>
          <a:endParaRPr lang="es-MX" sz="1050" b="1" i="0" u="none" strike="noStrike" baseline="0" dirty="0" smtClean="0">
            <a:solidFill>
              <a:srgbClr val="000000"/>
            </a:solidFill>
            <a:latin typeface="Arial"/>
            <a:cs typeface="Arial"/>
          </a:endParaRPr>
        </a:p>
        <a:p xmlns:a="http://schemas.openxmlformats.org/drawingml/2006/main">
          <a:pPr algn="ctr" rtl="0">
            <a:defRPr sz="1000"/>
          </a:pPr>
          <a:r>
            <a:rPr lang="es-MX" sz="1050" b="1" i="0" u="none" strike="noStrike" baseline="0" dirty="0" smtClean="0">
              <a:solidFill>
                <a:srgbClr val="000000"/>
              </a:solidFill>
              <a:latin typeface="Arial"/>
              <a:cs typeface="Arial"/>
            </a:rPr>
            <a:t>EJECUTIVO</a:t>
          </a:r>
          <a:endParaRPr lang="es-MX" sz="1050" b="1" i="0" u="none" strike="noStrike" baseline="0" dirty="0">
            <a:solidFill>
              <a:srgbClr val="000000"/>
            </a:solidFill>
            <a:latin typeface="Arial"/>
            <a:cs typeface="Arial"/>
          </a:endParaRPr>
        </a:p>
      </cdr:txBody>
    </cdr:sp>
  </cdr:relSizeAnchor>
  <cdr:relSizeAnchor xmlns:cdr="http://schemas.openxmlformats.org/drawingml/2006/chartDrawing">
    <cdr:from>
      <cdr:x>0.17398</cdr:x>
      <cdr:y>0.74008</cdr:y>
    </cdr:from>
    <cdr:to>
      <cdr:x>0.30012</cdr:x>
      <cdr:y>0.8295</cdr:y>
    </cdr:to>
    <cdr:sp macro="" textlink="">
      <cdr:nvSpPr>
        <cdr:cNvPr id="12297" name="Text Box 9"/>
        <cdr:cNvSpPr txBox="1">
          <a:spLocks xmlns:a="http://schemas.openxmlformats.org/drawingml/2006/main" noChangeArrowheads="1"/>
        </cdr:cNvSpPr>
      </cdr:nvSpPr>
      <cdr:spPr bwMode="auto">
        <a:xfrm xmlns:a="http://schemas.openxmlformats.org/drawingml/2006/main">
          <a:off x="1485905" y="4682975"/>
          <a:ext cx="1077298" cy="56581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dirty="0">
              <a:solidFill>
                <a:srgbClr val="000000"/>
              </a:solidFill>
              <a:latin typeface="Arial"/>
              <a:cs typeface="Arial"/>
            </a:rPr>
            <a:t>PODER LEGISLATIVO </a:t>
          </a:r>
        </a:p>
      </cdr:txBody>
    </cdr:sp>
  </cdr:relSizeAnchor>
  <cdr:relSizeAnchor xmlns:cdr="http://schemas.openxmlformats.org/drawingml/2006/chartDrawing">
    <cdr:from>
      <cdr:x>0.31055</cdr:x>
      <cdr:y>0.72857</cdr:y>
    </cdr:from>
    <cdr:to>
      <cdr:x>0.43339</cdr:x>
      <cdr:y>0.84781</cdr:y>
    </cdr:to>
    <cdr:sp macro="" textlink="">
      <cdr:nvSpPr>
        <cdr:cNvPr id="12299" name="Text Box 11"/>
        <cdr:cNvSpPr txBox="1">
          <a:spLocks xmlns:a="http://schemas.openxmlformats.org/drawingml/2006/main" noChangeArrowheads="1"/>
        </cdr:cNvSpPr>
      </cdr:nvSpPr>
      <cdr:spPr bwMode="auto">
        <a:xfrm xmlns:a="http://schemas.openxmlformats.org/drawingml/2006/main">
          <a:off x="2652252" y="4610143"/>
          <a:ext cx="1049114" cy="75450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dirty="0">
              <a:solidFill>
                <a:srgbClr val="000000"/>
              </a:solidFill>
              <a:latin typeface="Arial"/>
              <a:cs typeface="Arial"/>
            </a:rPr>
            <a:t>ORGANISMOS AUTONOMOS </a:t>
          </a:r>
        </a:p>
      </cdr:txBody>
    </cdr:sp>
  </cdr:relSizeAnchor>
  <cdr:relSizeAnchor xmlns:cdr="http://schemas.openxmlformats.org/drawingml/2006/chartDrawing">
    <cdr:from>
      <cdr:x>0.10642</cdr:x>
      <cdr:y>0.11886</cdr:y>
    </cdr:from>
    <cdr:to>
      <cdr:x>0.18367</cdr:x>
      <cdr:y>0.22715</cdr:y>
    </cdr:to>
    <cdr:sp macro="" textlink="">
      <cdr:nvSpPr>
        <cdr:cNvPr id="12307" name="Text Box 19"/>
        <cdr:cNvSpPr txBox="1">
          <a:spLocks xmlns:a="http://schemas.openxmlformats.org/drawingml/2006/main" noChangeArrowheads="1"/>
        </cdr:cNvSpPr>
      </cdr:nvSpPr>
      <cdr:spPr bwMode="auto">
        <a:xfrm xmlns:a="http://schemas.openxmlformats.org/drawingml/2006/main">
          <a:off x="908910" y="752096"/>
          <a:ext cx="659753" cy="68522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98%</a:t>
          </a:r>
        </a:p>
        <a:p xmlns:a="http://schemas.openxmlformats.org/drawingml/2006/main">
          <a:pPr algn="ctr" rtl="0">
            <a:defRPr sz="1000"/>
          </a:pPr>
          <a:r>
            <a:rPr lang="es-MX" sz="1400" b="1" i="0" u="none" strike="noStrike" baseline="0" dirty="0">
              <a:solidFill>
                <a:srgbClr val="000000"/>
              </a:solidFill>
              <a:latin typeface="Arial"/>
              <a:cs typeface="Arial"/>
            </a:rPr>
            <a:t>2</a:t>
          </a:r>
        </a:p>
      </cdr:txBody>
    </cdr:sp>
  </cdr:relSizeAnchor>
  <cdr:relSizeAnchor xmlns:cdr="http://schemas.openxmlformats.org/drawingml/2006/chartDrawing">
    <cdr:from>
      <cdr:x>0.22503</cdr:x>
      <cdr:y>0.12802</cdr:y>
    </cdr:from>
    <cdr:to>
      <cdr:x>0.30328</cdr:x>
      <cdr:y>0.24508</cdr:y>
    </cdr:to>
    <cdr:sp macro="" textlink="">
      <cdr:nvSpPr>
        <cdr:cNvPr id="12312" name="Text Box 24"/>
        <cdr:cNvSpPr txBox="1">
          <a:spLocks xmlns:a="http://schemas.openxmlformats.org/drawingml/2006/main" noChangeArrowheads="1"/>
        </cdr:cNvSpPr>
      </cdr:nvSpPr>
      <cdr:spPr bwMode="auto">
        <a:xfrm xmlns:a="http://schemas.openxmlformats.org/drawingml/2006/main">
          <a:off x="1921840" y="810089"/>
          <a:ext cx="668294" cy="74071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93%</a:t>
          </a:r>
        </a:p>
        <a:p xmlns:a="http://schemas.openxmlformats.org/drawingml/2006/main">
          <a:pPr algn="ctr" rtl="0">
            <a:defRPr sz="1000"/>
          </a:pPr>
          <a:r>
            <a:rPr lang="es-MX" sz="1400" b="1" i="0" u="none" strike="noStrike" baseline="0" dirty="0">
              <a:solidFill>
                <a:srgbClr val="000000"/>
              </a:solidFill>
              <a:latin typeface="Arial"/>
              <a:cs typeface="Arial"/>
            </a:rPr>
            <a:t>2</a:t>
          </a:r>
        </a:p>
      </cdr:txBody>
    </cdr:sp>
  </cdr:relSizeAnchor>
  <cdr:relSizeAnchor xmlns:cdr="http://schemas.openxmlformats.org/drawingml/2006/chartDrawing">
    <cdr:from>
      <cdr:x>0.47998</cdr:x>
      <cdr:y>0.1553</cdr:y>
    </cdr:from>
    <cdr:to>
      <cdr:x>0.57081</cdr:x>
      <cdr:y>0.29994</cdr:y>
    </cdr:to>
    <cdr:sp macro="" textlink="">
      <cdr:nvSpPr>
        <cdr:cNvPr id="12314" name="Text Box 26"/>
        <cdr:cNvSpPr txBox="1">
          <a:spLocks xmlns:a="http://schemas.openxmlformats.org/drawingml/2006/main" noChangeArrowheads="1"/>
        </cdr:cNvSpPr>
      </cdr:nvSpPr>
      <cdr:spPr bwMode="auto">
        <a:xfrm xmlns:a="http://schemas.openxmlformats.org/drawingml/2006/main">
          <a:off x="4099267" y="982704"/>
          <a:ext cx="775732" cy="91521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a:t>
          </a:r>
          <a:r>
            <a:rPr lang="es-MX" sz="1400" b="1" i="0" u="none" strike="noStrike" baseline="0" dirty="0" smtClean="0">
              <a:solidFill>
                <a:srgbClr val="000000"/>
              </a:solidFill>
              <a:latin typeface="Arial"/>
              <a:cs typeface="Arial"/>
            </a:rPr>
            <a:t>80.54%</a:t>
          </a:r>
          <a:endParaRPr lang="es-MX" sz="14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59</a:t>
          </a:r>
        </a:p>
      </cdr:txBody>
    </cdr:sp>
  </cdr:relSizeAnchor>
  <cdr:relSizeAnchor xmlns:cdr="http://schemas.openxmlformats.org/drawingml/2006/chartDrawing">
    <cdr:from>
      <cdr:x>0.59758</cdr:x>
      <cdr:y>0.17318</cdr:y>
    </cdr:from>
    <cdr:to>
      <cdr:x>0.70467</cdr:x>
      <cdr:y>0.34087</cdr:y>
    </cdr:to>
    <cdr:sp macro="" textlink="">
      <cdr:nvSpPr>
        <cdr:cNvPr id="12315" name="Text Box 27"/>
        <cdr:cNvSpPr txBox="1">
          <a:spLocks xmlns:a="http://schemas.openxmlformats.org/drawingml/2006/main" noChangeArrowheads="1"/>
        </cdr:cNvSpPr>
      </cdr:nvSpPr>
      <cdr:spPr bwMode="auto">
        <a:xfrm xmlns:a="http://schemas.openxmlformats.org/drawingml/2006/main">
          <a:off x="5103599" y="1095818"/>
          <a:ext cx="914659" cy="106105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79.62%</a:t>
          </a:r>
        </a:p>
        <a:p xmlns:a="http://schemas.openxmlformats.org/drawingml/2006/main">
          <a:pPr algn="ctr" rtl="0">
            <a:defRPr sz="1000"/>
          </a:pPr>
          <a:r>
            <a:rPr lang="es-MX" sz="1400" b="1" i="0" u="none" strike="noStrike" baseline="0" dirty="0">
              <a:solidFill>
                <a:srgbClr val="000000"/>
              </a:solidFill>
              <a:latin typeface="Arial"/>
              <a:cs typeface="Arial"/>
            </a:rPr>
            <a:t>4</a:t>
          </a:r>
        </a:p>
      </cdr:txBody>
    </cdr:sp>
  </cdr:relSizeAnchor>
  <cdr:relSizeAnchor xmlns:cdr="http://schemas.openxmlformats.org/drawingml/2006/chartDrawing">
    <cdr:from>
      <cdr:x>0.86454</cdr:x>
      <cdr:y>0.27712</cdr:y>
    </cdr:from>
    <cdr:to>
      <cdr:x>0.94554</cdr:x>
      <cdr:y>0.40327</cdr:y>
    </cdr:to>
    <cdr:sp macro="" textlink="">
      <cdr:nvSpPr>
        <cdr:cNvPr id="27" name="Text Box 27"/>
        <cdr:cNvSpPr txBox="1">
          <a:spLocks xmlns:a="http://schemas.openxmlformats.org/drawingml/2006/main" noChangeArrowheads="1"/>
        </cdr:cNvSpPr>
      </cdr:nvSpPr>
      <cdr:spPr bwMode="auto">
        <a:xfrm xmlns:a="http://schemas.openxmlformats.org/drawingml/2006/main">
          <a:off x="7383597" y="1753537"/>
          <a:ext cx="691802" cy="79819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59.90%</a:t>
          </a:r>
        </a:p>
        <a:p xmlns:a="http://schemas.openxmlformats.org/drawingml/2006/main">
          <a:pPr algn="ctr" rtl="0">
            <a:defRPr sz="1000"/>
          </a:pPr>
          <a:r>
            <a:rPr lang="es-MX" sz="1400" b="1" i="0" u="none" strike="noStrike" baseline="0" dirty="0">
              <a:solidFill>
                <a:srgbClr val="000000"/>
              </a:solidFill>
              <a:latin typeface="Arial"/>
              <a:cs typeface="Arial"/>
            </a:rPr>
            <a:t>10</a:t>
          </a:r>
        </a:p>
      </cdr:txBody>
    </cdr:sp>
  </cdr:relSizeAnchor>
  <cdr:relSizeAnchor xmlns:cdr="http://schemas.openxmlformats.org/drawingml/2006/chartDrawing">
    <cdr:from>
      <cdr:x>0.72983</cdr:x>
      <cdr:y>0.31433</cdr:y>
    </cdr:from>
    <cdr:to>
      <cdr:x>0.82144</cdr:x>
      <cdr:y>0.43939</cdr:y>
    </cdr:to>
    <cdr:sp macro="" textlink="">
      <cdr:nvSpPr>
        <cdr:cNvPr id="28" name="Text Box 27"/>
        <cdr:cNvSpPr txBox="1">
          <a:spLocks xmlns:a="http://schemas.openxmlformats.org/drawingml/2006/main" noChangeArrowheads="1"/>
        </cdr:cNvSpPr>
      </cdr:nvSpPr>
      <cdr:spPr bwMode="auto">
        <a:xfrm xmlns:a="http://schemas.openxmlformats.org/drawingml/2006/main">
          <a:off x="6233137" y="1988961"/>
          <a:ext cx="782389" cy="7913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400" b="1" i="0" u="none" strike="noStrike" baseline="0" dirty="0">
              <a:solidFill>
                <a:srgbClr val="000000"/>
              </a:solidFill>
              <a:latin typeface="Arial"/>
              <a:cs typeface="Arial"/>
            </a:rPr>
            <a:t>55.25%</a:t>
          </a:r>
        </a:p>
        <a:p xmlns:a="http://schemas.openxmlformats.org/drawingml/2006/main">
          <a:pPr algn="ctr" rtl="0">
            <a:defRPr sz="1000"/>
          </a:pPr>
          <a:r>
            <a:rPr lang="es-MX" sz="1400" b="1" i="0" u="none" strike="noStrike" baseline="0" dirty="0">
              <a:solidFill>
                <a:srgbClr val="000000"/>
              </a:solidFill>
              <a:latin typeface="Arial"/>
              <a:cs typeface="Arial"/>
            </a:rPr>
            <a:t>60</a:t>
          </a:r>
        </a:p>
      </cdr:txBody>
    </cdr:sp>
  </cdr:relSizeAnchor>
  <cdr:relSizeAnchor xmlns:cdr="http://schemas.openxmlformats.org/drawingml/2006/chartDrawing">
    <cdr:from>
      <cdr:x>0.68055</cdr:x>
      <cdr:y>0.74671</cdr:y>
    </cdr:from>
    <cdr:to>
      <cdr:x>0.80468</cdr:x>
      <cdr:y>0.8265</cdr:y>
    </cdr:to>
    <cdr:sp macro="" textlink="">
      <cdr:nvSpPr>
        <cdr:cNvPr id="29" name="Text Box 2"/>
        <cdr:cNvSpPr txBox="1">
          <a:spLocks xmlns:a="http://schemas.openxmlformats.org/drawingml/2006/main" noChangeArrowheads="1"/>
        </cdr:cNvSpPr>
      </cdr:nvSpPr>
      <cdr:spPr bwMode="auto">
        <a:xfrm xmlns:a="http://schemas.openxmlformats.org/drawingml/2006/main">
          <a:off x="5812262" y="4724914"/>
          <a:ext cx="1060132" cy="50488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dirty="0">
              <a:solidFill>
                <a:srgbClr val="000000"/>
              </a:solidFill>
              <a:latin typeface="Arial"/>
              <a:cs typeface="Arial"/>
            </a:rPr>
            <a:t>AYUNTAMIEN</a:t>
          </a:r>
        </a:p>
        <a:p xmlns:a="http://schemas.openxmlformats.org/drawingml/2006/main">
          <a:pPr algn="ctr" rtl="0">
            <a:defRPr sz="1000"/>
          </a:pPr>
          <a:r>
            <a:rPr lang="es-MX" sz="1050" b="1" i="0" u="none" strike="noStrike" baseline="0" dirty="0">
              <a:solidFill>
                <a:srgbClr val="000000"/>
              </a:solidFill>
              <a:latin typeface="Arial"/>
              <a:cs typeface="Arial"/>
            </a:rPr>
            <a:t>TOS </a:t>
          </a:r>
        </a:p>
      </cdr:txBody>
    </cdr:sp>
  </cdr:relSizeAnchor>
  <cdr:relSizeAnchor xmlns:cdr="http://schemas.openxmlformats.org/drawingml/2006/chartDrawing">
    <cdr:from>
      <cdr:x>0.81396</cdr:x>
      <cdr:y>0.74999</cdr:y>
    </cdr:from>
    <cdr:to>
      <cdr:x>0.92182</cdr:x>
      <cdr:y>0.81184</cdr:y>
    </cdr:to>
    <cdr:sp macro="" textlink="">
      <cdr:nvSpPr>
        <cdr:cNvPr id="30" name="Text Box 2"/>
        <cdr:cNvSpPr txBox="1">
          <a:spLocks xmlns:a="http://schemas.openxmlformats.org/drawingml/2006/main" noChangeArrowheads="1"/>
        </cdr:cNvSpPr>
      </cdr:nvSpPr>
      <cdr:spPr bwMode="auto">
        <a:xfrm xmlns:a="http://schemas.openxmlformats.org/drawingml/2006/main">
          <a:off x="6951648" y="4745681"/>
          <a:ext cx="921178" cy="39136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dirty="0">
              <a:solidFill>
                <a:srgbClr val="000000"/>
              </a:solidFill>
              <a:latin typeface="Arial"/>
              <a:cs typeface="Arial"/>
            </a:rPr>
            <a:t>PARTIDOS POLITICOS</a:t>
          </a:r>
        </a:p>
      </cdr:txBody>
    </cdr:sp>
  </cdr:relSizeAnchor>
  <cdr:relSizeAnchor xmlns:cdr="http://schemas.openxmlformats.org/drawingml/2006/chartDrawing">
    <cdr:from>
      <cdr:x>0.36003</cdr:x>
      <cdr:y>0.18158</cdr:y>
    </cdr:from>
    <cdr:to>
      <cdr:x>0.43928</cdr:x>
      <cdr:y>0.28592</cdr:y>
    </cdr:to>
    <cdr:sp macro="" textlink="">
      <cdr:nvSpPr>
        <cdr:cNvPr id="32" name="Text Box 24"/>
        <cdr:cNvSpPr txBox="1">
          <a:spLocks xmlns:a="http://schemas.openxmlformats.org/drawingml/2006/main" noChangeArrowheads="1"/>
        </cdr:cNvSpPr>
      </cdr:nvSpPr>
      <cdr:spPr bwMode="auto">
        <a:xfrm xmlns:a="http://schemas.openxmlformats.org/drawingml/2006/main">
          <a:off x="3074806" y="1148958"/>
          <a:ext cx="676835" cy="66025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87%</a:t>
          </a:r>
        </a:p>
        <a:p xmlns:a="http://schemas.openxmlformats.org/drawingml/2006/main">
          <a:pPr algn="ctr" rtl="0">
            <a:defRPr sz="1000"/>
          </a:pPr>
          <a:r>
            <a:rPr lang="es-MX" sz="1400" b="1" i="0" u="none" strike="noStrike" baseline="0" dirty="0">
              <a:solidFill>
                <a:srgbClr val="000000"/>
              </a:solidFill>
              <a:latin typeface="Arial"/>
              <a:cs typeface="Arial"/>
            </a:rPr>
            <a:t>5</a:t>
          </a:r>
        </a:p>
        <a:p xmlns:a="http://schemas.openxmlformats.org/drawingml/2006/main">
          <a:pPr algn="ctr" rtl="0">
            <a:defRPr sz="1000"/>
          </a:pPr>
          <a:endParaRPr lang="es-MX" sz="1400" b="1" i="0" u="none" strike="noStrike" baseline="0" dirty="0">
            <a:solidFill>
              <a:srgbClr val="000000"/>
            </a:solidFill>
            <a:latin typeface="Arial"/>
            <a:cs typeface="Arial"/>
          </a:endParaRPr>
        </a:p>
      </cdr:txBody>
    </cdr:sp>
  </cdr:relSizeAnchor>
  <cdr:relSizeAnchor xmlns:cdr="http://schemas.openxmlformats.org/drawingml/2006/chartDrawing">
    <cdr:from>
      <cdr:x>0.85554</cdr:x>
      <cdr:y>0.04914</cdr:y>
    </cdr:from>
    <cdr:to>
      <cdr:x>0.95985</cdr:x>
      <cdr:y>0.1615</cdr:y>
    </cdr:to>
    <cdr:pic>
      <cdr:nvPicPr>
        <cdr:cNvPr id="19" name="18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31967" y="279095"/>
          <a:ext cx="894168" cy="638769"/>
        </a:xfrm>
        <a:prstGeom xmlns:a="http://schemas.openxmlformats.org/drawingml/2006/main" prst="rect">
          <a:avLst/>
        </a:prstGeom>
      </cdr:spPr>
    </cdr:pic>
  </cdr:relSizeAnchor>
  <cdr:relSizeAnchor xmlns:cdr="http://schemas.openxmlformats.org/drawingml/2006/chartDrawing">
    <cdr:from>
      <cdr:x>0.04835</cdr:x>
      <cdr:y>0.84081</cdr:y>
    </cdr:from>
    <cdr:to>
      <cdr:x>0.15266</cdr:x>
      <cdr:y>0.95042</cdr:y>
    </cdr:to>
    <cdr:pic>
      <cdr:nvPicPr>
        <cdr:cNvPr id="20" name="1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14482" y="4899892"/>
          <a:ext cx="894168" cy="638769"/>
        </a:xfrm>
        <a:prstGeom xmlns:a="http://schemas.openxmlformats.org/drawingml/2006/main" prst="rect">
          <a:avLst/>
        </a:prstGeom>
      </cdr:spPr>
    </cdr:pic>
  </cdr:relSizeAnchor>
</c:userShapes>
</file>

<file path=ppt/drawings/drawing6.xml><?xml version="1.0" encoding="utf-8"?>
<c:userShapes xmlns:c="http://schemas.openxmlformats.org/drawingml/2006/chart">
  <cdr:relSizeAnchor xmlns:cdr="http://schemas.openxmlformats.org/drawingml/2006/chartDrawing">
    <cdr:from>
      <cdr:x>0.15455</cdr:x>
      <cdr:y>0.05653</cdr:y>
    </cdr:from>
    <cdr:to>
      <cdr:x>0.88081</cdr:x>
      <cdr:y>0.15769</cdr:y>
    </cdr:to>
    <cdr:sp macro="" textlink="">
      <cdr:nvSpPr>
        <cdr:cNvPr id="2" name="1 CuadroTexto"/>
        <cdr:cNvSpPr txBox="1"/>
      </cdr:nvSpPr>
      <cdr:spPr>
        <a:xfrm xmlns:a="http://schemas.openxmlformats.org/drawingml/2006/main">
          <a:off x="1324842" y="329432"/>
          <a:ext cx="6225886" cy="5895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200" b="1" dirty="0"/>
            <a:t>PROMEDIOS</a:t>
          </a:r>
          <a:r>
            <a:rPr lang="es-MX" sz="1200" b="1" baseline="0" dirty="0"/>
            <a:t> COMPARATIVOS  EVALUACIÓN 2015-1  VS  EVALUACIÓN 2015-2</a:t>
          </a:r>
        </a:p>
        <a:p xmlns:a="http://schemas.openxmlformats.org/drawingml/2006/main">
          <a:pPr algn="ctr"/>
          <a:r>
            <a:rPr lang="es-MX" sz="1200" b="1" baseline="0" dirty="0"/>
            <a:t>(Por tipo de sujeto obligado)</a:t>
          </a:r>
        </a:p>
        <a:p xmlns:a="http://schemas.openxmlformats.org/drawingml/2006/main">
          <a:pPr algn="ctr"/>
          <a:endParaRPr lang="es-MX" sz="1400" b="1" dirty="0"/>
        </a:p>
      </cdr:txBody>
    </cdr:sp>
  </cdr:relSizeAnchor>
  <cdr:relSizeAnchor xmlns:cdr="http://schemas.openxmlformats.org/drawingml/2006/chartDrawing">
    <cdr:from>
      <cdr:x>0.06709</cdr:x>
      <cdr:y>0.60406</cdr:y>
    </cdr:from>
    <cdr:to>
      <cdr:x>0.17719</cdr:x>
      <cdr:y>0.72515</cdr:y>
    </cdr:to>
    <cdr:sp macro="" textlink="">
      <cdr:nvSpPr>
        <cdr:cNvPr id="3" name="2 CuadroTexto"/>
        <cdr:cNvSpPr txBox="1"/>
      </cdr:nvSpPr>
      <cdr:spPr>
        <a:xfrm xmlns:a="http://schemas.openxmlformats.org/drawingml/2006/main">
          <a:off x="574196" y="3864537"/>
          <a:ext cx="942322" cy="7746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200" b="1" dirty="0"/>
            <a:t>Poder</a:t>
          </a:r>
          <a:r>
            <a:rPr lang="es-MX" sz="1200" b="1" baseline="0" dirty="0"/>
            <a:t> Judicial</a:t>
          </a:r>
          <a:endParaRPr lang="es-MX" sz="1200" b="1" dirty="0"/>
        </a:p>
      </cdr:txBody>
    </cdr:sp>
  </cdr:relSizeAnchor>
  <cdr:relSizeAnchor xmlns:cdr="http://schemas.openxmlformats.org/drawingml/2006/chartDrawing">
    <cdr:from>
      <cdr:x>0.11938</cdr:x>
      <cdr:y>0.62438</cdr:y>
    </cdr:from>
    <cdr:to>
      <cdr:x>0.27393</cdr:x>
      <cdr:y>0.71146</cdr:y>
    </cdr:to>
    <cdr:sp macro="" textlink="">
      <cdr:nvSpPr>
        <cdr:cNvPr id="4" name="1 CuadroTexto"/>
        <cdr:cNvSpPr txBox="1"/>
      </cdr:nvSpPr>
      <cdr:spPr>
        <a:xfrm xmlns:a="http://schemas.openxmlformats.org/drawingml/2006/main">
          <a:off x="1021780" y="3994591"/>
          <a:ext cx="1322760" cy="557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Poder</a:t>
          </a:r>
          <a:r>
            <a:rPr lang="es-MX" sz="1200" b="1" baseline="0" dirty="0"/>
            <a:t> </a:t>
          </a:r>
          <a:endParaRPr lang="es-MX" sz="1200" b="1" baseline="0" dirty="0" smtClean="0"/>
        </a:p>
        <a:p xmlns:a="http://schemas.openxmlformats.org/drawingml/2006/main">
          <a:pPr algn="ctr"/>
          <a:r>
            <a:rPr lang="es-MX" sz="1200" b="1" baseline="0" dirty="0" smtClean="0"/>
            <a:t>Legislativo</a:t>
          </a:r>
          <a:endParaRPr lang="es-MX" sz="1200" b="1" dirty="0"/>
        </a:p>
      </cdr:txBody>
    </cdr:sp>
  </cdr:relSizeAnchor>
  <cdr:relSizeAnchor xmlns:cdr="http://schemas.openxmlformats.org/drawingml/2006/chartDrawing">
    <cdr:from>
      <cdr:x>0.84343</cdr:x>
      <cdr:y>0.67951</cdr:y>
    </cdr:from>
    <cdr:to>
      <cdr:x>0.97273</cdr:x>
      <cdr:y>0.78662</cdr:y>
    </cdr:to>
    <cdr:sp macro="" textlink="">
      <cdr:nvSpPr>
        <cdr:cNvPr id="5" name="1 CuadroTexto"/>
        <cdr:cNvSpPr txBox="1"/>
      </cdr:nvSpPr>
      <cdr:spPr>
        <a:xfrm xmlns:a="http://schemas.openxmlformats.org/drawingml/2006/main">
          <a:off x="7230304" y="3959863"/>
          <a:ext cx="1108424" cy="62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2015-1</a:t>
          </a:r>
          <a:endParaRPr lang="es-MX" sz="1200" b="1" dirty="0"/>
        </a:p>
      </cdr:txBody>
    </cdr:sp>
  </cdr:relSizeAnchor>
  <cdr:relSizeAnchor xmlns:cdr="http://schemas.openxmlformats.org/drawingml/2006/chartDrawing">
    <cdr:from>
      <cdr:x>0.86162</cdr:x>
      <cdr:y>0.60236</cdr:y>
    </cdr:from>
    <cdr:to>
      <cdr:x>1</cdr:x>
      <cdr:y>0.70947</cdr:y>
    </cdr:to>
    <cdr:sp macro="" textlink="">
      <cdr:nvSpPr>
        <cdr:cNvPr id="6" name="1 CuadroTexto"/>
        <cdr:cNvSpPr txBox="1"/>
      </cdr:nvSpPr>
      <cdr:spPr>
        <a:xfrm xmlns:a="http://schemas.openxmlformats.org/drawingml/2006/main">
          <a:off x="7386204" y="3510314"/>
          <a:ext cx="1186295" cy="62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Evaluación</a:t>
          </a:r>
        </a:p>
        <a:p xmlns:a="http://schemas.openxmlformats.org/drawingml/2006/main">
          <a:pPr algn="ctr"/>
          <a:r>
            <a:rPr lang="es-MX" sz="1200" b="1" baseline="0" dirty="0"/>
            <a:t>2015-2 </a:t>
          </a:r>
          <a:endParaRPr lang="es-MX" sz="1200" b="1" dirty="0"/>
        </a:p>
      </cdr:txBody>
    </cdr:sp>
  </cdr:relSizeAnchor>
  <cdr:relSizeAnchor xmlns:cdr="http://schemas.openxmlformats.org/drawingml/2006/chartDrawing">
    <cdr:from>
      <cdr:x>0.12016</cdr:x>
      <cdr:y>0.23449</cdr:y>
    </cdr:from>
    <cdr:to>
      <cdr:x>0.20716</cdr:x>
      <cdr:y>0.33138</cdr:y>
    </cdr:to>
    <cdr:sp macro="" textlink="">
      <cdr:nvSpPr>
        <cdr:cNvPr id="13" name="1 CuadroTexto"/>
        <cdr:cNvSpPr txBox="1"/>
      </cdr:nvSpPr>
      <cdr:spPr>
        <a:xfrm xmlns:a="http://schemas.openxmlformats.org/drawingml/2006/main">
          <a:off x="1028404" y="1500164"/>
          <a:ext cx="744615"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98%</a:t>
          </a:r>
        </a:p>
      </cdr:txBody>
    </cdr:sp>
  </cdr:relSizeAnchor>
  <cdr:relSizeAnchor xmlns:cdr="http://schemas.openxmlformats.org/drawingml/2006/chartDrawing">
    <cdr:from>
      <cdr:x>0.03838</cdr:x>
      <cdr:y>0.69242</cdr:y>
    </cdr:from>
    <cdr:to>
      <cdr:x>0.36667</cdr:x>
      <cdr:y>0.95421</cdr:y>
    </cdr:to>
    <cdr:sp macro="" textlink="">
      <cdr:nvSpPr>
        <cdr:cNvPr id="15" name="Text Box 3"/>
        <cdr:cNvSpPr txBox="1">
          <a:spLocks xmlns:a="http://schemas.openxmlformats.org/drawingml/2006/main" noChangeArrowheads="1"/>
        </cdr:cNvSpPr>
      </cdr:nvSpPr>
      <cdr:spPr bwMode="auto">
        <a:xfrm xmlns:a="http://schemas.openxmlformats.org/drawingml/2006/main">
          <a:off x="329047" y="4035137"/>
          <a:ext cx="2814204" cy="152557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es-MX" sz="1050" b="1"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                                            </a:t>
          </a:r>
          <a:r>
            <a:rPr lang="es-MX" sz="1050" b="1" i="0" u="sng" strike="noStrike" baseline="0" dirty="0">
              <a:solidFill>
                <a:srgbClr val="000000"/>
              </a:solidFill>
              <a:latin typeface="Arial"/>
              <a:cs typeface="Arial"/>
            </a:rPr>
            <a:t>Diferencia</a:t>
          </a:r>
        </a:p>
        <a:p xmlns:a="http://schemas.openxmlformats.org/drawingml/2006/main">
          <a:pPr algn="l" rtl="0">
            <a:defRPr sz="1000"/>
          </a:pPr>
          <a:r>
            <a:rPr lang="es-MX" sz="1050" b="0" i="0" u="none" strike="noStrike" baseline="0" dirty="0">
              <a:solidFill>
                <a:srgbClr val="000000"/>
              </a:solidFill>
              <a:latin typeface="Arial"/>
              <a:cs typeface="Arial"/>
            </a:rPr>
            <a:t>Poder Judicial                           0%           </a:t>
          </a:r>
        </a:p>
        <a:p xmlns:a="http://schemas.openxmlformats.org/drawingml/2006/main">
          <a:pPr algn="l" rtl="0">
            <a:defRPr sz="1000"/>
          </a:pPr>
          <a:r>
            <a:rPr lang="es-MX" sz="1050" b="0" i="0" u="none" strike="noStrike" baseline="0" dirty="0">
              <a:solidFill>
                <a:srgbClr val="000000"/>
              </a:solidFill>
              <a:latin typeface="Arial"/>
              <a:cs typeface="Arial"/>
            </a:rPr>
            <a:t>Poder Legislativo                    +1%     </a:t>
          </a:r>
        </a:p>
        <a:p xmlns:a="http://schemas.openxmlformats.org/drawingml/2006/main">
          <a:pPr algn="l" rtl="0">
            <a:defRPr sz="1000"/>
          </a:pPr>
          <a:r>
            <a:rPr lang="es-MX" sz="1050" b="0" i="0" u="none" strike="noStrike" baseline="0" dirty="0">
              <a:solidFill>
                <a:srgbClr val="000000"/>
              </a:solidFill>
              <a:latin typeface="Arial"/>
              <a:cs typeface="Arial"/>
            </a:rPr>
            <a:t>Organismos Autónomos        +0.3%</a:t>
          </a:r>
        </a:p>
        <a:p xmlns:a="http://schemas.openxmlformats.org/drawingml/2006/main">
          <a:pPr algn="l" rtl="0">
            <a:defRPr sz="1000"/>
          </a:pPr>
          <a:r>
            <a:rPr lang="es-MX" sz="1050" b="0" i="0" u="none" strike="noStrike" baseline="0" dirty="0">
              <a:solidFill>
                <a:srgbClr val="000000"/>
              </a:solidFill>
              <a:latin typeface="Arial"/>
              <a:cs typeface="Arial"/>
            </a:rPr>
            <a:t>Poder Ejecutivo                     -</a:t>
          </a:r>
          <a:r>
            <a:rPr lang="es-MX" sz="1050" b="0" i="0" u="none" strike="noStrike" baseline="0" dirty="0" smtClean="0">
              <a:solidFill>
                <a:srgbClr val="000000"/>
              </a:solidFill>
              <a:latin typeface="Arial"/>
              <a:cs typeface="Arial"/>
            </a:rPr>
            <a:t>1.48%</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Comisiones de Agua             +18.87% </a:t>
          </a:r>
        </a:p>
        <a:p xmlns:a="http://schemas.openxmlformats.org/drawingml/2006/main">
          <a:pPr algn="l" rtl="0">
            <a:defRPr sz="1000"/>
          </a:pPr>
          <a:r>
            <a:rPr lang="es-MX" sz="1050" b="0" i="0" u="none" strike="noStrike" baseline="0" dirty="0">
              <a:solidFill>
                <a:srgbClr val="000000"/>
              </a:solidFill>
              <a:latin typeface="Arial"/>
              <a:cs typeface="Arial"/>
            </a:rPr>
            <a:t>Ayuntamientos                       -3.43%</a:t>
          </a:r>
        </a:p>
        <a:p xmlns:a="http://schemas.openxmlformats.org/drawingml/2006/main">
          <a:pPr algn="l" rtl="0">
            <a:lnSpc>
              <a:spcPts val="1200"/>
            </a:lnSpc>
            <a:defRPr sz="1000"/>
          </a:pPr>
          <a:r>
            <a:rPr lang="es-MX" sz="1050" b="0" i="0" u="none" strike="noStrike" baseline="0" dirty="0">
              <a:solidFill>
                <a:srgbClr val="000000"/>
              </a:solidFill>
              <a:latin typeface="Arial"/>
              <a:cs typeface="Arial"/>
            </a:rPr>
            <a:t>Partidos </a:t>
          </a:r>
          <a:r>
            <a:rPr lang="es-MX" sz="1050" b="0" i="0" u="none" strike="noStrike" baseline="0" dirty="0" smtClean="0">
              <a:solidFill>
                <a:srgbClr val="000000"/>
              </a:solidFill>
              <a:latin typeface="Arial"/>
              <a:cs typeface="Arial"/>
            </a:rPr>
            <a:t>Políticos                   </a:t>
          </a:r>
          <a:r>
            <a:rPr lang="es-MX" sz="1050" b="0" i="0" u="none" strike="noStrike" baseline="0" dirty="0">
              <a:solidFill>
                <a:srgbClr val="000000"/>
              </a:solidFill>
              <a:latin typeface="Arial"/>
              <a:cs typeface="Arial"/>
            </a:rPr>
            <a:t>+18.45%</a:t>
          </a:r>
        </a:p>
      </cdr:txBody>
    </cdr:sp>
  </cdr:relSizeAnchor>
  <cdr:relSizeAnchor xmlns:cdr="http://schemas.openxmlformats.org/drawingml/2006/chartDrawing">
    <cdr:from>
      <cdr:x>0.18995</cdr:x>
      <cdr:y>0.20869</cdr:y>
    </cdr:from>
    <cdr:to>
      <cdr:x>0.27695</cdr:x>
      <cdr:y>0.30558</cdr:y>
    </cdr:to>
    <cdr:sp macro="" textlink="">
      <cdr:nvSpPr>
        <cdr:cNvPr id="17" name="1 CuadroTexto"/>
        <cdr:cNvSpPr txBox="1"/>
      </cdr:nvSpPr>
      <cdr:spPr>
        <a:xfrm xmlns:a="http://schemas.openxmlformats.org/drawingml/2006/main">
          <a:off x="1625773" y="1335132"/>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98%</a:t>
          </a:r>
        </a:p>
      </cdr:txBody>
    </cdr:sp>
  </cdr:relSizeAnchor>
  <cdr:relSizeAnchor xmlns:cdr="http://schemas.openxmlformats.org/drawingml/2006/chartDrawing">
    <cdr:from>
      <cdr:x>0.27843</cdr:x>
      <cdr:y>0.22448</cdr:y>
    </cdr:from>
    <cdr:to>
      <cdr:x>0.36543</cdr:x>
      <cdr:y>0.32137</cdr:y>
    </cdr:to>
    <cdr:sp macro="" textlink="">
      <cdr:nvSpPr>
        <cdr:cNvPr id="18" name="1 CuadroTexto"/>
        <cdr:cNvSpPr txBox="1"/>
      </cdr:nvSpPr>
      <cdr:spPr>
        <a:xfrm xmlns:a="http://schemas.openxmlformats.org/drawingml/2006/main">
          <a:off x="2382982" y="1436172"/>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93%</a:t>
          </a:r>
        </a:p>
      </cdr:txBody>
    </cdr:sp>
  </cdr:relSizeAnchor>
  <cdr:relSizeAnchor xmlns:cdr="http://schemas.openxmlformats.org/drawingml/2006/chartDrawing">
    <cdr:from>
      <cdr:x>0.37886</cdr:x>
      <cdr:y>0.25596</cdr:y>
    </cdr:from>
    <cdr:to>
      <cdr:x>0.46586</cdr:x>
      <cdr:y>0.35285</cdr:y>
    </cdr:to>
    <cdr:sp macro="" textlink="">
      <cdr:nvSpPr>
        <cdr:cNvPr id="19" name="1 CuadroTexto"/>
        <cdr:cNvSpPr txBox="1"/>
      </cdr:nvSpPr>
      <cdr:spPr>
        <a:xfrm xmlns:a="http://schemas.openxmlformats.org/drawingml/2006/main">
          <a:off x="3242619" y="1637559"/>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87%</a:t>
          </a:r>
        </a:p>
      </cdr:txBody>
    </cdr:sp>
  </cdr:relSizeAnchor>
  <cdr:relSizeAnchor xmlns:cdr="http://schemas.openxmlformats.org/drawingml/2006/chartDrawing">
    <cdr:from>
      <cdr:x>0.46612</cdr:x>
      <cdr:y>0.29394</cdr:y>
    </cdr:from>
    <cdr:to>
      <cdr:x>0.55312</cdr:x>
      <cdr:y>0.39083</cdr:y>
    </cdr:to>
    <cdr:sp macro="" textlink="">
      <cdr:nvSpPr>
        <cdr:cNvPr id="20" name="1 CuadroTexto"/>
        <cdr:cNvSpPr txBox="1"/>
      </cdr:nvSpPr>
      <cdr:spPr>
        <a:xfrm xmlns:a="http://schemas.openxmlformats.org/drawingml/2006/main">
          <a:off x="3989436" y="1880510"/>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smtClean="0"/>
            <a:t>80.54%</a:t>
          </a:r>
          <a:endParaRPr lang="es-MX" sz="1200" b="1" dirty="0"/>
        </a:p>
      </cdr:txBody>
    </cdr:sp>
  </cdr:relSizeAnchor>
  <cdr:relSizeAnchor xmlns:cdr="http://schemas.openxmlformats.org/drawingml/2006/chartDrawing">
    <cdr:from>
      <cdr:x>0.41117</cdr:x>
      <cdr:y>0.31294</cdr:y>
    </cdr:from>
    <cdr:to>
      <cdr:x>0.49817</cdr:x>
      <cdr:y>0.40983</cdr:y>
    </cdr:to>
    <cdr:sp macro="" textlink="">
      <cdr:nvSpPr>
        <cdr:cNvPr id="21" name="1 CuadroTexto"/>
        <cdr:cNvSpPr txBox="1"/>
      </cdr:nvSpPr>
      <cdr:spPr>
        <a:xfrm xmlns:a="http://schemas.openxmlformats.org/drawingml/2006/main">
          <a:off x="3519147" y="2002102"/>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82.02%</a:t>
          </a:r>
        </a:p>
      </cdr:txBody>
    </cdr:sp>
  </cdr:relSizeAnchor>
  <cdr:relSizeAnchor xmlns:cdr="http://schemas.openxmlformats.org/drawingml/2006/chartDrawing">
    <cdr:from>
      <cdr:x>0.2156</cdr:x>
      <cdr:y>0.26502</cdr:y>
    </cdr:from>
    <cdr:to>
      <cdr:x>0.3026</cdr:x>
      <cdr:y>0.36191</cdr:y>
    </cdr:to>
    <cdr:sp macro="" textlink="">
      <cdr:nvSpPr>
        <cdr:cNvPr id="22" name="1 CuadroTexto"/>
        <cdr:cNvSpPr txBox="1"/>
      </cdr:nvSpPr>
      <cdr:spPr>
        <a:xfrm xmlns:a="http://schemas.openxmlformats.org/drawingml/2006/main">
          <a:off x="1845284" y="1695485"/>
          <a:ext cx="744615"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92%</a:t>
          </a:r>
        </a:p>
      </cdr:txBody>
    </cdr:sp>
  </cdr:relSizeAnchor>
  <cdr:relSizeAnchor xmlns:cdr="http://schemas.openxmlformats.org/drawingml/2006/chartDrawing">
    <cdr:from>
      <cdr:x>0.32108</cdr:x>
      <cdr:y>0.28174</cdr:y>
    </cdr:from>
    <cdr:to>
      <cdr:x>0.40808</cdr:x>
      <cdr:y>0.37863</cdr:y>
    </cdr:to>
    <cdr:sp macro="" textlink="">
      <cdr:nvSpPr>
        <cdr:cNvPr id="23" name="1 CuadroTexto"/>
        <cdr:cNvSpPr txBox="1"/>
      </cdr:nvSpPr>
      <cdr:spPr>
        <a:xfrm xmlns:a="http://schemas.openxmlformats.org/drawingml/2006/main">
          <a:off x="2748054" y="1802495"/>
          <a:ext cx="744615"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86.7%</a:t>
          </a:r>
        </a:p>
      </cdr:txBody>
    </cdr:sp>
  </cdr:relSizeAnchor>
  <cdr:relSizeAnchor xmlns:cdr="http://schemas.openxmlformats.org/drawingml/2006/chartDrawing">
    <cdr:from>
      <cdr:x>0.57258</cdr:x>
      <cdr:y>0.30165</cdr:y>
    </cdr:from>
    <cdr:to>
      <cdr:x>0.65958</cdr:x>
      <cdr:y>0.39854</cdr:y>
    </cdr:to>
    <cdr:sp macro="" textlink="">
      <cdr:nvSpPr>
        <cdr:cNvPr id="24" name="1 CuadroTexto"/>
        <cdr:cNvSpPr txBox="1"/>
      </cdr:nvSpPr>
      <cdr:spPr>
        <a:xfrm xmlns:a="http://schemas.openxmlformats.org/drawingml/2006/main">
          <a:off x="4900586" y="1929825"/>
          <a:ext cx="744615" cy="6198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79.62%</a:t>
          </a:r>
        </a:p>
      </cdr:txBody>
    </cdr:sp>
  </cdr:relSizeAnchor>
  <cdr:relSizeAnchor xmlns:cdr="http://schemas.openxmlformats.org/drawingml/2006/chartDrawing">
    <cdr:from>
      <cdr:x>0.52451</cdr:x>
      <cdr:y>0.39238</cdr:y>
    </cdr:from>
    <cdr:to>
      <cdr:x>0.61151</cdr:x>
      <cdr:y>0.48927</cdr:y>
    </cdr:to>
    <cdr:sp macro="" textlink="">
      <cdr:nvSpPr>
        <cdr:cNvPr id="25" name="1 CuadroTexto"/>
        <cdr:cNvSpPr txBox="1"/>
      </cdr:nvSpPr>
      <cdr:spPr>
        <a:xfrm xmlns:a="http://schemas.openxmlformats.org/drawingml/2006/main">
          <a:off x="4489149" y="2510337"/>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60.75%</a:t>
          </a:r>
        </a:p>
      </cdr:txBody>
    </cdr:sp>
  </cdr:relSizeAnchor>
  <cdr:relSizeAnchor xmlns:cdr="http://schemas.openxmlformats.org/drawingml/2006/chartDrawing">
    <cdr:from>
      <cdr:x>0.6831</cdr:x>
      <cdr:y>0.37984</cdr:y>
    </cdr:from>
    <cdr:to>
      <cdr:x>0.7701</cdr:x>
      <cdr:y>0.47673</cdr:y>
    </cdr:to>
    <cdr:sp macro="" textlink="">
      <cdr:nvSpPr>
        <cdr:cNvPr id="26" name="1 CuadroTexto"/>
        <cdr:cNvSpPr txBox="1"/>
      </cdr:nvSpPr>
      <cdr:spPr>
        <a:xfrm xmlns:a="http://schemas.openxmlformats.org/drawingml/2006/main">
          <a:off x="5846490" y="2430079"/>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55.25%</a:t>
          </a:r>
        </a:p>
      </cdr:txBody>
    </cdr:sp>
  </cdr:relSizeAnchor>
  <cdr:relSizeAnchor xmlns:cdr="http://schemas.openxmlformats.org/drawingml/2006/chartDrawing">
    <cdr:from>
      <cdr:x>0.78996</cdr:x>
      <cdr:y>0.38659</cdr:y>
    </cdr:from>
    <cdr:to>
      <cdr:x>0.87696</cdr:x>
      <cdr:y>0.48348</cdr:y>
    </cdr:to>
    <cdr:sp macro="" textlink="">
      <cdr:nvSpPr>
        <cdr:cNvPr id="27" name="1 CuadroTexto"/>
        <cdr:cNvSpPr txBox="1"/>
      </cdr:nvSpPr>
      <cdr:spPr>
        <a:xfrm xmlns:a="http://schemas.openxmlformats.org/drawingml/2006/main">
          <a:off x="6761129" y="2473257"/>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59.90%</a:t>
          </a:r>
        </a:p>
      </cdr:txBody>
    </cdr:sp>
  </cdr:relSizeAnchor>
  <cdr:relSizeAnchor xmlns:cdr="http://schemas.openxmlformats.org/drawingml/2006/chartDrawing">
    <cdr:from>
      <cdr:x>0.6332</cdr:x>
      <cdr:y>0.40655</cdr:y>
    </cdr:from>
    <cdr:to>
      <cdr:x>0.7202</cdr:x>
      <cdr:y>0.50344</cdr:y>
    </cdr:to>
    <cdr:sp macro="" textlink="">
      <cdr:nvSpPr>
        <cdr:cNvPr id="28" name="1 CuadroTexto"/>
        <cdr:cNvSpPr txBox="1"/>
      </cdr:nvSpPr>
      <cdr:spPr>
        <a:xfrm xmlns:a="http://schemas.openxmlformats.org/drawingml/2006/main">
          <a:off x="5419422" y="2600986"/>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58.68%</a:t>
          </a:r>
        </a:p>
      </cdr:txBody>
    </cdr:sp>
  </cdr:relSizeAnchor>
  <cdr:relSizeAnchor xmlns:cdr="http://schemas.openxmlformats.org/drawingml/2006/chartDrawing">
    <cdr:from>
      <cdr:x>0.76694</cdr:x>
      <cdr:y>0.48153</cdr:y>
    </cdr:from>
    <cdr:to>
      <cdr:x>0.85394</cdr:x>
      <cdr:y>0.57842</cdr:y>
    </cdr:to>
    <cdr:sp macro="" textlink="">
      <cdr:nvSpPr>
        <cdr:cNvPr id="29" name="1 CuadroTexto"/>
        <cdr:cNvSpPr txBox="1"/>
      </cdr:nvSpPr>
      <cdr:spPr>
        <a:xfrm xmlns:a="http://schemas.openxmlformats.org/drawingml/2006/main">
          <a:off x="6564058" y="3080687"/>
          <a:ext cx="744614" cy="6198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200" b="1" dirty="0"/>
            <a:t>41.45%</a:t>
          </a:r>
        </a:p>
      </cdr:txBody>
    </cdr:sp>
  </cdr:relSizeAnchor>
  <cdr:relSizeAnchor xmlns:cdr="http://schemas.openxmlformats.org/drawingml/2006/chartDrawing">
    <cdr:from>
      <cdr:x>0.22492</cdr:x>
      <cdr:y>0.63863</cdr:y>
    </cdr:from>
    <cdr:to>
      <cdr:x>0.37946</cdr:x>
      <cdr:y>0.72571</cdr:y>
    </cdr:to>
    <cdr:sp macro="" textlink="">
      <cdr:nvSpPr>
        <cdr:cNvPr id="30" name="1 CuadroTexto"/>
        <cdr:cNvSpPr txBox="1"/>
      </cdr:nvSpPr>
      <cdr:spPr>
        <a:xfrm xmlns:a="http://schemas.openxmlformats.org/drawingml/2006/main">
          <a:off x="1925007" y="4085741"/>
          <a:ext cx="1322674" cy="557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Organismos</a:t>
          </a:r>
        </a:p>
        <a:p xmlns:a="http://schemas.openxmlformats.org/drawingml/2006/main">
          <a:pPr algn="ctr"/>
          <a:r>
            <a:rPr lang="es-MX" sz="1200" b="1" dirty="0"/>
            <a:t>Autónomos</a:t>
          </a:r>
        </a:p>
      </cdr:txBody>
    </cdr:sp>
  </cdr:relSizeAnchor>
  <cdr:relSizeAnchor xmlns:cdr="http://schemas.openxmlformats.org/drawingml/2006/chartDrawing">
    <cdr:from>
      <cdr:x>0.34633</cdr:x>
      <cdr:y>0.65809</cdr:y>
    </cdr:from>
    <cdr:to>
      <cdr:x>0.50088</cdr:x>
      <cdr:y>0.74517</cdr:y>
    </cdr:to>
    <cdr:sp macro="" textlink="">
      <cdr:nvSpPr>
        <cdr:cNvPr id="31" name="1 CuadroTexto"/>
        <cdr:cNvSpPr txBox="1"/>
      </cdr:nvSpPr>
      <cdr:spPr>
        <a:xfrm xmlns:a="http://schemas.openxmlformats.org/drawingml/2006/main">
          <a:off x="2964164" y="4210202"/>
          <a:ext cx="1322760" cy="557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Poder</a:t>
          </a:r>
          <a:r>
            <a:rPr lang="es-MX" sz="1200" b="1" baseline="0" dirty="0"/>
            <a:t> </a:t>
          </a:r>
          <a:endParaRPr lang="es-MX" sz="1200" b="1" baseline="0" dirty="0" smtClean="0"/>
        </a:p>
        <a:p xmlns:a="http://schemas.openxmlformats.org/drawingml/2006/main">
          <a:pPr algn="ctr"/>
          <a:r>
            <a:rPr lang="es-MX" sz="1200" b="1" baseline="0" dirty="0" smtClean="0"/>
            <a:t>Ejecutivo</a:t>
          </a:r>
          <a:endParaRPr lang="es-MX" sz="1200" b="1" dirty="0"/>
        </a:p>
      </cdr:txBody>
    </cdr:sp>
  </cdr:relSizeAnchor>
  <cdr:relSizeAnchor xmlns:cdr="http://schemas.openxmlformats.org/drawingml/2006/chartDrawing">
    <cdr:from>
      <cdr:x>0.4538</cdr:x>
      <cdr:y>0.67902</cdr:y>
    </cdr:from>
    <cdr:to>
      <cdr:x>0.60835</cdr:x>
      <cdr:y>0.8293</cdr:y>
    </cdr:to>
    <cdr:sp macro="" textlink="">
      <cdr:nvSpPr>
        <cdr:cNvPr id="32" name="1 CuadroTexto"/>
        <cdr:cNvSpPr txBox="1"/>
      </cdr:nvSpPr>
      <cdr:spPr>
        <a:xfrm xmlns:a="http://schemas.openxmlformats.org/drawingml/2006/main">
          <a:off x="3883957" y="4344132"/>
          <a:ext cx="1322760" cy="9614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Comisiones</a:t>
          </a:r>
          <a:r>
            <a:rPr lang="es-MX" sz="1200" b="1" baseline="0" dirty="0"/>
            <a:t> </a:t>
          </a:r>
          <a:r>
            <a:rPr lang="es-MX" sz="1200" b="1" baseline="0" dirty="0" err="1"/>
            <a:t>Mpales</a:t>
          </a:r>
          <a:r>
            <a:rPr lang="es-MX" sz="1200" b="1" baseline="0" dirty="0"/>
            <a:t> de Agua</a:t>
          </a:r>
          <a:endParaRPr lang="es-MX" sz="1200" b="1" dirty="0"/>
        </a:p>
      </cdr:txBody>
    </cdr:sp>
  </cdr:relSizeAnchor>
  <cdr:relSizeAnchor xmlns:cdr="http://schemas.openxmlformats.org/drawingml/2006/chartDrawing">
    <cdr:from>
      <cdr:x>0.58115</cdr:x>
      <cdr:y>0.69497</cdr:y>
    </cdr:from>
    <cdr:to>
      <cdr:x>0.7357</cdr:x>
      <cdr:y>0.78205</cdr:y>
    </cdr:to>
    <cdr:sp macro="" textlink="">
      <cdr:nvSpPr>
        <cdr:cNvPr id="33" name="1 CuadroTexto"/>
        <cdr:cNvSpPr txBox="1"/>
      </cdr:nvSpPr>
      <cdr:spPr>
        <a:xfrm xmlns:a="http://schemas.openxmlformats.org/drawingml/2006/main">
          <a:off x="6631969" y="4446155"/>
          <a:ext cx="1763680" cy="557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err="1" smtClean="0"/>
            <a:t>Ayuntam</a:t>
          </a:r>
          <a:endParaRPr lang="es-MX" sz="1200" b="1" dirty="0" smtClean="0"/>
        </a:p>
        <a:p xmlns:a="http://schemas.openxmlformats.org/drawingml/2006/main">
          <a:pPr algn="ctr"/>
          <a:r>
            <a:rPr lang="es-MX" sz="1200" b="1" dirty="0" err="1" smtClean="0"/>
            <a:t>ientos</a:t>
          </a:r>
          <a:endParaRPr lang="es-MX" sz="1200" b="1" dirty="0"/>
        </a:p>
      </cdr:txBody>
    </cdr:sp>
  </cdr:relSizeAnchor>
  <cdr:relSizeAnchor xmlns:cdr="http://schemas.openxmlformats.org/drawingml/2006/chartDrawing">
    <cdr:from>
      <cdr:x>0.70348</cdr:x>
      <cdr:y>0.70354</cdr:y>
    </cdr:from>
    <cdr:to>
      <cdr:x>0.85802</cdr:x>
      <cdr:y>0.79061</cdr:y>
    </cdr:to>
    <cdr:sp macro="" textlink="">
      <cdr:nvSpPr>
        <cdr:cNvPr id="34" name="1 CuadroTexto"/>
        <cdr:cNvSpPr txBox="1"/>
      </cdr:nvSpPr>
      <cdr:spPr>
        <a:xfrm xmlns:a="http://schemas.openxmlformats.org/drawingml/2006/main">
          <a:off x="6020914" y="4500989"/>
          <a:ext cx="1322675" cy="5570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dirty="0"/>
            <a:t>Partidos</a:t>
          </a:r>
          <a:r>
            <a:rPr lang="es-MX" sz="1200" b="1" baseline="0" dirty="0"/>
            <a:t> </a:t>
          </a:r>
          <a:endParaRPr lang="es-MX" sz="1200" b="1" baseline="0" dirty="0" smtClean="0"/>
        </a:p>
        <a:p xmlns:a="http://schemas.openxmlformats.org/drawingml/2006/main">
          <a:pPr algn="ctr"/>
          <a:r>
            <a:rPr lang="es-MX" sz="1200" b="1" baseline="0" dirty="0" smtClean="0"/>
            <a:t>Políticos </a:t>
          </a:r>
          <a:endParaRPr lang="es-MX" sz="1200" b="1" dirty="0"/>
        </a:p>
      </cdr:txBody>
    </cdr:sp>
  </cdr:relSizeAnchor>
  <cdr:relSizeAnchor xmlns:cdr="http://schemas.openxmlformats.org/drawingml/2006/chartDrawing">
    <cdr:from>
      <cdr:x>0.84101</cdr:x>
      <cdr:y>0.06277</cdr:y>
    </cdr:from>
    <cdr:to>
      <cdr:x>0.95413</cdr:x>
      <cdr:y>0.18276</cdr:y>
    </cdr:to>
    <cdr:pic>
      <cdr:nvPicPr>
        <cdr:cNvPr id="35" name="34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209556" y="365807"/>
          <a:ext cx="969691" cy="699261"/>
        </a:xfrm>
        <a:prstGeom xmlns:a="http://schemas.openxmlformats.org/drawingml/2006/main" prst="rect">
          <a:avLst/>
        </a:prstGeom>
      </cdr:spPr>
    </cdr:pic>
  </cdr:relSizeAnchor>
  <cdr:relSizeAnchor xmlns:cdr="http://schemas.openxmlformats.org/drawingml/2006/chartDrawing">
    <cdr:from>
      <cdr:x>0.42735</cdr:x>
      <cdr:y>0.78543</cdr:y>
    </cdr:from>
    <cdr:to>
      <cdr:x>0.94818</cdr:x>
      <cdr:y>0.97771</cdr:y>
    </cdr:to>
    <cdr:sp macro="" textlink="">
      <cdr:nvSpPr>
        <cdr:cNvPr id="36" name="Text Box 3"/>
        <cdr:cNvSpPr txBox="1">
          <a:spLocks xmlns:a="http://schemas.openxmlformats.org/drawingml/2006/main" noChangeArrowheads="1"/>
        </cdr:cNvSpPr>
      </cdr:nvSpPr>
      <cdr:spPr bwMode="auto">
        <a:xfrm xmlns:a="http://schemas.openxmlformats.org/drawingml/2006/main">
          <a:off x="3657596" y="5024905"/>
          <a:ext cx="4457704" cy="123013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1000" b="1" dirty="0" smtClean="0">
              <a:solidFill>
                <a:srgbClr val="000000"/>
              </a:solidFill>
              <a:latin typeface="Arial"/>
              <a:cs typeface="Arial"/>
            </a:rPr>
            <a:t>Existe una alta considerable en el promedio de los las</a:t>
          </a:r>
          <a:r>
            <a:rPr lang="es-MX" sz="1000" b="1" baseline="0" dirty="0" smtClean="0">
              <a:solidFill>
                <a:srgbClr val="000000"/>
              </a:solidFill>
              <a:latin typeface="Arial"/>
              <a:cs typeface="Arial"/>
            </a:rPr>
            <a:t> Comisiones  municipales de agua potable</a:t>
          </a:r>
          <a:r>
            <a:rPr lang="es-MX" sz="1000" b="1" dirty="0" smtClean="0">
              <a:solidFill>
                <a:srgbClr val="000000"/>
              </a:solidFill>
              <a:latin typeface="Arial"/>
              <a:cs typeface="Arial"/>
            </a:rPr>
            <a:t> derivado a que CAPAM</a:t>
          </a:r>
          <a:r>
            <a:rPr lang="es-MX" sz="1000" b="1" baseline="0" dirty="0" smtClean="0">
              <a:solidFill>
                <a:srgbClr val="000000"/>
              </a:solidFill>
              <a:latin typeface="Arial"/>
              <a:cs typeface="Arial"/>
            </a:rPr>
            <a:t> Tlaxcala cuenta con página web y en la evaluación 2015-1 no contaba con ella y en los partidos politicos 9 de 10 de ellos cuenta con página, mientras que en la evaluación anterior 5 de ellos no tenian</a:t>
          </a:r>
          <a:r>
            <a:rPr lang="es-MX" sz="1125" baseline="0" dirty="0" smtClean="0">
              <a:solidFill>
                <a:srgbClr val="000000"/>
              </a:solidFill>
              <a:latin typeface="Arial"/>
              <a:cs typeface="Arial"/>
            </a:rPr>
            <a:t>. </a:t>
          </a:r>
          <a:r>
            <a:rPr lang="es-MX" sz="1125" dirty="0" smtClean="0">
              <a:solidFill>
                <a:srgbClr val="000000"/>
              </a:solidFill>
              <a:latin typeface="Arial"/>
              <a:cs typeface="Arial"/>
            </a:rPr>
            <a:t>   </a:t>
          </a:r>
          <a:r>
            <a:rPr lang="es-MX" sz="1125" i="0" strike="noStrike" baseline="0" dirty="0" smtClean="0">
              <a:solidFill>
                <a:srgbClr val="000000"/>
              </a:solidFill>
              <a:latin typeface="Arial"/>
              <a:cs typeface="Arial"/>
            </a:rPr>
            <a:t>                </a:t>
          </a:r>
          <a:endParaRPr lang="es-MX" sz="1125" i="0" strike="noStrike" baseline="0" dirty="0">
            <a:solidFill>
              <a:srgbClr val="000000"/>
            </a:solidFill>
            <a:latin typeface="Arial"/>
            <a:cs typeface="Aria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0.02826</cdr:x>
      <cdr:y>0.0059</cdr:y>
    </cdr:from>
    <cdr:to>
      <cdr:x>0.9477</cdr:x>
      <cdr:y>0.10702</cdr:y>
    </cdr:to>
    <cdr:sp macro="" textlink="">
      <cdr:nvSpPr>
        <cdr:cNvPr id="2" name="1 CuadroTexto"/>
        <cdr:cNvSpPr txBox="1"/>
      </cdr:nvSpPr>
      <cdr:spPr>
        <a:xfrm xmlns:a="http://schemas.openxmlformats.org/drawingml/2006/main">
          <a:off x="242284" y="34397"/>
          <a:ext cx="7881869" cy="5895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GRAFICA COMPARATIVA DE ENTIDADES PÚBLICAS "</a:t>
          </a:r>
          <a:r>
            <a:rPr lang="es-MX" sz="1400" b="1" u="sng" baseline="0" dirty="0"/>
            <a:t>APROBADAS"</a:t>
          </a:r>
        </a:p>
        <a:p xmlns:a="http://schemas.openxmlformats.org/drawingml/2006/main">
          <a:pPr algn="ctr"/>
          <a:r>
            <a:rPr lang="es-MX" sz="1400" b="1" baseline="0" dirty="0"/>
            <a:t> Evaluación 2015-1  vs  2015-2 (Por tipo de sujeto obligados y por el conjunto estatal)</a:t>
          </a:r>
        </a:p>
        <a:p xmlns:a="http://schemas.openxmlformats.org/drawingml/2006/main">
          <a:pPr algn="ctr"/>
          <a:r>
            <a:rPr lang="es-MX" sz="1400" b="1" dirty="0"/>
            <a:t> </a:t>
          </a:r>
        </a:p>
      </cdr:txBody>
    </cdr:sp>
  </cdr:relSizeAnchor>
  <cdr:relSizeAnchor xmlns:cdr="http://schemas.openxmlformats.org/drawingml/2006/chartDrawing">
    <cdr:from>
      <cdr:x>0.26607</cdr:x>
      <cdr:y>0.73125</cdr:y>
    </cdr:from>
    <cdr:to>
      <cdr:x>0.42061</cdr:x>
      <cdr:y>0.81829</cdr:y>
    </cdr:to>
    <cdr:sp macro="" textlink="">
      <cdr:nvSpPr>
        <cdr:cNvPr id="3" name="1 CuadroTexto"/>
        <cdr:cNvSpPr txBox="1"/>
      </cdr:nvSpPr>
      <cdr:spPr>
        <a:xfrm xmlns:a="http://schemas.openxmlformats.org/drawingml/2006/main">
          <a:off x="2280855" y="4263156"/>
          <a:ext cx="1324794" cy="5074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Poder</a:t>
          </a:r>
        </a:p>
        <a:p xmlns:a="http://schemas.openxmlformats.org/drawingml/2006/main">
          <a:pPr algn="ctr"/>
          <a:r>
            <a:rPr lang="es-MX" sz="1200" b="1" baseline="0"/>
            <a:t> Legislativo</a:t>
          </a:r>
          <a:endParaRPr lang="es-MX" sz="1200" b="1"/>
        </a:p>
      </cdr:txBody>
    </cdr:sp>
  </cdr:relSizeAnchor>
  <cdr:relSizeAnchor xmlns:cdr="http://schemas.openxmlformats.org/drawingml/2006/chartDrawing">
    <cdr:from>
      <cdr:x>0.40143</cdr:x>
      <cdr:y>0.72702</cdr:y>
    </cdr:from>
    <cdr:to>
      <cdr:x>0.51152</cdr:x>
      <cdr:y>0.84806</cdr:y>
    </cdr:to>
    <cdr:sp macro="" textlink="">
      <cdr:nvSpPr>
        <cdr:cNvPr id="4" name="2 CuadroTexto"/>
        <cdr:cNvSpPr txBox="1"/>
      </cdr:nvSpPr>
      <cdr:spPr>
        <a:xfrm xmlns:a="http://schemas.openxmlformats.org/drawingml/2006/main">
          <a:off x="3441242" y="4238522"/>
          <a:ext cx="943747" cy="7056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Poder</a:t>
          </a:r>
          <a:r>
            <a:rPr lang="es-MX" sz="1200" b="1" baseline="0"/>
            <a:t> Judicial</a:t>
          </a:r>
          <a:endParaRPr lang="es-MX" sz="1200" b="1"/>
        </a:p>
      </cdr:txBody>
    </cdr:sp>
  </cdr:relSizeAnchor>
  <cdr:relSizeAnchor xmlns:cdr="http://schemas.openxmlformats.org/drawingml/2006/chartDrawing">
    <cdr:from>
      <cdr:x>0.05488</cdr:x>
      <cdr:y>0.73547</cdr:y>
    </cdr:from>
    <cdr:to>
      <cdr:x>0.20942</cdr:x>
      <cdr:y>0.82252</cdr:y>
    </cdr:to>
    <cdr:sp macro="" textlink="">
      <cdr:nvSpPr>
        <cdr:cNvPr id="5" name="1 CuadroTexto"/>
        <cdr:cNvSpPr txBox="1"/>
      </cdr:nvSpPr>
      <cdr:spPr>
        <a:xfrm xmlns:a="http://schemas.openxmlformats.org/drawingml/2006/main">
          <a:off x="469572" y="4287783"/>
          <a:ext cx="1322203"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Ayuntamientos</a:t>
          </a:r>
        </a:p>
      </cdr:txBody>
    </cdr:sp>
  </cdr:relSizeAnchor>
  <cdr:relSizeAnchor xmlns:cdr="http://schemas.openxmlformats.org/drawingml/2006/chartDrawing">
    <cdr:from>
      <cdr:x>0.16144</cdr:x>
      <cdr:y>0.72421</cdr:y>
    </cdr:from>
    <cdr:to>
      <cdr:x>0.31598</cdr:x>
      <cdr:y>0.81125</cdr:y>
    </cdr:to>
    <cdr:sp macro="" textlink="">
      <cdr:nvSpPr>
        <cdr:cNvPr id="6" name="1 CuadroTexto"/>
        <cdr:cNvSpPr txBox="1"/>
      </cdr:nvSpPr>
      <cdr:spPr>
        <a:xfrm xmlns:a="http://schemas.openxmlformats.org/drawingml/2006/main">
          <a:off x="1383914" y="4222109"/>
          <a:ext cx="1324794" cy="5074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Poder</a:t>
          </a:r>
        </a:p>
        <a:p xmlns:a="http://schemas.openxmlformats.org/drawingml/2006/main">
          <a:pPr algn="ctr"/>
          <a:r>
            <a:rPr lang="es-MX" sz="1200" b="1" baseline="0"/>
            <a:t> Ejecutivo</a:t>
          </a:r>
          <a:endParaRPr lang="es-MX" sz="1200" b="1"/>
        </a:p>
      </cdr:txBody>
    </cdr:sp>
  </cdr:relSizeAnchor>
  <cdr:relSizeAnchor xmlns:cdr="http://schemas.openxmlformats.org/drawingml/2006/chartDrawing">
    <cdr:from>
      <cdr:x>0.48782</cdr:x>
      <cdr:y>0.72984</cdr:y>
    </cdr:from>
    <cdr:to>
      <cdr:x>0.64235</cdr:x>
      <cdr:y>0.81689</cdr:y>
    </cdr:to>
    <cdr:sp macro="" textlink="">
      <cdr:nvSpPr>
        <cdr:cNvPr id="7" name="1 CuadroTexto"/>
        <cdr:cNvSpPr txBox="1"/>
      </cdr:nvSpPr>
      <cdr:spPr>
        <a:xfrm xmlns:a="http://schemas.openxmlformats.org/drawingml/2006/main">
          <a:off x="4181832" y="4254914"/>
          <a:ext cx="1324708" cy="5074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Organismos</a:t>
          </a:r>
        </a:p>
        <a:p xmlns:a="http://schemas.openxmlformats.org/drawingml/2006/main">
          <a:pPr algn="ctr"/>
          <a:r>
            <a:rPr lang="es-MX" sz="1200" b="1"/>
            <a:t>Autónomos</a:t>
          </a:r>
        </a:p>
      </cdr:txBody>
    </cdr:sp>
  </cdr:relSizeAnchor>
  <cdr:relSizeAnchor xmlns:cdr="http://schemas.openxmlformats.org/drawingml/2006/chartDrawing">
    <cdr:from>
      <cdr:x>0.60206</cdr:x>
      <cdr:y>0.72703</cdr:y>
    </cdr:from>
    <cdr:to>
      <cdr:x>0.7566</cdr:x>
      <cdr:y>0.87725</cdr:y>
    </cdr:to>
    <cdr:sp macro="" textlink="">
      <cdr:nvSpPr>
        <cdr:cNvPr id="8" name="1 CuadroTexto"/>
        <cdr:cNvSpPr txBox="1"/>
      </cdr:nvSpPr>
      <cdr:spPr>
        <a:xfrm xmlns:a="http://schemas.openxmlformats.org/drawingml/2006/main">
          <a:off x="5161143" y="4238532"/>
          <a:ext cx="1324794" cy="8757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Comisiones</a:t>
          </a:r>
          <a:r>
            <a:rPr lang="es-MX" sz="1200" b="1" baseline="0"/>
            <a:t> Mpales de</a:t>
          </a:r>
        </a:p>
        <a:p xmlns:a="http://schemas.openxmlformats.org/drawingml/2006/main">
          <a:pPr algn="ctr"/>
          <a:r>
            <a:rPr lang="es-MX" sz="1200" b="1" baseline="0"/>
            <a:t> Agua</a:t>
          </a:r>
          <a:endParaRPr lang="es-MX" sz="1200" b="1"/>
        </a:p>
      </cdr:txBody>
    </cdr:sp>
  </cdr:relSizeAnchor>
  <cdr:relSizeAnchor xmlns:cdr="http://schemas.openxmlformats.org/drawingml/2006/chartDrawing">
    <cdr:from>
      <cdr:x>0.70766</cdr:x>
      <cdr:y>0.72421</cdr:y>
    </cdr:from>
    <cdr:to>
      <cdr:x>0.86219</cdr:x>
      <cdr:y>0.81124</cdr:y>
    </cdr:to>
    <cdr:sp macro="" textlink="">
      <cdr:nvSpPr>
        <cdr:cNvPr id="9" name="1 CuadroTexto"/>
        <cdr:cNvSpPr txBox="1"/>
      </cdr:nvSpPr>
      <cdr:spPr>
        <a:xfrm xmlns:a="http://schemas.openxmlformats.org/drawingml/2006/main">
          <a:off x="6066424" y="4222108"/>
          <a:ext cx="1324709" cy="5073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Partidos</a:t>
          </a:r>
        </a:p>
        <a:p xmlns:a="http://schemas.openxmlformats.org/drawingml/2006/main">
          <a:pPr algn="ctr"/>
          <a:r>
            <a:rPr lang="es-MX" sz="1200" b="1" baseline="0"/>
            <a:t> Políticos </a:t>
          </a:r>
          <a:endParaRPr lang="es-MX" sz="1200" b="1"/>
        </a:p>
      </cdr:txBody>
    </cdr:sp>
  </cdr:relSizeAnchor>
  <cdr:relSizeAnchor xmlns:cdr="http://schemas.openxmlformats.org/drawingml/2006/chartDrawing">
    <cdr:from>
      <cdr:x>0.09807</cdr:x>
      <cdr:y>0.35238</cdr:y>
    </cdr:from>
    <cdr:to>
      <cdr:x>0.18506</cdr:x>
      <cdr:y>0.44923</cdr:y>
    </cdr:to>
    <cdr:sp macro="" textlink="">
      <cdr:nvSpPr>
        <cdr:cNvPr id="10" name="1 CuadroTexto"/>
        <cdr:cNvSpPr txBox="1"/>
      </cdr:nvSpPr>
      <cdr:spPr>
        <a:xfrm xmlns:a="http://schemas.openxmlformats.org/drawingml/2006/main">
          <a:off x="840724" y="2054337"/>
          <a:ext cx="745721"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32</a:t>
          </a:r>
        </a:p>
        <a:p xmlns:a="http://schemas.openxmlformats.org/drawingml/2006/main">
          <a:r>
            <a:rPr lang="es-MX" sz="1200" b="1"/>
            <a:t>53%</a:t>
          </a:r>
        </a:p>
      </cdr:txBody>
    </cdr:sp>
  </cdr:relSizeAnchor>
  <cdr:relSizeAnchor xmlns:cdr="http://schemas.openxmlformats.org/drawingml/2006/chartDrawing">
    <cdr:from>
      <cdr:x>0.14319</cdr:x>
      <cdr:y>0.40026</cdr:y>
    </cdr:from>
    <cdr:to>
      <cdr:x>0.23018</cdr:x>
      <cdr:y>0.49711</cdr:y>
    </cdr:to>
    <cdr:sp macro="" textlink="">
      <cdr:nvSpPr>
        <cdr:cNvPr id="11" name="1 CuadroTexto"/>
        <cdr:cNvSpPr txBox="1"/>
      </cdr:nvSpPr>
      <cdr:spPr>
        <a:xfrm xmlns:a="http://schemas.openxmlformats.org/drawingml/2006/main">
          <a:off x="1227473" y="2333526"/>
          <a:ext cx="745721"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28</a:t>
          </a:r>
        </a:p>
        <a:p xmlns:a="http://schemas.openxmlformats.org/drawingml/2006/main">
          <a:r>
            <a:rPr lang="es-MX" sz="1200" b="1"/>
            <a:t>47%</a:t>
          </a:r>
        </a:p>
      </cdr:txBody>
    </cdr:sp>
  </cdr:relSizeAnchor>
  <cdr:relSizeAnchor xmlns:cdr="http://schemas.openxmlformats.org/drawingml/2006/chartDrawing">
    <cdr:from>
      <cdr:x>0.20751</cdr:x>
      <cdr:y>0.1411</cdr:y>
    </cdr:from>
    <cdr:to>
      <cdr:x>0.2945</cdr:x>
      <cdr:y>0.23795</cdr:y>
    </cdr:to>
    <cdr:sp macro="" textlink="">
      <cdr:nvSpPr>
        <cdr:cNvPr id="12" name="1 CuadroTexto"/>
        <cdr:cNvSpPr txBox="1"/>
      </cdr:nvSpPr>
      <cdr:spPr>
        <a:xfrm xmlns:a="http://schemas.openxmlformats.org/drawingml/2006/main">
          <a:off x="1778849" y="822628"/>
          <a:ext cx="745722"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53</a:t>
          </a:r>
        </a:p>
        <a:p xmlns:a="http://schemas.openxmlformats.org/drawingml/2006/main">
          <a:r>
            <a:rPr lang="es-MX" sz="1200" b="1"/>
            <a:t>90%</a:t>
          </a:r>
        </a:p>
      </cdr:txBody>
    </cdr:sp>
  </cdr:relSizeAnchor>
  <cdr:relSizeAnchor xmlns:cdr="http://schemas.openxmlformats.org/drawingml/2006/chartDrawing">
    <cdr:from>
      <cdr:x>0.24974</cdr:x>
      <cdr:y>0.13829</cdr:y>
    </cdr:from>
    <cdr:to>
      <cdr:x>0.33673</cdr:x>
      <cdr:y>0.23514</cdr:y>
    </cdr:to>
    <cdr:sp macro="" textlink="">
      <cdr:nvSpPr>
        <cdr:cNvPr id="13" name="1 CuadroTexto"/>
        <cdr:cNvSpPr txBox="1"/>
      </cdr:nvSpPr>
      <cdr:spPr>
        <a:xfrm xmlns:a="http://schemas.openxmlformats.org/drawingml/2006/main">
          <a:off x="2140889" y="806216"/>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54</a:t>
          </a:r>
        </a:p>
        <a:p xmlns:a="http://schemas.openxmlformats.org/drawingml/2006/main">
          <a:r>
            <a:rPr lang="es-MX" sz="1200" b="1"/>
            <a:t>92%</a:t>
          </a:r>
        </a:p>
      </cdr:txBody>
    </cdr:sp>
  </cdr:relSizeAnchor>
  <cdr:relSizeAnchor xmlns:cdr="http://schemas.openxmlformats.org/drawingml/2006/chartDrawing">
    <cdr:from>
      <cdr:x>0.3064</cdr:x>
      <cdr:y>0.10308</cdr:y>
    </cdr:from>
    <cdr:to>
      <cdr:x>0.39339</cdr:x>
      <cdr:y>0.19993</cdr:y>
    </cdr:to>
    <cdr:sp macro="" textlink="">
      <cdr:nvSpPr>
        <cdr:cNvPr id="14" name="1 CuadroTexto"/>
        <cdr:cNvSpPr txBox="1"/>
      </cdr:nvSpPr>
      <cdr:spPr>
        <a:xfrm xmlns:a="http://schemas.openxmlformats.org/drawingml/2006/main">
          <a:off x="2626597" y="600933"/>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   2</a:t>
          </a:r>
        </a:p>
        <a:p xmlns:a="http://schemas.openxmlformats.org/drawingml/2006/main">
          <a:r>
            <a:rPr lang="es-MX" sz="1200" b="1"/>
            <a:t>100%</a:t>
          </a:r>
        </a:p>
      </cdr:txBody>
    </cdr:sp>
  </cdr:relSizeAnchor>
  <cdr:relSizeAnchor xmlns:cdr="http://schemas.openxmlformats.org/drawingml/2006/chartDrawing">
    <cdr:from>
      <cdr:x>0.35439</cdr:x>
      <cdr:y>0.09603</cdr:y>
    </cdr:from>
    <cdr:to>
      <cdr:x>0.44138</cdr:x>
      <cdr:y>0.19288</cdr:y>
    </cdr:to>
    <cdr:sp macro="" textlink="">
      <cdr:nvSpPr>
        <cdr:cNvPr id="15" name="1 CuadroTexto"/>
        <cdr:cNvSpPr txBox="1"/>
      </cdr:nvSpPr>
      <cdr:spPr>
        <a:xfrm xmlns:a="http://schemas.openxmlformats.org/drawingml/2006/main">
          <a:off x="3037978" y="559877"/>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2</a:t>
          </a:r>
        </a:p>
        <a:p xmlns:a="http://schemas.openxmlformats.org/drawingml/2006/main">
          <a:r>
            <a:rPr lang="es-MX" sz="1200" b="1"/>
            <a:t>100%</a:t>
          </a:r>
        </a:p>
      </cdr:txBody>
    </cdr:sp>
  </cdr:relSizeAnchor>
  <cdr:relSizeAnchor xmlns:cdr="http://schemas.openxmlformats.org/drawingml/2006/chartDrawing">
    <cdr:from>
      <cdr:x>0.41295</cdr:x>
      <cdr:y>0.10308</cdr:y>
    </cdr:from>
    <cdr:to>
      <cdr:x>0.49994</cdr:x>
      <cdr:y>0.19993</cdr:y>
    </cdr:to>
    <cdr:sp macro="" textlink="">
      <cdr:nvSpPr>
        <cdr:cNvPr id="16" name="1 CuadroTexto"/>
        <cdr:cNvSpPr txBox="1"/>
      </cdr:nvSpPr>
      <cdr:spPr>
        <a:xfrm xmlns:a="http://schemas.openxmlformats.org/drawingml/2006/main">
          <a:off x="3539997" y="600933"/>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   2</a:t>
          </a:r>
        </a:p>
        <a:p xmlns:a="http://schemas.openxmlformats.org/drawingml/2006/main">
          <a:r>
            <a:rPr lang="es-MX" sz="1200" b="1"/>
            <a:t>100%</a:t>
          </a:r>
        </a:p>
      </cdr:txBody>
    </cdr:sp>
  </cdr:relSizeAnchor>
  <cdr:relSizeAnchor xmlns:cdr="http://schemas.openxmlformats.org/drawingml/2006/chartDrawing">
    <cdr:from>
      <cdr:x>0.45999</cdr:x>
      <cdr:y>0.09603</cdr:y>
    </cdr:from>
    <cdr:to>
      <cdr:x>0.54698</cdr:x>
      <cdr:y>0.19288</cdr:y>
    </cdr:to>
    <cdr:sp macro="" textlink="">
      <cdr:nvSpPr>
        <cdr:cNvPr id="17" name="1 CuadroTexto"/>
        <cdr:cNvSpPr txBox="1"/>
      </cdr:nvSpPr>
      <cdr:spPr>
        <a:xfrm xmlns:a="http://schemas.openxmlformats.org/drawingml/2006/main">
          <a:off x="3943224" y="559878"/>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2</a:t>
          </a:r>
        </a:p>
        <a:p xmlns:a="http://schemas.openxmlformats.org/drawingml/2006/main">
          <a:r>
            <a:rPr lang="es-MX" sz="1200" b="1"/>
            <a:t>100%</a:t>
          </a:r>
        </a:p>
      </cdr:txBody>
    </cdr:sp>
  </cdr:relSizeAnchor>
  <cdr:relSizeAnchor xmlns:cdr="http://schemas.openxmlformats.org/drawingml/2006/chartDrawing">
    <cdr:from>
      <cdr:x>0.52334</cdr:x>
      <cdr:y>0.10026</cdr:y>
    </cdr:from>
    <cdr:to>
      <cdr:x>0.61033</cdr:x>
      <cdr:y>0.19711</cdr:y>
    </cdr:to>
    <cdr:sp macro="" textlink="">
      <cdr:nvSpPr>
        <cdr:cNvPr id="18" name="1 CuadroTexto"/>
        <cdr:cNvSpPr txBox="1"/>
      </cdr:nvSpPr>
      <cdr:spPr>
        <a:xfrm xmlns:a="http://schemas.openxmlformats.org/drawingml/2006/main">
          <a:off x="4486352" y="584511"/>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a:t>    5</a:t>
          </a:r>
        </a:p>
        <a:p xmlns:a="http://schemas.openxmlformats.org/drawingml/2006/main">
          <a:r>
            <a:rPr lang="es-MX" sz="1200" b="1"/>
            <a:t>100%</a:t>
          </a:r>
        </a:p>
      </cdr:txBody>
    </cdr:sp>
  </cdr:relSizeAnchor>
  <cdr:relSizeAnchor xmlns:cdr="http://schemas.openxmlformats.org/drawingml/2006/chartDrawing">
    <cdr:from>
      <cdr:x>0.57421</cdr:x>
      <cdr:y>0.09322</cdr:y>
    </cdr:from>
    <cdr:to>
      <cdr:x>0.6612</cdr:x>
      <cdr:y>0.19007</cdr:y>
    </cdr:to>
    <cdr:sp macro="" textlink="">
      <cdr:nvSpPr>
        <cdr:cNvPr id="19" name="1 CuadroTexto"/>
        <cdr:cNvSpPr txBox="1"/>
      </cdr:nvSpPr>
      <cdr:spPr>
        <a:xfrm xmlns:a="http://schemas.openxmlformats.org/drawingml/2006/main">
          <a:off x="4922404" y="543463"/>
          <a:ext cx="745722"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5</a:t>
          </a:r>
        </a:p>
        <a:p xmlns:a="http://schemas.openxmlformats.org/drawingml/2006/main">
          <a:r>
            <a:rPr lang="es-MX" sz="1200" b="1"/>
            <a:t>100%</a:t>
          </a:r>
        </a:p>
      </cdr:txBody>
    </cdr:sp>
  </cdr:relSizeAnchor>
  <cdr:relSizeAnchor xmlns:cdr="http://schemas.openxmlformats.org/drawingml/2006/chartDrawing">
    <cdr:from>
      <cdr:x>0.63184</cdr:x>
      <cdr:y>0.23829</cdr:y>
    </cdr:from>
    <cdr:to>
      <cdr:x>0.71883</cdr:x>
      <cdr:y>0.33514</cdr:y>
    </cdr:to>
    <cdr:sp macro="" textlink="">
      <cdr:nvSpPr>
        <cdr:cNvPr id="20" name="1 CuadroTexto"/>
        <cdr:cNvSpPr txBox="1"/>
      </cdr:nvSpPr>
      <cdr:spPr>
        <a:xfrm xmlns:a="http://schemas.openxmlformats.org/drawingml/2006/main">
          <a:off x="5416414" y="1389229"/>
          <a:ext cx="745722"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3</a:t>
          </a:r>
        </a:p>
        <a:p xmlns:a="http://schemas.openxmlformats.org/drawingml/2006/main">
          <a:r>
            <a:rPr lang="es-MX" sz="1200" b="1"/>
            <a:t>75%</a:t>
          </a:r>
        </a:p>
      </cdr:txBody>
    </cdr:sp>
  </cdr:relSizeAnchor>
  <cdr:relSizeAnchor xmlns:cdr="http://schemas.openxmlformats.org/drawingml/2006/chartDrawing">
    <cdr:from>
      <cdr:x>0.67311</cdr:x>
      <cdr:y>0.10449</cdr:y>
    </cdr:from>
    <cdr:to>
      <cdr:x>0.7601</cdr:x>
      <cdr:y>0.20134</cdr:y>
    </cdr:to>
    <cdr:sp macro="" textlink="">
      <cdr:nvSpPr>
        <cdr:cNvPr id="21" name="1 CuadroTexto"/>
        <cdr:cNvSpPr txBox="1"/>
      </cdr:nvSpPr>
      <cdr:spPr>
        <a:xfrm xmlns:a="http://schemas.openxmlformats.org/drawingml/2006/main">
          <a:off x="5770263" y="609178"/>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4</a:t>
          </a:r>
        </a:p>
        <a:p xmlns:a="http://schemas.openxmlformats.org/drawingml/2006/main">
          <a:r>
            <a:rPr lang="es-MX" sz="1200" b="1"/>
            <a:t>100%</a:t>
          </a:r>
        </a:p>
      </cdr:txBody>
    </cdr:sp>
  </cdr:relSizeAnchor>
  <cdr:relSizeAnchor xmlns:cdr="http://schemas.openxmlformats.org/drawingml/2006/chartDrawing">
    <cdr:from>
      <cdr:x>0.74415</cdr:x>
      <cdr:y>0.45801</cdr:y>
    </cdr:from>
    <cdr:to>
      <cdr:x>0.83114</cdr:x>
      <cdr:y>0.55486</cdr:y>
    </cdr:to>
    <cdr:sp macro="" textlink="">
      <cdr:nvSpPr>
        <cdr:cNvPr id="22" name="1 CuadroTexto"/>
        <cdr:cNvSpPr txBox="1"/>
      </cdr:nvSpPr>
      <cdr:spPr>
        <a:xfrm xmlns:a="http://schemas.openxmlformats.org/drawingml/2006/main">
          <a:off x="6379247" y="2670177"/>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4</a:t>
          </a:r>
        </a:p>
        <a:p xmlns:a="http://schemas.openxmlformats.org/drawingml/2006/main">
          <a:r>
            <a:rPr lang="es-MX" sz="1200" b="1"/>
            <a:t>33%</a:t>
          </a:r>
        </a:p>
      </cdr:txBody>
    </cdr:sp>
  </cdr:relSizeAnchor>
  <cdr:relSizeAnchor xmlns:cdr="http://schemas.openxmlformats.org/drawingml/2006/chartDrawing">
    <cdr:from>
      <cdr:x>0.78925</cdr:x>
      <cdr:y>0.25353</cdr:y>
    </cdr:from>
    <cdr:to>
      <cdr:x>0.86111</cdr:x>
      <cdr:y>0.34782</cdr:y>
    </cdr:to>
    <cdr:sp macro="" textlink="">
      <cdr:nvSpPr>
        <cdr:cNvPr id="23" name="1 CuadroTexto"/>
        <cdr:cNvSpPr txBox="1"/>
      </cdr:nvSpPr>
      <cdr:spPr>
        <a:xfrm xmlns:a="http://schemas.openxmlformats.org/drawingml/2006/main">
          <a:off x="6765833" y="1478043"/>
          <a:ext cx="616042" cy="5497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7</a:t>
          </a:r>
        </a:p>
        <a:p xmlns:a="http://schemas.openxmlformats.org/drawingml/2006/main">
          <a:r>
            <a:rPr lang="es-MX" sz="1200" b="1"/>
            <a:t>70%</a:t>
          </a:r>
        </a:p>
      </cdr:txBody>
    </cdr:sp>
  </cdr:relSizeAnchor>
  <cdr:relSizeAnchor xmlns:cdr="http://schemas.openxmlformats.org/drawingml/2006/chartDrawing">
    <cdr:from>
      <cdr:x>0.3167</cdr:x>
      <cdr:y>0.84225</cdr:y>
    </cdr:from>
    <cdr:to>
      <cdr:x>0.40691</cdr:x>
      <cdr:y>0.90845</cdr:y>
    </cdr:to>
    <cdr:sp macro="" textlink="">
      <cdr:nvSpPr>
        <cdr:cNvPr id="24" name="Rectángulo redondeado 23"/>
        <cdr:cNvSpPr/>
      </cdr:nvSpPr>
      <cdr:spPr bwMode="auto">
        <a:xfrm xmlns:a="http://schemas.openxmlformats.org/drawingml/2006/main">
          <a:off x="2709699" y="4910302"/>
          <a:ext cx="771853" cy="385927"/>
        </a:xfrm>
        <a:prstGeom xmlns:a="http://schemas.openxmlformats.org/drawingml/2006/main" prst="roundRect">
          <a:avLst/>
        </a:prstGeom>
        <a:solidFill xmlns:a="http://schemas.openxmlformats.org/drawingml/2006/main">
          <a:srgbClr val="FFC000"/>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0.15661</cdr:x>
      <cdr:y>0.84111</cdr:y>
    </cdr:from>
    <cdr:to>
      <cdr:x>0.24682</cdr:x>
      <cdr:y>0.90731</cdr:y>
    </cdr:to>
    <cdr:sp macro="" textlink="">
      <cdr:nvSpPr>
        <cdr:cNvPr id="25" name="Rectángulo redondeado 24"/>
        <cdr:cNvSpPr/>
      </cdr:nvSpPr>
      <cdr:spPr bwMode="auto">
        <a:xfrm xmlns:a="http://schemas.openxmlformats.org/drawingml/2006/main">
          <a:off x="1339960" y="4903623"/>
          <a:ext cx="771853" cy="385927"/>
        </a:xfrm>
        <a:prstGeom xmlns:a="http://schemas.openxmlformats.org/drawingml/2006/main" prst="roundRect">
          <a:avLst/>
        </a:prstGeom>
        <a:solidFill xmlns:a="http://schemas.openxmlformats.org/drawingml/2006/main">
          <a:schemeClr val="accent1"/>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0.13916</cdr:x>
      <cdr:y>0.89885</cdr:y>
    </cdr:from>
    <cdr:to>
      <cdr:x>0.26296</cdr:x>
      <cdr:y>0.9957</cdr:y>
    </cdr:to>
    <cdr:sp macro="" textlink="">
      <cdr:nvSpPr>
        <cdr:cNvPr id="26" name="1 CuadroTexto"/>
        <cdr:cNvSpPr txBox="1"/>
      </cdr:nvSpPr>
      <cdr:spPr>
        <a:xfrm xmlns:a="http://schemas.openxmlformats.org/drawingml/2006/main">
          <a:off x="1190625" y="5240282"/>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2015-1</a:t>
          </a:r>
          <a:endParaRPr lang="es-MX" sz="1200" b="1"/>
        </a:p>
      </cdr:txBody>
    </cdr:sp>
  </cdr:relSizeAnchor>
  <cdr:relSizeAnchor xmlns:cdr="http://schemas.openxmlformats.org/drawingml/2006/chartDrawing">
    <cdr:from>
      <cdr:x>0.29768</cdr:x>
      <cdr:y>0.90315</cdr:y>
    </cdr:from>
    <cdr:to>
      <cdr:x>0.42148</cdr:x>
      <cdr:y>1</cdr:y>
    </cdr:to>
    <cdr:sp macro="" textlink="">
      <cdr:nvSpPr>
        <cdr:cNvPr id="28" name="1 CuadroTexto"/>
        <cdr:cNvSpPr txBox="1"/>
      </cdr:nvSpPr>
      <cdr:spPr>
        <a:xfrm xmlns:a="http://schemas.openxmlformats.org/drawingml/2006/main">
          <a:off x="2547007" y="5265324"/>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2015-2</a:t>
          </a:r>
          <a:endParaRPr lang="es-MX" sz="1200" b="1"/>
        </a:p>
      </cdr:txBody>
    </cdr:sp>
  </cdr:relSizeAnchor>
  <cdr:relSizeAnchor xmlns:cdr="http://schemas.openxmlformats.org/drawingml/2006/chartDrawing">
    <cdr:from>
      <cdr:x>0.82743</cdr:x>
      <cdr:y>0.85775</cdr:y>
    </cdr:from>
    <cdr:to>
      <cdr:x>0.92816</cdr:x>
      <cdr:y>0.96105</cdr:y>
    </cdr:to>
    <cdr:pic>
      <cdr:nvPicPr>
        <cdr:cNvPr id="29" name="34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093162" y="5000625"/>
          <a:ext cx="863497" cy="602255"/>
        </a:xfrm>
        <a:prstGeom xmlns:a="http://schemas.openxmlformats.org/drawingml/2006/main" prst="rect">
          <a:avLst/>
        </a:prstGeom>
      </cdr:spPr>
    </cdr:pic>
  </cdr:relSizeAnchor>
  <cdr:relSizeAnchor xmlns:cdr="http://schemas.openxmlformats.org/drawingml/2006/chartDrawing">
    <cdr:from>
      <cdr:x>0.80094</cdr:x>
      <cdr:y>0.71998</cdr:y>
    </cdr:from>
    <cdr:to>
      <cdr:x>0.96456</cdr:x>
      <cdr:y>0.82817</cdr:y>
    </cdr:to>
    <cdr:sp macro="" textlink="">
      <cdr:nvSpPr>
        <cdr:cNvPr id="30" name="1 CuadroTexto"/>
        <cdr:cNvSpPr txBox="1"/>
      </cdr:nvSpPr>
      <cdr:spPr>
        <a:xfrm xmlns:a="http://schemas.openxmlformats.org/drawingml/2006/main">
          <a:off x="6866101" y="4197460"/>
          <a:ext cx="1402584" cy="6307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a:t>Total de </a:t>
          </a:r>
        </a:p>
        <a:p xmlns:a="http://schemas.openxmlformats.org/drawingml/2006/main">
          <a:pPr algn="ctr"/>
          <a:r>
            <a:rPr lang="es-MX" sz="1200" b="1" baseline="0"/>
            <a:t>Entidades </a:t>
          </a:r>
        </a:p>
        <a:p xmlns:a="http://schemas.openxmlformats.org/drawingml/2006/main">
          <a:pPr algn="ctr"/>
          <a:r>
            <a:rPr lang="es-MX" sz="1200" b="1" baseline="0"/>
            <a:t>Públicas  </a:t>
          </a:r>
          <a:endParaRPr lang="es-MX" sz="1200" b="1"/>
        </a:p>
      </cdr:txBody>
    </cdr:sp>
  </cdr:relSizeAnchor>
  <cdr:relSizeAnchor xmlns:cdr="http://schemas.openxmlformats.org/drawingml/2006/chartDrawing">
    <cdr:from>
      <cdr:x>0.85842</cdr:x>
      <cdr:y>0.26083</cdr:y>
    </cdr:from>
    <cdr:to>
      <cdr:x>0.94541</cdr:x>
      <cdr:y>0.35512</cdr:y>
    </cdr:to>
    <cdr:sp macro="" textlink="">
      <cdr:nvSpPr>
        <cdr:cNvPr id="31" name="1 CuadroTexto"/>
        <cdr:cNvSpPr txBox="1"/>
      </cdr:nvSpPr>
      <cdr:spPr>
        <a:xfrm xmlns:a="http://schemas.openxmlformats.org/drawingml/2006/main">
          <a:off x="7358775" y="1520605"/>
          <a:ext cx="745722" cy="5497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101</a:t>
          </a:r>
        </a:p>
        <a:p xmlns:a="http://schemas.openxmlformats.org/drawingml/2006/main">
          <a:r>
            <a:rPr lang="es-MX" sz="1200" b="1"/>
            <a:t>  70%</a:t>
          </a:r>
        </a:p>
      </cdr:txBody>
    </cdr:sp>
  </cdr:relSizeAnchor>
  <cdr:relSizeAnchor xmlns:cdr="http://schemas.openxmlformats.org/drawingml/2006/chartDrawing">
    <cdr:from>
      <cdr:x>0.90056</cdr:x>
      <cdr:y>0.24674</cdr:y>
    </cdr:from>
    <cdr:to>
      <cdr:x>0.98755</cdr:x>
      <cdr:y>0.34104</cdr:y>
    </cdr:to>
    <cdr:sp macro="" textlink="">
      <cdr:nvSpPr>
        <cdr:cNvPr id="32" name="1 CuadroTexto"/>
        <cdr:cNvSpPr txBox="1"/>
      </cdr:nvSpPr>
      <cdr:spPr>
        <a:xfrm xmlns:a="http://schemas.openxmlformats.org/drawingml/2006/main">
          <a:off x="7720067" y="1438494"/>
          <a:ext cx="745722" cy="5497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a:t>
          </a:r>
          <a:r>
            <a:rPr lang="es-MX" sz="1200" b="1"/>
            <a:t>102</a:t>
          </a:r>
        </a:p>
        <a:p xmlns:a="http://schemas.openxmlformats.org/drawingml/2006/main">
          <a:r>
            <a:rPr lang="es-MX" sz="1200" b="1"/>
            <a:t> 72%</a:t>
          </a:r>
        </a:p>
      </cdr:txBody>
    </cdr:sp>
  </cdr:relSizeAnchor>
  <cdr:relSizeAnchor xmlns:cdr="http://schemas.openxmlformats.org/drawingml/2006/chartDrawing">
    <cdr:from>
      <cdr:x>0.42625</cdr:x>
      <cdr:y>0.84674</cdr:y>
    </cdr:from>
    <cdr:to>
      <cdr:x>0.82663</cdr:x>
      <cdr:y>0.94359</cdr:y>
    </cdr:to>
    <cdr:sp macro="" textlink="">
      <cdr:nvSpPr>
        <cdr:cNvPr id="33" name="1 CuadroTexto"/>
        <cdr:cNvSpPr txBox="1"/>
      </cdr:nvSpPr>
      <cdr:spPr>
        <a:xfrm xmlns:a="http://schemas.openxmlformats.org/drawingml/2006/main">
          <a:off x="3653987" y="4936468"/>
          <a:ext cx="3432285"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u="none"/>
            <a:t>               </a:t>
          </a:r>
          <a:r>
            <a:rPr lang="es-MX" sz="1200" b="1" u="sng"/>
            <a:t>Partidos</a:t>
          </a:r>
          <a:r>
            <a:rPr lang="es-MX" sz="1200" b="1" u="sng" baseline="0"/>
            <a:t> políticos</a:t>
          </a:r>
          <a:r>
            <a:rPr lang="es-MX" sz="1200" b="1" u="none" baseline="0"/>
            <a:t>   /   </a:t>
          </a:r>
          <a:r>
            <a:rPr lang="es-MX" sz="1200" b="1" u="sng" baseline="0"/>
            <a:t>Total de entidades </a:t>
          </a:r>
          <a:endParaRPr lang="es-MX" sz="1200" b="1" u="sng"/>
        </a:p>
        <a:p xmlns:a="http://schemas.openxmlformats.org/drawingml/2006/main">
          <a:r>
            <a:rPr lang="es-MX" sz="1200" b="1"/>
            <a:t>2015-1</a:t>
          </a:r>
          <a:r>
            <a:rPr lang="es-MX" sz="1200" b="1" baseline="0"/>
            <a:t>=         12                             =144</a:t>
          </a:r>
        </a:p>
        <a:p xmlns:a="http://schemas.openxmlformats.org/drawingml/2006/main">
          <a:r>
            <a:rPr lang="es-MX" sz="1200" b="1" baseline="0"/>
            <a:t>2015-2=         10                             =142</a:t>
          </a:r>
          <a:endParaRPr lang="es-MX" sz="1200" b="1"/>
        </a:p>
      </cdr:txBody>
    </cdr:sp>
  </cdr:relSizeAnchor>
</c:userShapes>
</file>

<file path=ppt/drawings/drawing8.xml><?xml version="1.0" encoding="utf-8"?>
<c:userShapes xmlns:c="http://schemas.openxmlformats.org/drawingml/2006/chart">
  <cdr:relSizeAnchor xmlns:cdr="http://schemas.openxmlformats.org/drawingml/2006/chartDrawing">
    <cdr:from>
      <cdr:x>0</cdr:x>
      <cdr:y>0.31388</cdr:y>
    </cdr:from>
    <cdr:to>
      <cdr:x>0.09877</cdr:x>
      <cdr:y>0.41381</cdr:y>
    </cdr:to>
    <cdr:sp macro="" textlink="">
      <cdr:nvSpPr>
        <cdr:cNvPr id="2" name="1 CuadroTexto"/>
        <cdr:cNvSpPr txBox="1"/>
      </cdr:nvSpPr>
      <cdr:spPr>
        <a:xfrm xmlns:a="http://schemas.openxmlformats.org/drawingml/2006/main">
          <a:off x="-384464" y="2032076"/>
          <a:ext cx="844407" cy="6469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IPARSO</a:t>
          </a:r>
        </a:p>
      </cdr:txBody>
    </cdr:sp>
  </cdr:relSizeAnchor>
  <cdr:relSizeAnchor xmlns:cdr="http://schemas.openxmlformats.org/drawingml/2006/chartDrawing">
    <cdr:from>
      <cdr:x>0.02992</cdr:x>
      <cdr:y>0.16083</cdr:y>
    </cdr:from>
    <cdr:to>
      <cdr:x>0.12869</cdr:x>
      <cdr:y>0.26076</cdr:y>
    </cdr:to>
    <cdr:sp macro="" textlink="">
      <cdr:nvSpPr>
        <cdr:cNvPr id="3" name="1 CuadroTexto"/>
        <cdr:cNvSpPr txBox="1"/>
      </cdr:nvSpPr>
      <cdr:spPr>
        <a:xfrm xmlns:a="http://schemas.openxmlformats.org/drawingml/2006/main">
          <a:off x="256447" y="937610"/>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ICR</a:t>
          </a:r>
        </a:p>
      </cdr:txBody>
    </cdr:sp>
  </cdr:relSizeAnchor>
  <cdr:relSizeAnchor xmlns:cdr="http://schemas.openxmlformats.org/drawingml/2006/chartDrawing">
    <cdr:from>
      <cdr:x>0.01266</cdr:x>
      <cdr:y>0.44815</cdr:y>
    </cdr:from>
    <cdr:to>
      <cdr:x>0.11142</cdr:x>
      <cdr:y>0.54808</cdr:y>
    </cdr:to>
    <cdr:sp macro="" textlink="">
      <cdr:nvSpPr>
        <cdr:cNvPr id="4" name="1 CuadroTexto"/>
        <cdr:cNvSpPr txBox="1"/>
      </cdr:nvSpPr>
      <cdr:spPr>
        <a:xfrm xmlns:a="http://schemas.openxmlformats.org/drawingml/2006/main">
          <a:off x="108279" y="2612697"/>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ICIPO</a:t>
          </a:r>
        </a:p>
      </cdr:txBody>
    </cdr:sp>
  </cdr:relSizeAnchor>
  <cdr:relSizeAnchor xmlns:cdr="http://schemas.openxmlformats.org/drawingml/2006/chartDrawing">
    <cdr:from>
      <cdr:x>0.02417</cdr:x>
      <cdr:y>0.60449</cdr:y>
    </cdr:from>
    <cdr:to>
      <cdr:x>0.12294</cdr:x>
      <cdr:y>0.70442</cdr:y>
    </cdr:to>
    <cdr:sp macro="" textlink="">
      <cdr:nvSpPr>
        <cdr:cNvPr id="5" name="1 CuadroTexto"/>
        <cdr:cNvSpPr txBox="1"/>
      </cdr:nvSpPr>
      <cdr:spPr>
        <a:xfrm xmlns:a="http://schemas.openxmlformats.org/drawingml/2006/main">
          <a:off x="206814" y="3524140"/>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IGC</a:t>
          </a:r>
        </a:p>
      </cdr:txBody>
    </cdr:sp>
  </cdr:relSizeAnchor>
  <cdr:relSizeAnchor xmlns:cdr="http://schemas.openxmlformats.org/drawingml/2006/chartDrawing">
    <cdr:from>
      <cdr:x>0.28617</cdr:x>
      <cdr:y>0.1566</cdr:y>
    </cdr:from>
    <cdr:to>
      <cdr:x>0.38494</cdr:x>
      <cdr:y>0.25653</cdr:y>
    </cdr:to>
    <cdr:sp macro="" textlink="">
      <cdr:nvSpPr>
        <cdr:cNvPr id="6" name="1 CuadroTexto"/>
        <cdr:cNvSpPr txBox="1"/>
      </cdr:nvSpPr>
      <cdr:spPr>
        <a:xfrm xmlns:a="http://schemas.openxmlformats.org/drawingml/2006/main">
          <a:off x="2448472" y="912976"/>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81.61%</a:t>
          </a:r>
        </a:p>
      </cdr:txBody>
    </cdr:sp>
  </cdr:relSizeAnchor>
  <cdr:relSizeAnchor xmlns:cdr="http://schemas.openxmlformats.org/drawingml/2006/chartDrawing">
    <cdr:from>
      <cdr:x>0.78713</cdr:x>
      <cdr:y>0.1566</cdr:y>
    </cdr:from>
    <cdr:to>
      <cdr:x>0.8859</cdr:x>
      <cdr:y>0.25653</cdr:y>
    </cdr:to>
    <cdr:sp macro="" textlink="">
      <cdr:nvSpPr>
        <cdr:cNvPr id="7" name="1 CuadroTexto"/>
        <cdr:cNvSpPr txBox="1"/>
      </cdr:nvSpPr>
      <cdr:spPr>
        <a:xfrm xmlns:a="http://schemas.openxmlformats.org/drawingml/2006/main">
          <a:off x="6734723" y="912977"/>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18.39%</a:t>
          </a:r>
        </a:p>
      </cdr:txBody>
    </cdr:sp>
  </cdr:relSizeAnchor>
  <cdr:relSizeAnchor xmlns:cdr="http://schemas.openxmlformats.org/drawingml/2006/chartDrawing">
    <cdr:from>
      <cdr:x>0.28521</cdr:x>
      <cdr:y>0.30308</cdr:y>
    </cdr:from>
    <cdr:to>
      <cdr:x>0.38398</cdr:x>
      <cdr:y>0.40301</cdr:y>
    </cdr:to>
    <cdr:sp macro="" textlink="">
      <cdr:nvSpPr>
        <cdr:cNvPr id="8" name="1 CuadroTexto"/>
        <cdr:cNvSpPr txBox="1"/>
      </cdr:nvSpPr>
      <cdr:spPr>
        <a:xfrm xmlns:a="http://schemas.openxmlformats.org/drawingml/2006/main">
          <a:off x="2440261" y="1766943"/>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73.83%</a:t>
          </a:r>
        </a:p>
      </cdr:txBody>
    </cdr:sp>
  </cdr:relSizeAnchor>
  <cdr:relSizeAnchor xmlns:cdr="http://schemas.openxmlformats.org/drawingml/2006/chartDrawing">
    <cdr:from>
      <cdr:x>0.27561</cdr:x>
      <cdr:y>0.46083</cdr:y>
    </cdr:from>
    <cdr:to>
      <cdr:x>0.37438</cdr:x>
      <cdr:y>0.56076</cdr:y>
    </cdr:to>
    <cdr:sp macro="" textlink="">
      <cdr:nvSpPr>
        <cdr:cNvPr id="9" name="1 CuadroTexto"/>
        <cdr:cNvSpPr txBox="1"/>
      </cdr:nvSpPr>
      <cdr:spPr>
        <a:xfrm xmlns:a="http://schemas.openxmlformats.org/drawingml/2006/main">
          <a:off x="2362630" y="2686615"/>
          <a:ext cx="84670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smtClean="0"/>
            <a:t>60.61%</a:t>
          </a:r>
          <a:endParaRPr lang="es-MX" sz="1400" b="1" dirty="0"/>
        </a:p>
      </cdr:txBody>
    </cdr:sp>
  </cdr:relSizeAnchor>
  <cdr:relSizeAnchor xmlns:cdr="http://schemas.openxmlformats.org/drawingml/2006/chartDrawing">
    <cdr:from>
      <cdr:x>0.27945</cdr:x>
      <cdr:y>0.60449</cdr:y>
    </cdr:from>
    <cdr:to>
      <cdr:x>0.37822</cdr:x>
      <cdr:y>0.70442</cdr:y>
    </cdr:to>
    <cdr:sp macro="" textlink="">
      <cdr:nvSpPr>
        <cdr:cNvPr id="10" name="1 CuadroTexto"/>
        <cdr:cNvSpPr txBox="1"/>
      </cdr:nvSpPr>
      <cdr:spPr>
        <a:xfrm xmlns:a="http://schemas.openxmlformats.org/drawingml/2006/main">
          <a:off x="2390994" y="3524141"/>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smtClean="0"/>
            <a:t>69.03%</a:t>
          </a:r>
          <a:endParaRPr lang="es-MX" sz="1400" b="1" dirty="0"/>
        </a:p>
      </cdr:txBody>
    </cdr:sp>
  </cdr:relSizeAnchor>
  <cdr:relSizeAnchor xmlns:cdr="http://schemas.openxmlformats.org/drawingml/2006/chartDrawing">
    <cdr:from>
      <cdr:x>0.75162</cdr:x>
      <cdr:y>0.3059</cdr:y>
    </cdr:from>
    <cdr:to>
      <cdr:x>0.85039</cdr:x>
      <cdr:y>0.40583</cdr:y>
    </cdr:to>
    <cdr:sp macro="" textlink="">
      <cdr:nvSpPr>
        <cdr:cNvPr id="11" name="1 CuadroTexto"/>
        <cdr:cNvSpPr txBox="1"/>
      </cdr:nvSpPr>
      <cdr:spPr>
        <a:xfrm xmlns:a="http://schemas.openxmlformats.org/drawingml/2006/main">
          <a:off x="6430908" y="1783365"/>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26.17%</a:t>
          </a:r>
        </a:p>
      </cdr:txBody>
    </cdr:sp>
  </cdr:relSizeAnchor>
  <cdr:relSizeAnchor xmlns:cdr="http://schemas.openxmlformats.org/drawingml/2006/chartDrawing">
    <cdr:from>
      <cdr:x>0.75738</cdr:x>
      <cdr:y>0.46223</cdr:y>
    </cdr:from>
    <cdr:to>
      <cdr:x>0.85615</cdr:x>
      <cdr:y>0.56216</cdr:y>
    </cdr:to>
    <cdr:sp macro="" textlink="">
      <cdr:nvSpPr>
        <cdr:cNvPr id="12" name="1 CuadroTexto"/>
        <cdr:cNvSpPr txBox="1"/>
      </cdr:nvSpPr>
      <cdr:spPr>
        <a:xfrm xmlns:a="http://schemas.openxmlformats.org/drawingml/2006/main">
          <a:off x="6480174" y="2694808"/>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smtClean="0">
              <a:solidFill>
                <a:schemeClr val="bg1"/>
              </a:solidFill>
            </a:rPr>
            <a:t>39.39%</a:t>
          </a:r>
          <a:endParaRPr lang="es-MX" sz="1400" b="1" dirty="0">
            <a:solidFill>
              <a:schemeClr val="bg1"/>
            </a:solidFill>
          </a:endParaRPr>
        </a:p>
      </cdr:txBody>
    </cdr:sp>
  </cdr:relSizeAnchor>
  <cdr:relSizeAnchor xmlns:cdr="http://schemas.openxmlformats.org/drawingml/2006/chartDrawing">
    <cdr:from>
      <cdr:x>0.7545</cdr:x>
      <cdr:y>0.6073</cdr:y>
    </cdr:from>
    <cdr:to>
      <cdr:x>0.85327</cdr:x>
      <cdr:y>0.70723</cdr:y>
    </cdr:to>
    <cdr:sp macro="" textlink="">
      <cdr:nvSpPr>
        <cdr:cNvPr id="13" name="1 CuadroTexto"/>
        <cdr:cNvSpPr txBox="1"/>
      </cdr:nvSpPr>
      <cdr:spPr>
        <a:xfrm xmlns:a="http://schemas.openxmlformats.org/drawingml/2006/main">
          <a:off x="6455541" y="3540562"/>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smtClean="0">
              <a:solidFill>
                <a:schemeClr val="bg1"/>
              </a:solidFill>
            </a:rPr>
            <a:t>30.97%</a:t>
          </a:r>
          <a:endParaRPr lang="es-MX" sz="1400" b="1" dirty="0">
            <a:solidFill>
              <a:schemeClr val="bg1"/>
            </a:solidFill>
          </a:endParaRPr>
        </a:p>
      </cdr:txBody>
    </cdr:sp>
  </cdr:relSizeAnchor>
  <cdr:relSizeAnchor xmlns:cdr="http://schemas.openxmlformats.org/drawingml/2006/chartDrawing">
    <cdr:from>
      <cdr:x>0.81723</cdr:x>
      <cdr:y>0</cdr:y>
    </cdr:from>
    <cdr:to>
      <cdr:x>0.93045</cdr:x>
      <cdr:y>0.11994</cdr:y>
    </cdr:to>
    <cdr:pic>
      <cdr:nvPicPr>
        <cdr:cNvPr id="14" name="34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6620823" y="-268224"/>
          <a:ext cx="917262" cy="776486"/>
        </a:xfrm>
        <a:prstGeom xmlns:a="http://schemas.openxmlformats.org/drawingml/2006/main" prst="rect">
          <a:avLst/>
        </a:prstGeom>
      </cdr:spPr>
    </cdr:pic>
  </cdr:relSizeAnchor>
  <cdr:relSizeAnchor xmlns:cdr="http://schemas.openxmlformats.org/drawingml/2006/chartDrawing">
    <cdr:from>
      <cdr:x>0.119</cdr:x>
      <cdr:y>0.72676</cdr:y>
    </cdr:from>
    <cdr:to>
      <cdr:x>0.20537</cdr:x>
      <cdr:y>0.86197</cdr:y>
    </cdr:to>
    <cdr:sp macro="" textlink="">
      <cdr:nvSpPr>
        <cdr:cNvPr id="15" name="Rectángulo redondeado 14"/>
        <cdr:cNvSpPr/>
      </cdr:nvSpPr>
      <cdr:spPr bwMode="auto">
        <a:xfrm xmlns:a="http://schemas.openxmlformats.org/drawingml/2006/main">
          <a:off x="1018190" y="4236983"/>
          <a:ext cx="739008" cy="788276"/>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0.06814</cdr:x>
      <cdr:y>0.77746</cdr:y>
    </cdr:from>
    <cdr:to>
      <cdr:x>0.13148</cdr:x>
      <cdr:y>0.84085</cdr:y>
    </cdr:to>
    <cdr:sp macro="" textlink="">
      <cdr:nvSpPr>
        <cdr:cNvPr id="16" name="Rectángulo redondeado 15"/>
        <cdr:cNvSpPr/>
      </cdr:nvSpPr>
      <cdr:spPr bwMode="auto">
        <a:xfrm xmlns:a="http://schemas.openxmlformats.org/drawingml/2006/main">
          <a:off x="582996" y="4532586"/>
          <a:ext cx="541939" cy="369505"/>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0.09501</cdr:x>
      <cdr:y>0.75352</cdr:y>
    </cdr:from>
    <cdr:to>
      <cdr:x>0.23512</cdr:x>
      <cdr:y>0.86761</cdr:y>
    </cdr:to>
    <cdr:sp macro="" textlink="">
      <cdr:nvSpPr>
        <cdr:cNvPr id="17" name="Rectángulo redondeado 16"/>
        <cdr:cNvSpPr/>
      </cdr:nvSpPr>
      <cdr:spPr bwMode="auto">
        <a:xfrm xmlns:a="http://schemas.openxmlformats.org/drawingml/2006/main">
          <a:off x="812909" y="4392996"/>
          <a:ext cx="1198837" cy="665107"/>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0.05381</cdr:x>
      <cdr:y>0.82094</cdr:y>
    </cdr:from>
    <cdr:to>
      <cdr:x>0.11235</cdr:x>
      <cdr:y>0.88149</cdr:y>
    </cdr:to>
    <cdr:sp macro="" textlink="">
      <cdr:nvSpPr>
        <cdr:cNvPr id="18" name="Rectángulo redondeado 17"/>
        <cdr:cNvSpPr/>
      </cdr:nvSpPr>
      <cdr:spPr bwMode="auto">
        <a:xfrm xmlns:a="http://schemas.openxmlformats.org/drawingml/2006/main">
          <a:off x="435964" y="5314693"/>
          <a:ext cx="474267" cy="392062"/>
        </a:xfrm>
        <a:prstGeom xmlns:a="http://schemas.openxmlformats.org/drawingml/2006/main" prst="roundRect">
          <a:avLst/>
        </a:prstGeom>
        <a:solidFill xmlns:a="http://schemas.openxmlformats.org/drawingml/2006/main">
          <a:schemeClr val="bg1"/>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0.27633</cdr:x>
      <cdr:y>0.82562</cdr:y>
    </cdr:from>
    <cdr:to>
      <cdr:x>0.33487</cdr:x>
      <cdr:y>0.88618</cdr:y>
    </cdr:to>
    <cdr:sp macro="" textlink="">
      <cdr:nvSpPr>
        <cdr:cNvPr id="19" name="Rectángulo redondeado 18"/>
        <cdr:cNvSpPr/>
      </cdr:nvSpPr>
      <cdr:spPr bwMode="auto">
        <a:xfrm xmlns:a="http://schemas.openxmlformats.org/drawingml/2006/main">
          <a:off x="2238683" y="5345023"/>
          <a:ext cx="474267" cy="392063"/>
        </a:xfrm>
        <a:prstGeom xmlns:a="http://schemas.openxmlformats.org/drawingml/2006/main" prst="roundRect">
          <a:avLst/>
        </a:prstGeom>
        <a:solidFill xmlns:a="http://schemas.openxmlformats.org/drawingml/2006/main">
          <a:schemeClr val="bg1">
            <a:lumMod val="50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0.33583</cdr:x>
      <cdr:y>0.82985</cdr:y>
    </cdr:from>
    <cdr:to>
      <cdr:x>0.45081</cdr:x>
      <cdr:y>0.92978</cdr:y>
    </cdr:to>
    <cdr:sp macro="" textlink="">
      <cdr:nvSpPr>
        <cdr:cNvPr id="20" name="1 CuadroTexto"/>
        <cdr:cNvSpPr txBox="1"/>
      </cdr:nvSpPr>
      <cdr:spPr>
        <a:xfrm xmlns:a="http://schemas.openxmlformats.org/drawingml/2006/main">
          <a:off x="2720789" y="5372376"/>
          <a:ext cx="931520" cy="6469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050" b="1" dirty="0"/>
            <a:t>OPACIDAD</a:t>
          </a:r>
        </a:p>
      </cdr:txBody>
    </cdr:sp>
  </cdr:relSizeAnchor>
  <cdr:relSizeAnchor xmlns:cdr="http://schemas.openxmlformats.org/drawingml/2006/chartDrawing">
    <cdr:from>
      <cdr:x>0.11446</cdr:x>
      <cdr:y>0.83266</cdr:y>
    </cdr:from>
    <cdr:to>
      <cdr:x>0.26975</cdr:x>
      <cdr:y>0.93259</cdr:y>
    </cdr:to>
    <cdr:sp macro="" textlink="">
      <cdr:nvSpPr>
        <cdr:cNvPr id="21" name="1 CuadroTexto"/>
        <cdr:cNvSpPr txBox="1"/>
      </cdr:nvSpPr>
      <cdr:spPr>
        <a:xfrm xmlns:a="http://schemas.openxmlformats.org/drawingml/2006/main">
          <a:off x="981246" y="4854354"/>
          <a:ext cx="1331224"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050" b="1" dirty="0"/>
            <a:t>TRANSPARENCIA</a:t>
          </a:r>
          <a:r>
            <a:rPr lang="es-MX" sz="1050" b="1" baseline="0" dirty="0"/>
            <a:t> </a:t>
          </a:r>
          <a:endParaRPr lang="es-MX" sz="1050" b="1" dirty="0"/>
        </a:p>
      </cdr:txBody>
    </cdr:sp>
  </cdr:relSizeAnchor>
  <cdr:relSizeAnchor xmlns:cdr="http://schemas.openxmlformats.org/drawingml/2006/chartDrawing">
    <cdr:from>
      <cdr:x>0.47958</cdr:x>
      <cdr:y>0.79846</cdr:y>
    </cdr:from>
    <cdr:to>
      <cdr:x>0.88872</cdr:x>
      <cdr:y>0.96017</cdr:y>
    </cdr:to>
    <cdr:sp macro="" textlink="">
      <cdr:nvSpPr>
        <cdr:cNvPr id="22" name="1 CuadroTexto"/>
        <cdr:cNvSpPr txBox="1"/>
      </cdr:nvSpPr>
      <cdr:spPr>
        <a:xfrm xmlns:a="http://schemas.openxmlformats.org/drawingml/2006/main">
          <a:off x="3885369" y="5169191"/>
          <a:ext cx="3314700" cy="10469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ts val="1200"/>
            </a:lnSpc>
          </a:pPr>
          <a:r>
            <a:rPr lang="es-MX" sz="1100" b="1" u="sng" dirty="0"/>
            <a:t>Evaluación</a:t>
          </a:r>
          <a:r>
            <a:rPr lang="es-MX" sz="1100" b="1" u="sng" baseline="0" dirty="0"/>
            <a:t> 2015-1</a:t>
          </a:r>
          <a:r>
            <a:rPr lang="es-MX" sz="1100" b="1" u="none" baseline="0" dirty="0"/>
            <a:t>                        </a:t>
          </a:r>
          <a:r>
            <a:rPr lang="es-MX" sz="1100" b="1" u="sng" baseline="0" dirty="0"/>
            <a:t>Diferencia</a:t>
          </a:r>
        </a:p>
        <a:p xmlns:a="http://schemas.openxmlformats.org/drawingml/2006/main">
          <a:pPr>
            <a:lnSpc>
              <a:spcPts val="1200"/>
            </a:lnSpc>
          </a:pPr>
          <a:r>
            <a:rPr lang="es-MX" sz="1100" b="0" baseline="0" dirty="0"/>
            <a:t>Transparencia ICR        70.75        +10.86         </a:t>
          </a:r>
        </a:p>
        <a:p xmlns:a="http://schemas.openxmlformats.org/drawingml/2006/main">
          <a:pPr>
            <a:lnSpc>
              <a:spcPts val="1200"/>
            </a:lnSpc>
          </a:pPr>
          <a:r>
            <a:rPr lang="es-MX" sz="1100" b="0" baseline="0" dirty="0"/>
            <a:t>Transparencia ICIPO    64.79          -</a:t>
          </a:r>
          <a:r>
            <a:rPr lang="es-MX" sz="1100" b="0" baseline="0" dirty="0" smtClean="0"/>
            <a:t>4.18</a:t>
          </a:r>
          <a:endParaRPr lang="es-MX" sz="1100" b="0" baseline="0" dirty="0"/>
        </a:p>
        <a:p xmlns:a="http://schemas.openxmlformats.org/drawingml/2006/main">
          <a:pPr>
            <a:lnSpc>
              <a:spcPts val="1200"/>
            </a:lnSpc>
          </a:pPr>
          <a:r>
            <a:rPr lang="es-MX" sz="1100" b="0" baseline="0" dirty="0"/>
            <a:t>Transparencia IGC       </a:t>
          </a:r>
          <a:r>
            <a:rPr lang="es-MX" sz="1100" b="0" baseline="0" dirty="0" smtClean="0"/>
            <a:t>68.85         </a:t>
          </a:r>
          <a:r>
            <a:rPr lang="es-MX" sz="1100" b="0" baseline="0" dirty="0"/>
            <a:t>+</a:t>
          </a:r>
          <a:r>
            <a:rPr lang="es-MX" sz="1100" b="0" baseline="0" dirty="0" smtClean="0"/>
            <a:t>0.18</a:t>
          </a:r>
          <a:endParaRPr lang="es-MX" sz="1100" b="0" baseline="0" dirty="0"/>
        </a:p>
        <a:p xmlns:a="http://schemas.openxmlformats.org/drawingml/2006/main">
          <a:pPr>
            <a:lnSpc>
              <a:spcPts val="1200"/>
            </a:lnSpc>
          </a:pPr>
          <a:r>
            <a:rPr lang="es-MX" sz="1100" b="0" baseline="0" dirty="0"/>
            <a:t>IPARSO                           No hubo </a:t>
          </a:r>
        </a:p>
        <a:p xmlns:a="http://schemas.openxmlformats.org/drawingml/2006/main">
          <a:pPr>
            <a:lnSpc>
              <a:spcPts val="1400"/>
            </a:lnSpc>
          </a:pPr>
          <a:endParaRPr lang="es-MX" sz="1400" b="1" dirty="0"/>
        </a:p>
      </cdr:txBody>
    </cdr:sp>
  </cdr:relSizeAnchor>
</c:userShapes>
</file>

<file path=ppt/drawings/drawing9.xml><?xml version="1.0" encoding="utf-8"?>
<c:userShapes xmlns:c="http://schemas.openxmlformats.org/drawingml/2006/chart">
  <cdr:relSizeAnchor xmlns:cdr="http://schemas.openxmlformats.org/drawingml/2006/chartDrawing">
    <cdr:from>
      <cdr:x>0.13406</cdr:x>
      <cdr:y>0.03443</cdr:y>
    </cdr:from>
    <cdr:to>
      <cdr:x>0.89697</cdr:x>
      <cdr:y>0.14264</cdr:y>
    </cdr:to>
    <cdr:sp macro="" textlink="">
      <cdr:nvSpPr>
        <cdr:cNvPr id="2" name="1 CuadroTexto"/>
        <cdr:cNvSpPr txBox="1"/>
      </cdr:nvSpPr>
      <cdr:spPr>
        <a:xfrm xmlns:a="http://schemas.openxmlformats.org/drawingml/2006/main">
          <a:off x="1125655" y="199186"/>
          <a:ext cx="6563620" cy="6320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ES" sz="1400" b="1" dirty="0">
              <a:effectLst/>
            </a:rPr>
            <a:t>HISTORICO DE LAS 12</a:t>
          </a:r>
          <a:r>
            <a:rPr lang="es-ES" sz="1400" b="1" baseline="0" dirty="0">
              <a:effectLst/>
            </a:rPr>
            <a:t> </a:t>
          </a:r>
          <a:r>
            <a:rPr lang="es-ES" sz="1400" b="1" dirty="0">
              <a:effectLst/>
            </a:rPr>
            <a:t>EVALUACIONES DE</a:t>
          </a:r>
          <a:r>
            <a:rPr lang="es-ES" sz="1400" b="1" baseline="0" dirty="0">
              <a:effectLst/>
            </a:rPr>
            <a:t> TODOS LAS ENTIDADES PÚBLICAS DEL ESTADO DE TLAXCALA</a:t>
          </a:r>
          <a:r>
            <a:rPr lang="es-MX" sz="1400" b="0" baseline="0" dirty="0">
              <a:effectLst/>
            </a:rPr>
            <a:t> </a:t>
          </a:r>
          <a:r>
            <a:rPr lang="es-MX" sz="1400" b="1" dirty="0">
              <a:effectLst/>
            </a:rPr>
            <a:t>A</a:t>
          </a:r>
          <a:r>
            <a:rPr lang="es-MX" sz="1400" b="1" baseline="0" dirty="0">
              <a:effectLst/>
            </a:rPr>
            <a:t> TRAVÉS DEL TIEMPO 2008-</a:t>
          </a:r>
          <a:r>
            <a:rPr lang="es-MX" sz="1400" b="1" dirty="0">
              <a:effectLst/>
            </a:rPr>
            <a:t>2015</a:t>
          </a:r>
          <a:r>
            <a:rPr lang="es-MX" sz="1400" b="1" baseline="0" dirty="0">
              <a:effectLst/>
            </a:rPr>
            <a:t>   </a:t>
          </a:r>
          <a:endParaRPr lang="es-MX" sz="1400" dirty="0">
            <a:effectLst/>
          </a:endParaRPr>
        </a:p>
        <a:p xmlns:a="http://schemas.openxmlformats.org/drawingml/2006/main">
          <a:endParaRPr lang="es-MX" sz="1600" dirty="0">
            <a:effectLst/>
          </a:endParaRPr>
        </a:p>
        <a:p xmlns:a="http://schemas.openxmlformats.org/drawingml/2006/main">
          <a:pPr algn="ctr"/>
          <a:endParaRPr lang="es-MX" sz="1600" b="1" baseline="0" dirty="0"/>
        </a:p>
        <a:p xmlns:a="http://schemas.openxmlformats.org/drawingml/2006/main">
          <a:pPr algn="ctr"/>
          <a:r>
            <a:rPr lang="es-MX" sz="1200" b="1" baseline="0" dirty="0"/>
            <a:t> </a:t>
          </a:r>
          <a:endParaRPr lang="es-MX" sz="1200" b="1" dirty="0"/>
        </a:p>
      </cdr:txBody>
    </cdr:sp>
  </cdr:relSizeAnchor>
  <cdr:relSizeAnchor xmlns:cdr="http://schemas.openxmlformats.org/drawingml/2006/chartDrawing">
    <cdr:from>
      <cdr:x>0.02879</cdr:x>
      <cdr:y>0.78512</cdr:y>
    </cdr:from>
    <cdr:to>
      <cdr:x>0.15367</cdr:x>
      <cdr:y>0.85317</cdr:y>
    </cdr:to>
    <cdr:sp macro="" textlink="">
      <cdr:nvSpPr>
        <cdr:cNvPr id="3" name="1 CuadroTexto"/>
        <cdr:cNvSpPr txBox="1"/>
      </cdr:nvSpPr>
      <cdr:spPr>
        <a:xfrm xmlns:a="http://schemas.openxmlformats.org/drawingml/2006/main">
          <a:off x="242886" y="4650777"/>
          <a:ext cx="1053604" cy="4031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2008</a:t>
          </a:r>
          <a:r>
            <a:rPr lang="es-ES" sz="1000" b="1" baseline="0" dirty="0"/>
            <a:t> </a:t>
          </a:r>
        </a:p>
      </cdr:txBody>
    </cdr:sp>
  </cdr:relSizeAnchor>
  <cdr:relSizeAnchor xmlns:cdr="http://schemas.openxmlformats.org/drawingml/2006/chartDrawing">
    <cdr:from>
      <cdr:x>0.11146</cdr:x>
      <cdr:y>0.78512</cdr:y>
    </cdr:from>
    <cdr:to>
      <cdr:x>0.2359</cdr:x>
      <cdr:y>0.86405</cdr:y>
    </cdr:to>
    <cdr:sp macro="" textlink="">
      <cdr:nvSpPr>
        <cdr:cNvPr id="4" name="1 CuadroTexto"/>
        <cdr:cNvSpPr txBox="1"/>
      </cdr:nvSpPr>
      <cdr:spPr>
        <a:xfrm xmlns:a="http://schemas.openxmlformats.org/drawingml/2006/main">
          <a:off x="940394" y="4650777"/>
          <a:ext cx="1049893" cy="4675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2009</a:t>
          </a:r>
          <a:r>
            <a:rPr lang="es-ES" sz="1000" b="1" baseline="0" dirty="0"/>
            <a:t> </a:t>
          </a:r>
        </a:p>
      </cdr:txBody>
    </cdr:sp>
  </cdr:relSizeAnchor>
  <cdr:relSizeAnchor xmlns:cdr="http://schemas.openxmlformats.org/drawingml/2006/chartDrawing">
    <cdr:from>
      <cdr:x>0.26439</cdr:x>
      <cdr:y>0.79198</cdr:y>
    </cdr:from>
    <cdr:to>
      <cdr:x>0.38827</cdr:x>
      <cdr:y>0.85026</cdr:y>
    </cdr:to>
    <cdr:sp macro="" textlink="">
      <cdr:nvSpPr>
        <cdr:cNvPr id="5" name="1 CuadroTexto"/>
        <cdr:cNvSpPr txBox="1"/>
      </cdr:nvSpPr>
      <cdr:spPr>
        <a:xfrm xmlns:a="http://schemas.openxmlformats.org/drawingml/2006/main">
          <a:off x="2289377" y="4978799"/>
          <a:ext cx="1072688" cy="3663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2011 </a:t>
          </a:r>
        </a:p>
      </cdr:txBody>
    </cdr:sp>
  </cdr:relSizeAnchor>
  <cdr:relSizeAnchor xmlns:cdr="http://schemas.openxmlformats.org/drawingml/2006/chartDrawing">
    <cdr:from>
      <cdr:x>0.18516</cdr:x>
      <cdr:y>0.78441</cdr:y>
    </cdr:from>
    <cdr:to>
      <cdr:x>0.30904</cdr:x>
      <cdr:y>0.84269</cdr:y>
    </cdr:to>
    <cdr:sp macro="" textlink="">
      <cdr:nvSpPr>
        <cdr:cNvPr id="6" name="1 CuadroTexto"/>
        <cdr:cNvSpPr txBox="1"/>
      </cdr:nvSpPr>
      <cdr:spPr>
        <a:xfrm xmlns:a="http://schemas.openxmlformats.org/drawingml/2006/main">
          <a:off x="1562224" y="4646602"/>
          <a:ext cx="1045167" cy="345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2010</a:t>
          </a:r>
          <a:r>
            <a:rPr lang="es-ES" sz="1000" b="1" baseline="0" dirty="0"/>
            <a:t> </a:t>
          </a:r>
        </a:p>
      </cdr:txBody>
    </cdr:sp>
  </cdr:relSizeAnchor>
  <cdr:relSizeAnchor xmlns:cdr="http://schemas.openxmlformats.org/drawingml/2006/chartDrawing">
    <cdr:from>
      <cdr:x>0.66192</cdr:x>
      <cdr:y>0.78981</cdr:y>
    </cdr:from>
    <cdr:to>
      <cdr:x>0.7863</cdr:x>
      <cdr:y>0.84809</cdr:y>
    </cdr:to>
    <cdr:sp macro="" textlink="">
      <cdr:nvSpPr>
        <cdr:cNvPr id="7" name="1 CuadroTexto"/>
        <cdr:cNvSpPr txBox="1"/>
      </cdr:nvSpPr>
      <cdr:spPr>
        <a:xfrm xmlns:a="http://schemas.openxmlformats.org/drawingml/2006/main">
          <a:off x="5584559" y="4678555"/>
          <a:ext cx="1049386" cy="3452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2014-1 </a:t>
          </a:r>
        </a:p>
      </cdr:txBody>
    </cdr:sp>
  </cdr:relSizeAnchor>
  <cdr:relSizeAnchor xmlns:cdr="http://schemas.openxmlformats.org/drawingml/2006/chartDrawing">
    <cdr:from>
      <cdr:x>0.58394</cdr:x>
      <cdr:y>0.78981</cdr:y>
    </cdr:from>
    <cdr:to>
      <cdr:x>0.70832</cdr:x>
      <cdr:y>0.84809</cdr:y>
    </cdr:to>
    <cdr:sp macro="" textlink="">
      <cdr:nvSpPr>
        <cdr:cNvPr id="8" name="1 CuadroTexto"/>
        <cdr:cNvSpPr txBox="1"/>
      </cdr:nvSpPr>
      <cdr:spPr>
        <a:xfrm xmlns:a="http://schemas.openxmlformats.org/drawingml/2006/main">
          <a:off x="4926691" y="4678554"/>
          <a:ext cx="1049386" cy="3452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2013-2 </a:t>
          </a:r>
        </a:p>
      </cdr:txBody>
    </cdr:sp>
  </cdr:relSizeAnchor>
  <cdr:relSizeAnchor xmlns:cdr="http://schemas.openxmlformats.org/drawingml/2006/chartDrawing">
    <cdr:from>
      <cdr:x>0.50656</cdr:x>
      <cdr:y>0.78666</cdr:y>
    </cdr:from>
    <cdr:to>
      <cdr:x>0.63044</cdr:x>
      <cdr:y>0.84494</cdr:y>
    </cdr:to>
    <cdr:sp macro="" textlink="">
      <cdr:nvSpPr>
        <cdr:cNvPr id="9" name="1 CuadroTexto"/>
        <cdr:cNvSpPr txBox="1"/>
      </cdr:nvSpPr>
      <cdr:spPr>
        <a:xfrm xmlns:a="http://schemas.openxmlformats.org/drawingml/2006/main">
          <a:off x="4273823" y="4659931"/>
          <a:ext cx="1045168" cy="3452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2013-</a:t>
          </a:r>
          <a:r>
            <a:rPr lang="es-ES" sz="1400" b="1" baseline="0" dirty="0"/>
            <a:t>1</a:t>
          </a:r>
          <a:r>
            <a:rPr lang="es-ES" sz="1000" b="1" baseline="0" dirty="0"/>
            <a:t> </a:t>
          </a:r>
        </a:p>
      </cdr:txBody>
    </cdr:sp>
  </cdr:relSizeAnchor>
  <cdr:relSizeAnchor xmlns:cdr="http://schemas.openxmlformats.org/drawingml/2006/chartDrawing">
    <cdr:from>
      <cdr:x>0.42375</cdr:x>
      <cdr:y>0.79198</cdr:y>
    </cdr:from>
    <cdr:to>
      <cdr:x>0.54763</cdr:x>
      <cdr:y>0.85026</cdr:y>
    </cdr:to>
    <cdr:sp macro="" textlink="">
      <cdr:nvSpPr>
        <cdr:cNvPr id="10" name="1 CuadroTexto"/>
        <cdr:cNvSpPr txBox="1"/>
      </cdr:nvSpPr>
      <cdr:spPr>
        <a:xfrm xmlns:a="http://schemas.openxmlformats.org/drawingml/2006/main">
          <a:off x="3669290" y="4978784"/>
          <a:ext cx="1072688" cy="3663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2012-2 </a:t>
          </a:r>
        </a:p>
      </cdr:txBody>
    </cdr:sp>
  </cdr:relSizeAnchor>
  <cdr:relSizeAnchor xmlns:cdr="http://schemas.openxmlformats.org/drawingml/2006/chartDrawing">
    <cdr:from>
      <cdr:x>0.34817</cdr:x>
      <cdr:y>0.79335</cdr:y>
    </cdr:from>
    <cdr:to>
      <cdr:x>0.47205</cdr:x>
      <cdr:y>0.85188</cdr:y>
    </cdr:to>
    <cdr:sp macro="" textlink="">
      <cdr:nvSpPr>
        <cdr:cNvPr id="11" name="1 CuadroTexto"/>
        <cdr:cNvSpPr txBox="1"/>
      </cdr:nvSpPr>
      <cdr:spPr>
        <a:xfrm xmlns:a="http://schemas.openxmlformats.org/drawingml/2006/main">
          <a:off x="3014837" y="4987366"/>
          <a:ext cx="1072688" cy="3679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2012-1 </a:t>
          </a:r>
        </a:p>
      </cdr:txBody>
    </cdr:sp>
  </cdr:relSizeAnchor>
  <cdr:relSizeAnchor xmlns:cdr="http://schemas.openxmlformats.org/drawingml/2006/chartDrawing">
    <cdr:from>
      <cdr:x>0.05097</cdr:x>
      <cdr:y>0.12534</cdr:y>
    </cdr:from>
    <cdr:to>
      <cdr:x>0.5102</cdr:x>
      <cdr:y>0.2741</cdr:y>
    </cdr:to>
    <cdr:sp macro="" textlink="">
      <cdr:nvSpPr>
        <cdr:cNvPr id="13" name="1 CuadroTexto"/>
        <cdr:cNvSpPr txBox="1"/>
      </cdr:nvSpPr>
      <cdr:spPr>
        <a:xfrm xmlns:a="http://schemas.openxmlformats.org/drawingml/2006/main">
          <a:off x="430030" y="742472"/>
          <a:ext cx="3874463" cy="8812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00000"/>
            </a:lnSpc>
          </a:pPr>
          <a:r>
            <a:rPr lang="es-ES" b="1" baseline="0" dirty="0"/>
            <a:t>Promedio </a:t>
          </a:r>
          <a:r>
            <a:rPr lang="es-ES" b="1" baseline="0" dirty="0" smtClean="0"/>
            <a:t>Gral. </a:t>
          </a:r>
          <a:r>
            <a:rPr lang="es-ES" b="1" baseline="0" dirty="0"/>
            <a:t>.  de las 12 evaluaciones  =  </a:t>
          </a:r>
          <a:r>
            <a:rPr lang="es-ES" b="1" u="sng" baseline="0" dirty="0"/>
            <a:t>49.52</a:t>
          </a:r>
        </a:p>
        <a:p xmlns:a="http://schemas.openxmlformats.org/drawingml/2006/main">
          <a:pPr algn="l">
            <a:lnSpc>
              <a:spcPct val="100000"/>
            </a:lnSpc>
          </a:pPr>
          <a:endParaRPr lang="es-ES" b="1" baseline="0" dirty="0"/>
        </a:p>
        <a:p xmlns:a="http://schemas.openxmlformats.org/drawingml/2006/main">
          <a:pPr algn="l">
            <a:lnSpc>
              <a:spcPct val="100000"/>
            </a:lnSpc>
          </a:pPr>
          <a:r>
            <a:rPr lang="es-ES" b="1" baseline="0" dirty="0"/>
            <a:t>Promedio </a:t>
          </a:r>
          <a:r>
            <a:rPr lang="es-ES" b="1" baseline="0" dirty="0" smtClean="0"/>
            <a:t>móvil </a:t>
          </a:r>
          <a:r>
            <a:rPr lang="es-ES" b="1" baseline="0" dirty="0"/>
            <a:t>de las últimas 4 evaluaciones</a:t>
          </a:r>
          <a:endParaRPr lang="es-ES" b="0" baseline="0" dirty="0"/>
        </a:p>
        <a:p xmlns:a="http://schemas.openxmlformats.org/drawingml/2006/main">
          <a:pPr algn="l">
            <a:lnSpc>
              <a:spcPct val="100000"/>
            </a:lnSpc>
          </a:pPr>
          <a:r>
            <a:rPr lang="es-ES" b="1" baseline="0" dirty="0"/>
            <a:t>De 2014-1  a 2015-2  = </a:t>
          </a:r>
          <a:r>
            <a:rPr lang="es-ES" b="1" u="sng" baseline="0" dirty="0"/>
            <a:t>64.09</a:t>
          </a:r>
        </a:p>
        <a:p xmlns:a="http://schemas.openxmlformats.org/drawingml/2006/main">
          <a:pPr algn="ctr">
            <a:lnSpc>
              <a:spcPct val="100000"/>
            </a:lnSpc>
          </a:pPr>
          <a:endParaRPr lang="es-ES" sz="1200" b="1" baseline="0" dirty="0"/>
        </a:p>
        <a:p xmlns:a="http://schemas.openxmlformats.org/drawingml/2006/main">
          <a:pPr algn="ctr">
            <a:lnSpc>
              <a:spcPct val="100000"/>
            </a:lnSpc>
          </a:pPr>
          <a:endParaRPr lang="es-ES" sz="1200" b="1" baseline="0" dirty="0"/>
        </a:p>
      </cdr:txBody>
    </cdr:sp>
  </cdr:relSizeAnchor>
  <cdr:relSizeAnchor xmlns:cdr="http://schemas.openxmlformats.org/drawingml/2006/chartDrawing">
    <cdr:from>
      <cdr:x>0.51214</cdr:x>
      <cdr:y>0.86344</cdr:y>
    </cdr:from>
    <cdr:to>
      <cdr:x>0.95686</cdr:x>
      <cdr:y>0.96789</cdr:y>
    </cdr:to>
    <cdr:sp macro="" textlink="">
      <cdr:nvSpPr>
        <cdr:cNvPr id="14" name="1 CuadroTexto"/>
        <cdr:cNvSpPr txBox="1"/>
      </cdr:nvSpPr>
      <cdr:spPr>
        <a:xfrm xmlns:a="http://schemas.openxmlformats.org/drawingml/2006/main">
          <a:off x="4377462" y="5031783"/>
          <a:ext cx="3827364" cy="6086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b="1" baseline="0" dirty="0"/>
            <a:t>COMISIÓN DE ACCESO A LA INFORMACIÓN PÚBLICA Y PROTECCIÓN DE DATOS PERSONALES</a:t>
          </a:r>
        </a:p>
        <a:p xmlns:a="http://schemas.openxmlformats.org/drawingml/2006/main">
          <a:pPr algn="r"/>
          <a:r>
            <a:rPr lang="es-MX" b="1" baseline="0" dirty="0"/>
            <a:t>DICIEMBRE DE 2015</a:t>
          </a:r>
        </a:p>
      </cdr:txBody>
    </cdr:sp>
  </cdr:relSizeAnchor>
  <cdr:relSizeAnchor xmlns:cdr="http://schemas.openxmlformats.org/drawingml/2006/chartDrawing">
    <cdr:from>
      <cdr:x>0.28875</cdr:x>
      <cdr:y>0.3955</cdr:y>
    </cdr:from>
    <cdr:to>
      <cdr:x>0.51906</cdr:x>
      <cdr:y>0.47156</cdr:y>
    </cdr:to>
    <cdr:sp macro="" textlink="">
      <cdr:nvSpPr>
        <cdr:cNvPr id="15" name="1 CuadroTexto"/>
        <cdr:cNvSpPr txBox="1"/>
      </cdr:nvSpPr>
      <cdr:spPr>
        <a:xfrm xmlns:a="http://schemas.openxmlformats.org/drawingml/2006/main">
          <a:off x="3248179" y="2342789"/>
          <a:ext cx="2590814" cy="450554"/>
        </a:xfrm>
        <a:prstGeom xmlns:a="http://schemas.openxmlformats.org/drawingml/2006/main" prst="rect">
          <a:avLst/>
        </a:prstGeom>
        <a:scene3d xmlns:a="http://schemas.openxmlformats.org/drawingml/2006/main">
          <a:camera prst="orthographicFront">
            <a:rot lat="0" lon="0" rev="0"/>
          </a:camera>
          <a:lightRig rig="threePt" dir="t">
            <a:rot lat="0" lon="0" rev="7200000"/>
          </a:lightRig>
        </a:scene3d>
        <a:sp3d xmlns:a="http://schemas.openxmlformats.org/drawingml/2006/main"/>
      </cdr:spPr>
      <cdr:txBody>
        <a:bodyPr xmlns:a="http://schemas.openxmlformats.org/drawingml/2006/main" rot="-660000" wrap="square" lIns="72000" t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smtClean="0"/>
            <a:t>Línea </a:t>
          </a:r>
          <a:r>
            <a:rPr lang="es-ES" sz="1200" b="1" baseline="0" dirty="0"/>
            <a:t>de Tendencia  </a:t>
          </a:r>
        </a:p>
      </cdr:txBody>
    </cdr:sp>
  </cdr:relSizeAnchor>
  <cdr:relSizeAnchor xmlns:cdr="http://schemas.openxmlformats.org/drawingml/2006/chartDrawing">
    <cdr:from>
      <cdr:x>0.74387</cdr:x>
      <cdr:y>0.792</cdr:y>
    </cdr:from>
    <cdr:to>
      <cdr:x>0.84892</cdr:x>
      <cdr:y>0.84866</cdr:y>
    </cdr:to>
    <cdr:sp macro="" textlink="">
      <cdr:nvSpPr>
        <cdr:cNvPr id="16" name="1 CuadroTexto"/>
        <cdr:cNvSpPr txBox="1"/>
      </cdr:nvSpPr>
      <cdr:spPr>
        <a:xfrm xmlns:a="http://schemas.openxmlformats.org/drawingml/2006/main">
          <a:off x="6441238" y="4978878"/>
          <a:ext cx="909638"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2014-2 </a:t>
          </a:r>
        </a:p>
      </cdr:txBody>
    </cdr:sp>
  </cdr:relSizeAnchor>
  <cdr:relSizeAnchor xmlns:cdr="http://schemas.openxmlformats.org/drawingml/2006/chartDrawing">
    <cdr:from>
      <cdr:x>0.08062</cdr:x>
      <cdr:y>0.59748</cdr:y>
    </cdr:from>
    <cdr:to>
      <cdr:x>0.54466</cdr:x>
      <cdr:y>0.75406</cdr:y>
    </cdr:to>
    <cdr:sp macro="" textlink="">
      <cdr:nvSpPr>
        <cdr:cNvPr id="17" name="1 CuadroTexto"/>
        <cdr:cNvSpPr txBox="1"/>
      </cdr:nvSpPr>
      <cdr:spPr>
        <a:xfrm xmlns:a="http://schemas.openxmlformats.org/drawingml/2006/main">
          <a:off x="698096" y="3756083"/>
          <a:ext cx="4018164" cy="98434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ES" sz="1000" b="1" u="none" dirty="0" smtClean="0"/>
            <a:t>Línea</a:t>
          </a:r>
          <a:r>
            <a:rPr lang="es-ES" sz="1000" b="1" u="none" baseline="0" dirty="0" smtClean="0"/>
            <a:t> </a:t>
          </a:r>
          <a:r>
            <a:rPr lang="es-ES" sz="1000" b="1" u="none" baseline="0" dirty="0"/>
            <a:t>de Tendencia:</a:t>
          </a:r>
        </a:p>
        <a:p xmlns:a="http://schemas.openxmlformats.org/drawingml/2006/main">
          <a:pPr algn="l"/>
          <a:r>
            <a:rPr lang="es-ES" sz="1000" b="1" u="none" baseline="0" dirty="0"/>
            <a:t>Nos indica hacía donde se dirige el péndulo de la historia, toda vez que observando la </a:t>
          </a:r>
          <a:r>
            <a:rPr lang="es-ES" sz="1000" b="1" u="none" baseline="0" dirty="0" smtClean="0"/>
            <a:t>trayectoria </a:t>
          </a:r>
          <a:r>
            <a:rPr lang="es-ES" sz="1000" b="1" u="none" baseline="0" dirty="0"/>
            <a:t>se puede dar un pronostico del futuro </a:t>
          </a:r>
          <a:r>
            <a:rPr lang="es-ES" sz="1000" b="1" u="none" baseline="0" dirty="0" smtClean="0"/>
            <a:t>próximo. </a:t>
          </a:r>
          <a:endParaRPr lang="es-ES" sz="1000" b="1" u="none" dirty="0"/>
        </a:p>
      </cdr:txBody>
    </cdr:sp>
  </cdr:relSizeAnchor>
  <cdr:relSizeAnchor xmlns:cdr="http://schemas.openxmlformats.org/drawingml/2006/chartDrawing">
    <cdr:from>
      <cdr:x>0.54992</cdr:x>
      <cdr:y>0.44013</cdr:y>
    </cdr:from>
    <cdr:to>
      <cdr:x>1</cdr:x>
      <cdr:y>0.66302</cdr:y>
    </cdr:to>
    <cdr:sp macro="" textlink="">
      <cdr:nvSpPr>
        <cdr:cNvPr id="18" name="18 CuadroTexto"/>
        <cdr:cNvSpPr txBox="1"/>
      </cdr:nvSpPr>
      <cdr:spPr>
        <a:xfrm xmlns:a="http://schemas.openxmlformats.org/drawingml/2006/main">
          <a:off x="4761807" y="2766902"/>
          <a:ext cx="3897284" cy="1401198"/>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ts val="1200"/>
            </a:lnSpc>
          </a:pPr>
          <a:r>
            <a:rPr lang="es-ES" sz="1000" b="1" u="sng" baseline="0" dirty="0"/>
            <a:t>Nota:</a:t>
          </a:r>
          <a:r>
            <a:rPr lang="es-ES" sz="1000" b="1" u="none" baseline="0" dirty="0"/>
            <a:t> Con el Plan de trabajo de 2015 se fortaleció la transparencia derivado a las firmas de convenio con municipios en el primer semestre del año y en el segundo con partidos </a:t>
          </a:r>
          <a:r>
            <a:rPr lang="es-ES" sz="1000" b="1" u="none" baseline="0" dirty="0" smtClean="0"/>
            <a:t>políticos </a:t>
          </a:r>
          <a:r>
            <a:rPr lang="es-ES" sz="1000" b="1" u="none" baseline="0" dirty="0"/>
            <a:t>de tal forma que se observa en la grafica un ligero crecimiento del puntaje en la evaluación 2015-2  en relación a la 2015-1 </a:t>
          </a:r>
          <a:endParaRPr lang="es-ES" sz="1000" b="1" baseline="0" dirty="0"/>
        </a:p>
      </cdr:txBody>
    </cdr:sp>
  </cdr:relSizeAnchor>
  <cdr:relSizeAnchor xmlns:cdr="http://schemas.openxmlformats.org/drawingml/2006/chartDrawing">
    <cdr:from>
      <cdr:x>0.82487</cdr:x>
      <cdr:y>0.78907</cdr:y>
    </cdr:from>
    <cdr:to>
      <cdr:x>0.92992</cdr:x>
      <cdr:y>0.84573</cdr:y>
    </cdr:to>
    <cdr:sp macro="" textlink="">
      <cdr:nvSpPr>
        <cdr:cNvPr id="19" name="1 CuadroTexto"/>
        <cdr:cNvSpPr txBox="1"/>
      </cdr:nvSpPr>
      <cdr:spPr>
        <a:xfrm xmlns:a="http://schemas.openxmlformats.org/drawingml/2006/main">
          <a:off x="7142596" y="4960504"/>
          <a:ext cx="909638"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2015-1 </a:t>
          </a:r>
        </a:p>
      </cdr:txBody>
    </cdr:sp>
  </cdr:relSizeAnchor>
  <cdr:relSizeAnchor xmlns:cdr="http://schemas.openxmlformats.org/drawingml/2006/chartDrawing">
    <cdr:from>
      <cdr:x>0.903</cdr:x>
      <cdr:y>0.79183</cdr:y>
    </cdr:from>
    <cdr:to>
      <cdr:x>1</cdr:x>
      <cdr:y>0.84849</cdr:y>
    </cdr:to>
    <cdr:sp macro="" textlink="">
      <cdr:nvSpPr>
        <cdr:cNvPr id="20" name="1 CuadroTexto"/>
        <cdr:cNvSpPr txBox="1"/>
      </cdr:nvSpPr>
      <cdr:spPr>
        <a:xfrm xmlns:a="http://schemas.openxmlformats.org/drawingml/2006/main">
          <a:off x="7819159" y="4977822"/>
          <a:ext cx="839932"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200" b="1" baseline="0" dirty="0"/>
            <a:t>2015-2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09" y="446088"/>
            <a:ext cx="26288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1909"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157"/>
            <a:ext cx="1767506"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12/14/2015</a:t>
            </a:fld>
            <a:endParaRPr lang="en-US" dirty="0"/>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amaxac.gob.mx/" TargetMode="External"/><Relationship Id="rId3" Type="http://schemas.openxmlformats.org/officeDocument/2006/relationships/hyperlink" Target="http://saludsantacruztlaxcala.org.mx/" TargetMode="External"/><Relationship Id="rId7" Type="http://schemas.openxmlformats.org/officeDocument/2006/relationships/hyperlink" Target="http://www.tecopilco.gob.mx/" TargetMode="External"/><Relationship Id="rId2" Type="http://schemas.openxmlformats.org/officeDocument/2006/relationships/hyperlink" Target="http://www.ayuntamiento/" TargetMode="External"/><Relationship Id="rId1" Type="http://schemas.openxmlformats.org/officeDocument/2006/relationships/slideLayout" Target="../slideLayouts/slideLayout1.xml"/><Relationship Id="rId6" Type="http://schemas.openxmlformats.org/officeDocument/2006/relationships/hyperlink" Target="http://www.tzompantepec.gob.mx/" TargetMode="External"/><Relationship Id="rId5" Type="http://schemas.openxmlformats.org/officeDocument/2006/relationships/hyperlink" Target="http://teacalco.gob.mx/" TargetMode="External"/><Relationship Id="rId4" Type="http://schemas.openxmlformats.org/officeDocument/2006/relationships/hyperlink" Target="http://www.nativitas.gob.mx/" TargetMode="External"/><Relationship Id="rId9" Type="http://schemas.openxmlformats.org/officeDocument/2006/relationships/hyperlink" Target="http://www.quilehtla.gob.m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transparencia.tlaxcala.gob.m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transparencia.tlaxcala.gob.m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41910" y="1951459"/>
            <a:ext cx="6686549" cy="1925598"/>
          </a:xfrm>
        </p:spPr>
        <p:txBody>
          <a:bodyPr>
            <a:normAutofit/>
          </a:bodyPr>
          <a:lstStyle/>
          <a:p>
            <a:pPr algn="ctr"/>
            <a:r>
              <a:rPr lang="es-MX" sz="2800" b="1" dirty="0" smtClean="0">
                <a:solidFill>
                  <a:schemeClr val="tx1"/>
                </a:solidFill>
              </a:rPr>
              <a:t>SEGUNDA EVALUACIÓN </a:t>
            </a:r>
            <a:br>
              <a:rPr lang="es-MX" sz="2800" b="1" dirty="0" smtClean="0">
                <a:solidFill>
                  <a:schemeClr val="tx1"/>
                </a:solidFill>
              </a:rPr>
            </a:br>
            <a:r>
              <a:rPr lang="es-MX" sz="2800" b="1" dirty="0" smtClean="0">
                <a:solidFill>
                  <a:schemeClr val="tx1"/>
                </a:solidFill>
              </a:rPr>
              <a:t>SEMESTRAL 2015</a:t>
            </a:r>
            <a:endParaRPr lang="es-MX" sz="2800" b="1" dirty="0">
              <a:solidFill>
                <a:schemeClr val="tx1"/>
              </a:solidFill>
            </a:endParaRPr>
          </a:p>
        </p:txBody>
      </p:sp>
      <p:sp>
        <p:nvSpPr>
          <p:cNvPr id="3" name="Subtítulo 2"/>
          <p:cNvSpPr>
            <a:spLocks noGrp="1"/>
          </p:cNvSpPr>
          <p:nvPr>
            <p:ph type="subTitle" idx="1"/>
          </p:nvPr>
        </p:nvSpPr>
        <p:spPr/>
        <p:txBody>
          <a:bodyPr>
            <a:normAutofit lnSpcReduction="10000"/>
          </a:bodyPr>
          <a:lstStyle/>
          <a:p>
            <a:pPr algn="r"/>
            <a:endParaRPr lang="es-MX" dirty="0" smtClean="0"/>
          </a:p>
          <a:p>
            <a:pPr algn="r"/>
            <a:endParaRPr lang="es-MX" dirty="0" smtClean="0"/>
          </a:p>
          <a:p>
            <a:pPr algn="r"/>
            <a:r>
              <a:rPr lang="es-MX" sz="1600" b="1" dirty="0" smtClean="0">
                <a:solidFill>
                  <a:schemeClr val="tx1"/>
                </a:solidFill>
              </a:rPr>
              <a:t>DICIEMBRE DE 2015</a:t>
            </a:r>
            <a:endParaRPr lang="es-MX" sz="1600" b="1" dirty="0">
              <a:solidFill>
                <a:schemeClr val="tx1"/>
              </a:solidFill>
            </a:endParaRPr>
          </a:p>
        </p:txBody>
      </p:sp>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pic>
        <p:nvPicPr>
          <p:cNvPr id="5" name="5 Imagen" descr="F:\icono tlaxcala transparente.png"/>
          <p:cNvPicPr/>
          <p:nvPr/>
        </p:nvPicPr>
        <p:blipFill>
          <a:blip r:embed="rId2" cstate="print"/>
          <a:srcRect/>
          <a:stretch>
            <a:fillRect/>
          </a:stretch>
        </p:blipFill>
        <p:spPr bwMode="auto">
          <a:xfrm>
            <a:off x="1258415" y="5435930"/>
            <a:ext cx="1006803" cy="935465"/>
          </a:xfrm>
          <a:prstGeom prst="rect">
            <a:avLst/>
          </a:prstGeom>
          <a:noFill/>
          <a:ln w="9525">
            <a:noFill/>
            <a:miter lim="800000"/>
            <a:headEnd/>
            <a:tailEnd/>
          </a:ln>
        </p:spPr>
      </p:pic>
    </p:spTree>
    <p:extLst>
      <p:ext uri="{BB962C8B-B14F-4D97-AF65-F5344CB8AC3E}">
        <p14:creationId xmlns:p14="http://schemas.microsoft.com/office/powerpoint/2010/main" val="2538335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3" name="4 Título"/>
          <p:cNvSpPr>
            <a:spLocks noGrp="1"/>
          </p:cNvSpPr>
          <p:nvPr>
            <p:ph type="ctrTitle"/>
          </p:nvPr>
        </p:nvSpPr>
        <p:spPr>
          <a:xfrm>
            <a:off x="1646932" y="2375968"/>
            <a:ext cx="6012809" cy="1472184"/>
          </a:xfrm>
        </p:spPr>
        <p:txBody>
          <a:bodyPr>
            <a:normAutofit/>
          </a:bodyPr>
          <a:lstStyle/>
          <a:p>
            <a:pPr algn="ctr"/>
            <a:r>
              <a:rPr lang="es-MX" sz="2400" b="1" dirty="0" smtClean="0">
                <a:solidFill>
                  <a:schemeClr val="tx1"/>
                </a:solidFill>
              </a:rPr>
              <a:t>Índice de Cumplimiento de Requerimientos </a:t>
            </a:r>
            <a:br>
              <a:rPr lang="es-MX" sz="2400" b="1" dirty="0" smtClean="0">
                <a:solidFill>
                  <a:schemeClr val="tx1"/>
                </a:solidFill>
              </a:rPr>
            </a:br>
            <a:r>
              <a:rPr lang="es-MX" sz="2400" b="1" dirty="0" smtClean="0">
                <a:solidFill>
                  <a:schemeClr val="tx1"/>
                </a:solidFill>
              </a:rPr>
              <a:t>(ICR)</a:t>
            </a:r>
            <a:endParaRPr lang="es-MX" sz="2400" b="1" dirty="0">
              <a:solidFill>
                <a:schemeClr val="tx1"/>
              </a:solidFill>
            </a:endParaRPr>
          </a:p>
        </p:txBody>
      </p:sp>
      <p:sp>
        <p:nvSpPr>
          <p:cNvPr id="5" name="4 Título"/>
          <p:cNvSpPr txBox="1">
            <a:spLocks/>
          </p:cNvSpPr>
          <p:nvPr/>
        </p:nvSpPr>
        <p:spPr>
          <a:xfrm>
            <a:off x="5631873" y="5524783"/>
            <a:ext cx="2724059"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2015</a:t>
            </a:r>
            <a:endParaRPr lang="es-MX" sz="1800" b="1" dirty="0">
              <a:solidFill>
                <a:schemeClr val="tx1"/>
              </a:solidFill>
            </a:endParaRPr>
          </a:p>
        </p:txBody>
      </p:sp>
    </p:spTree>
    <p:extLst>
      <p:ext uri="{BB962C8B-B14F-4D97-AF65-F5344CB8AC3E}">
        <p14:creationId xmlns:p14="http://schemas.microsoft.com/office/powerpoint/2010/main" val="2372628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6" name="Título 1"/>
          <p:cNvSpPr txBox="1">
            <a:spLocks/>
          </p:cNvSpPr>
          <p:nvPr/>
        </p:nvSpPr>
        <p:spPr>
          <a:xfrm>
            <a:off x="1132703" y="571501"/>
            <a:ext cx="6244842" cy="816820"/>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2100" b="1" dirty="0" smtClean="0">
                <a:solidFill>
                  <a:schemeClr val="tx1"/>
                </a:solidFill>
              </a:rPr>
              <a:t>Índice de Cumplimiento de Requerimientos</a:t>
            </a:r>
            <a:endParaRPr lang="es-MX" sz="2100" dirty="0">
              <a:solidFill>
                <a:schemeClr val="tx1"/>
              </a:solidFill>
            </a:endParaRPr>
          </a:p>
        </p:txBody>
      </p:sp>
      <p:sp>
        <p:nvSpPr>
          <p:cNvPr id="7" name="Marcador de contenido 2"/>
          <p:cNvSpPr txBox="1">
            <a:spLocks/>
          </p:cNvSpPr>
          <p:nvPr/>
        </p:nvSpPr>
        <p:spPr>
          <a:xfrm>
            <a:off x="1132703" y="1631373"/>
            <a:ext cx="7168359" cy="124097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0"/>
            <a:r>
              <a:rPr lang="es-MX" sz="1600" dirty="0" smtClean="0">
                <a:solidFill>
                  <a:schemeClr val="tx1"/>
                </a:solidFill>
                <a:latin typeface="Arial Narrow" panose="020B0606020202030204" pitchFamily="34" charset="0"/>
              </a:rPr>
              <a:t>Este índice establece el cumplimiento de las recomendaciones, requerimientos y demás documentos análogos que en materia de acceso a la información, emita el Consejo </a:t>
            </a:r>
            <a:r>
              <a:rPr lang="es-MX" sz="1600" dirty="0">
                <a:solidFill>
                  <a:schemeClr val="tx1"/>
                </a:solidFill>
                <a:latin typeface="Arial Narrow" panose="020B0606020202030204" pitchFamily="34" charset="0"/>
              </a:rPr>
              <a:t>G</a:t>
            </a:r>
            <a:r>
              <a:rPr lang="es-MX" sz="1600" dirty="0" smtClean="0">
                <a:solidFill>
                  <a:schemeClr val="tx1"/>
                </a:solidFill>
                <a:latin typeface="Arial Narrow" panose="020B0606020202030204" pitchFamily="34" charset="0"/>
              </a:rPr>
              <a:t>eneral.</a:t>
            </a:r>
          </a:p>
          <a:p>
            <a:pPr marL="0"/>
            <a:r>
              <a:rPr lang="es-MX" sz="1600" dirty="0" smtClean="0">
                <a:solidFill>
                  <a:schemeClr val="tx1"/>
                </a:solidFill>
                <a:latin typeface="Arial Narrow" panose="020B0606020202030204" pitchFamily="34" charset="0"/>
              </a:rPr>
              <a:t>Fueron tres requerimientos los que se solicitaron a los Sujetos Obligados en el transcurso del segundo semestre de  2015:</a:t>
            </a:r>
          </a:p>
          <a:p>
            <a:pPr marL="0"/>
            <a:endParaRPr lang="es-MX" sz="1800" dirty="0">
              <a:latin typeface="Arial Narrow" panose="020B0606020202030204" pitchFamily="34" charset="0"/>
            </a:endParaRPr>
          </a:p>
        </p:txBody>
      </p:sp>
      <p:graphicFrame>
        <p:nvGraphicFramePr>
          <p:cNvPr id="8" name="9 Tabla"/>
          <p:cNvGraphicFramePr>
            <a:graphicFrameLocks noGrp="1"/>
          </p:cNvGraphicFramePr>
          <p:nvPr>
            <p:extLst>
              <p:ext uri="{D42A27DB-BD31-4B8C-83A1-F6EECF244321}">
                <p14:modId xmlns:p14="http://schemas.microsoft.com/office/powerpoint/2010/main" val="1023136075"/>
              </p:ext>
            </p:extLst>
          </p:nvPr>
        </p:nvGraphicFramePr>
        <p:xfrm>
          <a:off x="810490" y="2980122"/>
          <a:ext cx="7383015" cy="2624340"/>
        </p:xfrm>
        <a:graphic>
          <a:graphicData uri="http://schemas.openxmlformats.org/drawingml/2006/table">
            <a:tbl>
              <a:tblPr firstRow="1" bandRow="1">
                <a:tableStyleId>{5C22544A-7EE6-4342-B048-85BDC9FD1C3A}</a:tableStyleId>
              </a:tblPr>
              <a:tblGrid>
                <a:gridCol w="2460077"/>
                <a:gridCol w="3253532"/>
                <a:gridCol w="1669406"/>
              </a:tblGrid>
              <a:tr h="500938">
                <a:tc gridSpan="2">
                  <a:txBody>
                    <a:bodyPr/>
                    <a:lstStyle/>
                    <a:p>
                      <a:pPr algn="ctr">
                        <a:lnSpc>
                          <a:spcPct val="107000"/>
                        </a:lnSpc>
                        <a:spcAft>
                          <a:spcPts val="0"/>
                        </a:spcAft>
                      </a:pPr>
                      <a:r>
                        <a:rPr lang="es-MX" sz="1200" dirty="0">
                          <a:effectLst/>
                          <a:latin typeface="Arial Narrow" panose="020B0606020202030204" pitchFamily="34" charset="0"/>
                        </a:rPr>
                        <a:t>REQUERIMIENTOS</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50000"/>
                      </a:schemeClr>
                    </a:solidFill>
                  </a:tcPr>
                </a:tc>
                <a:tc hMerge="1">
                  <a:txBody>
                    <a:bodyPr/>
                    <a:lstStyle/>
                    <a:p>
                      <a:endParaRPr lang="es-MX"/>
                    </a:p>
                  </a:txBody>
                  <a:tcPr/>
                </a:tc>
                <a:tc>
                  <a:txBody>
                    <a:bodyPr/>
                    <a:lstStyle/>
                    <a:p>
                      <a:pPr marL="0" algn="ctr" defTabSz="457200" rtl="0" eaLnBrk="1" latinLnBrk="0" hangingPunct="1">
                        <a:lnSpc>
                          <a:spcPct val="107000"/>
                        </a:lnSpc>
                        <a:spcAft>
                          <a:spcPts val="0"/>
                        </a:spcAft>
                      </a:pPr>
                      <a:r>
                        <a:rPr lang="es-MX" sz="1200" b="1" kern="1200" dirty="0" smtClean="0">
                          <a:solidFill>
                            <a:schemeClr val="lt1"/>
                          </a:solidFill>
                          <a:effectLst/>
                          <a:latin typeface="Arial Narrow" panose="020B0606020202030204" pitchFamily="34" charset="0"/>
                          <a:ea typeface="+mn-ea"/>
                          <a:cs typeface="+mn-cs"/>
                        </a:rPr>
                        <a:t>PUNTAJE</a:t>
                      </a:r>
                      <a:r>
                        <a:rPr lang="es-MX" sz="1200" b="1" kern="1200" baseline="0" dirty="0" smtClean="0">
                          <a:solidFill>
                            <a:schemeClr val="lt1"/>
                          </a:solidFill>
                          <a:effectLst/>
                          <a:latin typeface="Arial Narrow" panose="020B0606020202030204" pitchFamily="34" charset="0"/>
                          <a:ea typeface="+mn-ea"/>
                          <a:cs typeface="+mn-cs"/>
                        </a:rPr>
                        <a:t> PONDERADO</a:t>
                      </a:r>
                      <a:endParaRPr lang="es-MX" sz="1200" b="1" kern="1200" dirty="0">
                        <a:solidFill>
                          <a:schemeClr val="lt1"/>
                        </a:solidFill>
                        <a:effectLst/>
                        <a:latin typeface="Arial Narrow" panose="020B0606020202030204" pitchFamily="34" charset="0"/>
                        <a:ea typeface="+mn-ea"/>
                        <a:cs typeface="+mn-cs"/>
                      </a:endParaRPr>
                    </a:p>
                  </a:txBody>
                  <a:tcPr marL="38576" marR="38576" marT="0" marB="0" anchor="ctr">
                    <a:solidFill>
                      <a:schemeClr val="accent3">
                        <a:lumMod val="50000"/>
                      </a:schemeClr>
                    </a:solidFill>
                  </a:tcPr>
                </a:tc>
              </a:tr>
              <a:tr h="500938">
                <a:tc>
                  <a:txBody>
                    <a:bodyPr/>
                    <a:lstStyle/>
                    <a:p>
                      <a:pPr algn="l">
                        <a:lnSpc>
                          <a:spcPct val="107000"/>
                        </a:lnSpc>
                        <a:spcAft>
                          <a:spcPts val="0"/>
                        </a:spcAft>
                      </a:pPr>
                      <a:r>
                        <a:rPr lang="es-MX" sz="1200" b="1" dirty="0" smtClean="0">
                          <a:effectLst/>
                          <a:latin typeface="Arial Narrow" panose="020B0606020202030204" pitchFamily="34" charset="0"/>
                          <a:ea typeface="+mn-ea"/>
                          <a:cs typeface="+mn-cs"/>
                        </a:rPr>
                        <a:t>Informe</a:t>
                      </a:r>
                      <a:r>
                        <a:rPr lang="es-MX" sz="1200" b="1" baseline="0" dirty="0" smtClean="0">
                          <a:effectLst/>
                          <a:latin typeface="Arial Narrow" panose="020B0606020202030204" pitchFamily="34" charset="0"/>
                          <a:ea typeface="+mn-ea"/>
                          <a:cs typeface="+mn-cs"/>
                        </a:rPr>
                        <a:t> Anual de solicitudes de Información.</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200" b="1" kern="1200" dirty="0" smtClean="0">
                          <a:solidFill>
                            <a:schemeClr val="dk1"/>
                          </a:solidFill>
                          <a:effectLst/>
                          <a:latin typeface="Arial Narrow" panose="020B0606020202030204" pitchFamily="34" charset="0"/>
                          <a:ea typeface="+mn-ea"/>
                          <a:cs typeface="+mn-cs"/>
                        </a:rPr>
                        <a:t>Artículo 30 fracción V; 34 fracción VI de</a:t>
                      </a:r>
                      <a:r>
                        <a:rPr lang="es-MX" sz="1200" b="1" kern="1200" baseline="0" dirty="0" smtClean="0">
                          <a:solidFill>
                            <a:schemeClr val="dk1"/>
                          </a:solidFill>
                          <a:effectLst/>
                          <a:latin typeface="Arial Narrow" panose="020B0606020202030204" pitchFamily="34" charset="0"/>
                          <a:ea typeface="+mn-ea"/>
                          <a:cs typeface="+mn-cs"/>
                        </a:rPr>
                        <a:t> la LAIPET</a:t>
                      </a:r>
                      <a:endParaRPr lang="es-MX" sz="1200" b="1" kern="1200" dirty="0">
                        <a:solidFill>
                          <a:schemeClr val="dk1"/>
                        </a:solidFill>
                        <a:effectLst/>
                        <a:latin typeface="Arial Narrow" panose="020B0606020202030204" pitchFamily="34" charset="0"/>
                        <a:ea typeface="+mn-ea"/>
                        <a:cs typeface="+mn-cs"/>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200" b="1" baseline="0" dirty="0" smtClean="0">
                          <a:effectLst/>
                          <a:latin typeface="Arial Narrow" panose="020B0606020202030204" pitchFamily="34" charset="0"/>
                          <a:ea typeface="+mn-ea"/>
                          <a:cs typeface="+mn-cs"/>
                        </a:rPr>
                        <a:t>7 puntos</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600393">
                <a:tc>
                  <a:txBody>
                    <a:bodyPr/>
                    <a:lstStyle/>
                    <a:p>
                      <a:pPr algn="just">
                        <a:lnSpc>
                          <a:spcPct val="107000"/>
                        </a:lnSpc>
                        <a:spcAft>
                          <a:spcPts val="0"/>
                        </a:spcAft>
                      </a:pPr>
                      <a:r>
                        <a:rPr lang="es-MX" sz="1200" b="1" dirty="0" smtClean="0">
                          <a:effectLst/>
                          <a:latin typeface="Arial Narrow" panose="020B0606020202030204" pitchFamily="34" charset="0"/>
                          <a:ea typeface="+mn-ea"/>
                          <a:cs typeface="+mn-cs"/>
                        </a:rPr>
                        <a:t>Informe</a:t>
                      </a:r>
                      <a:r>
                        <a:rPr lang="es-MX" sz="1200" b="1" baseline="0" dirty="0" smtClean="0">
                          <a:effectLst/>
                          <a:latin typeface="Arial Narrow" panose="020B0606020202030204" pitchFamily="34" charset="0"/>
                          <a:ea typeface="+mn-ea"/>
                          <a:cs typeface="+mn-cs"/>
                        </a:rPr>
                        <a:t> Mensual de solicitudes de Información.</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tc>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b="1" kern="1200" dirty="0" smtClean="0">
                          <a:solidFill>
                            <a:schemeClr val="dk1"/>
                          </a:solidFill>
                          <a:effectLst/>
                          <a:latin typeface="Arial Narrow" panose="020B0606020202030204" pitchFamily="34" charset="0"/>
                          <a:ea typeface="+mn-ea"/>
                          <a:cs typeface="+mn-cs"/>
                        </a:rPr>
                        <a:t>Articulo 34 fracción</a:t>
                      </a:r>
                      <a:r>
                        <a:rPr lang="es-MX" sz="1200" b="1" kern="1200" baseline="0" dirty="0" smtClean="0">
                          <a:solidFill>
                            <a:schemeClr val="dk1"/>
                          </a:solidFill>
                          <a:effectLst/>
                          <a:latin typeface="Arial Narrow" panose="020B0606020202030204" pitchFamily="34" charset="0"/>
                          <a:ea typeface="+mn-ea"/>
                          <a:cs typeface="+mn-cs"/>
                        </a:rPr>
                        <a:t> VI de la LAIPET, y </a:t>
                      </a:r>
                      <a:r>
                        <a:rPr lang="es-MX" sz="1200" b="1" kern="1200" dirty="0" smtClean="0">
                          <a:solidFill>
                            <a:schemeClr val="dk1"/>
                          </a:solidFill>
                          <a:effectLst/>
                          <a:latin typeface="Arial Narrow" panose="020B0606020202030204" pitchFamily="34" charset="0"/>
                          <a:ea typeface="+mn-ea"/>
                          <a:cs typeface="+mn-cs"/>
                        </a:rPr>
                        <a:t>Acuerdo</a:t>
                      </a:r>
                      <a:r>
                        <a:rPr lang="es-MX" sz="1200" b="1" kern="1200" baseline="0" dirty="0" smtClean="0">
                          <a:solidFill>
                            <a:schemeClr val="dk1"/>
                          </a:solidFill>
                          <a:effectLst/>
                          <a:latin typeface="Arial Narrow" panose="020B0606020202030204" pitchFamily="34" charset="0"/>
                          <a:ea typeface="+mn-ea"/>
                          <a:cs typeface="+mn-cs"/>
                        </a:rPr>
                        <a:t> aprobado en la 2° Sesión Ordinaria # CG/ORD/04-07-01-15 de fecha 7 de enero de 2015 </a:t>
                      </a:r>
                      <a:endParaRPr lang="es-MX" sz="1200" b="1" kern="1200" dirty="0" smtClean="0">
                        <a:solidFill>
                          <a:schemeClr val="dk1"/>
                        </a:solidFill>
                        <a:effectLst/>
                        <a:latin typeface="Arial Narrow" panose="020B0606020202030204" pitchFamily="34" charset="0"/>
                        <a:ea typeface="+mn-ea"/>
                        <a:cs typeface="+mn-cs"/>
                      </a:endParaRPr>
                    </a:p>
                  </a:txBody>
                  <a:tcPr marL="38576" marR="38576" marT="0" marB="0" anchor="ctr"/>
                </a:tc>
                <a:tc>
                  <a:txBody>
                    <a:bodyPr/>
                    <a:lstStyle/>
                    <a:p>
                      <a:pPr algn="ctr">
                        <a:lnSpc>
                          <a:spcPct val="107000"/>
                        </a:lnSpc>
                        <a:spcAft>
                          <a:spcPts val="0"/>
                        </a:spcAft>
                      </a:pPr>
                      <a:r>
                        <a:rPr lang="es-MX" sz="1200" b="1" dirty="0" smtClean="0">
                          <a:effectLst/>
                          <a:latin typeface="Arial Narrow" panose="020B0606020202030204" pitchFamily="34" charset="0"/>
                          <a:ea typeface="+mn-ea"/>
                          <a:cs typeface="+mn-cs"/>
                        </a:rPr>
                        <a:t>   6</a:t>
                      </a:r>
                      <a:r>
                        <a:rPr lang="es-MX" sz="1200" b="1" baseline="0" dirty="0" smtClean="0">
                          <a:effectLst/>
                          <a:latin typeface="Arial Narrow" panose="020B0606020202030204" pitchFamily="34" charset="0"/>
                          <a:ea typeface="+mn-ea"/>
                          <a:cs typeface="+mn-cs"/>
                        </a:rPr>
                        <a:t> puntos *</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tc>
              </a:tr>
              <a:tr h="631412">
                <a:tc>
                  <a:txBody>
                    <a:bodyPr/>
                    <a:lstStyle/>
                    <a:p>
                      <a:pPr algn="just">
                        <a:lnSpc>
                          <a:spcPct val="107000"/>
                        </a:lnSpc>
                        <a:spcAft>
                          <a:spcPts val="0"/>
                        </a:spcAft>
                      </a:pPr>
                      <a:r>
                        <a:rPr lang="es-MX" sz="1200" b="1" dirty="0">
                          <a:effectLst/>
                          <a:latin typeface="Arial Narrow" panose="020B0606020202030204" pitchFamily="34" charset="0"/>
                        </a:rPr>
                        <a:t>Solventación a las Recomendaciones derivadas de la </a:t>
                      </a:r>
                      <a:r>
                        <a:rPr lang="es-MX" sz="1200" b="1" dirty="0" smtClean="0">
                          <a:effectLst/>
                          <a:latin typeface="Arial Narrow" panose="020B0606020202030204" pitchFamily="34" charset="0"/>
                        </a:rPr>
                        <a:t>1°</a:t>
                      </a:r>
                      <a:r>
                        <a:rPr lang="es-MX" sz="1200" b="1" baseline="0" dirty="0" smtClean="0">
                          <a:effectLst/>
                          <a:latin typeface="Arial Narrow" panose="020B0606020202030204" pitchFamily="34" charset="0"/>
                        </a:rPr>
                        <a:t> </a:t>
                      </a:r>
                      <a:r>
                        <a:rPr lang="es-MX" sz="1200" b="1" dirty="0" smtClean="0">
                          <a:effectLst/>
                          <a:latin typeface="Arial Narrow" panose="020B0606020202030204" pitchFamily="34" charset="0"/>
                        </a:rPr>
                        <a:t>evaluación 2015</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200" b="1" kern="1200" dirty="0" smtClean="0">
                          <a:solidFill>
                            <a:schemeClr val="dk1"/>
                          </a:solidFill>
                          <a:effectLst/>
                          <a:latin typeface="Arial Narrow" panose="020B0606020202030204" pitchFamily="34" charset="0"/>
                          <a:ea typeface="+mn-ea"/>
                          <a:cs typeface="+mn-cs"/>
                        </a:rPr>
                        <a:t>Artículo 28 segundo</a:t>
                      </a:r>
                      <a:r>
                        <a:rPr lang="es-MX" sz="1200" b="1" kern="1200" baseline="0" dirty="0" smtClean="0">
                          <a:solidFill>
                            <a:schemeClr val="dk1"/>
                          </a:solidFill>
                          <a:effectLst/>
                          <a:latin typeface="Arial Narrow" panose="020B0606020202030204" pitchFamily="34" charset="0"/>
                          <a:ea typeface="+mn-ea"/>
                          <a:cs typeface="+mn-cs"/>
                        </a:rPr>
                        <a:t> párrafo de la LAIPET</a:t>
                      </a:r>
                      <a:endParaRPr lang="es-MX" sz="1200" b="1" kern="1200" dirty="0">
                        <a:solidFill>
                          <a:schemeClr val="dk1"/>
                        </a:solidFill>
                        <a:effectLst/>
                        <a:latin typeface="Arial Narrow" panose="020B0606020202030204" pitchFamily="34" charset="0"/>
                        <a:ea typeface="+mn-ea"/>
                        <a:cs typeface="+mn-cs"/>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200" b="1" baseline="0" dirty="0" smtClean="0">
                          <a:effectLst/>
                          <a:latin typeface="Arial Narrow" panose="020B0606020202030204" pitchFamily="34" charset="0"/>
                          <a:ea typeface="+mn-ea"/>
                          <a:cs typeface="+mn-cs"/>
                        </a:rPr>
                        <a:t>7 puntos</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390659">
                <a:tc gridSpan="2">
                  <a:txBody>
                    <a:bodyPr/>
                    <a:lstStyle/>
                    <a:p>
                      <a:pPr algn="just">
                        <a:lnSpc>
                          <a:spcPct val="107000"/>
                        </a:lnSpc>
                        <a:spcAft>
                          <a:spcPts val="0"/>
                        </a:spcAft>
                      </a:pPr>
                      <a:r>
                        <a:rPr lang="es-MX" sz="1200" b="1" dirty="0" smtClean="0">
                          <a:effectLst/>
                          <a:latin typeface="Arial Narrow" panose="020B0606020202030204" pitchFamily="34" charset="0"/>
                          <a:ea typeface="Calibri" panose="020F0502020204030204" pitchFamily="34" charset="0"/>
                          <a:cs typeface="Times New Roman" panose="02020603050405020304" pitchFamily="18" charset="0"/>
                        </a:rPr>
                        <a:t>Total</a:t>
                      </a:r>
                      <a:r>
                        <a:rPr lang="es-MX" sz="1200" b="1"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tc>
                <a:tc hMerge="1">
                  <a:txBody>
                    <a:bodyPr/>
                    <a:lstStyle/>
                    <a:p>
                      <a:pPr algn="ctr">
                        <a:lnSpc>
                          <a:spcPct val="107000"/>
                        </a:lnSpc>
                        <a:spcAft>
                          <a:spcPts val="0"/>
                        </a:spcAft>
                      </a:pPr>
                      <a:endParaRPr lang="es-MX" sz="1500" kern="1200" dirty="0">
                        <a:solidFill>
                          <a:schemeClr val="dk1"/>
                        </a:solidFill>
                        <a:effectLst/>
                        <a:latin typeface="Arial Narrow" panose="020B0606020202030204" pitchFamily="34" charset="0"/>
                        <a:ea typeface="+mn-ea"/>
                        <a:cs typeface="+mn-cs"/>
                      </a:endParaRPr>
                    </a:p>
                  </a:txBody>
                  <a:tcPr marL="51435" marR="51435" marT="0" marB="0" anchor="ctr"/>
                </a:tc>
                <a:tc>
                  <a:txBody>
                    <a:bodyPr/>
                    <a:lstStyle/>
                    <a:p>
                      <a:pPr algn="ctr">
                        <a:lnSpc>
                          <a:spcPct val="107000"/>
                        </a:lnSpc>
                        <a:spcAft>
                          <a:spcPts val="0"/>
                        </a:spcAft>
                      </a:pPr>
                      <a:r>
                        <a:rPr lang="es-MX" sz="1200" b="1" dirty="0" smtClean="0">
                          <a:effectLst/>
                          <a:latin typeface="Arial Narrow" panose="020B0606020202030204" pitchFamily="34" charset="0"/>
                          <a:ea typeface="Calibri" panose="020F0502020204030204" pitchFamily="34" charset="0"/>
                          <a:cs typeface="Times New Roman" panose="02020603050405020304" pitchFamily="18" charset="0"/>
                        </a:rPr>
                        <a:t>20 pu</a:t>
                      </a:r>
                      <a:r>
                        <a:rPr lang="es-MX" sz="1200" b="1" baseline="0" dirty="0" smtClean="0">
                          <a:effectLst/>
                          <a:latin typeface="Arial Narrow" panose="020B0606020202030204" pitchFamily="34" charset="0"/>
                          <a:ea typeface="Calibri" panose="020F0502020204030204" pitchFamily="34" charset="0"/>
                          <a:cs typeface="Times New Roman" panose="02020603050405020304" pitchFamily="18" charset="0"/>
                        </a:rPr>
                        <a:t>ntos </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tc>
              </a:tr>
            </a:tbl>
          </a:graphicData>
        </a:graphic>
      </p:graphicFrame>
      <p:sp>
        <p:nvSpPr>
          <p:cNvPr id="9" name="Título 1"/>
          <p:cNvSpPr txBox="1">
            <a:spLocks/>
          </p:cNvSpPr>
          <p:nvPr/>
        </p:nvSpPr>
        <p:spPr>
          <a:xfrm>
            <a:off x="810491" y="5725391"/>
            <a:ext cx="7383014" cy="554004"/>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200" dirty="0" smtClean="0">
                <a:solidFill>
                  <a:schemeClr val="tx1"/>
                </a:solidFill>
              </a:rPr>
              <a:t>* </a:t>
            </a:r>
            <a:r>
              <a:rPr lang="es-MX" sz="1200" dirty="0">
                <a:solidFill>
                  <a:schemeClr val="tx1"/>
                </a:solidFill>
              </a:rPr>
              <a:t>1</a:t>
            </a:r>
            <a:r>
              <a:rPr lang="es-MX" sz="1200" dirty="0" smtClean="0">
                <a:solidFill>
                  <a:schemeClr val="tx1"/>
                </a:solidFill>
              </a:rPr>
              <a:t> Punto respectivamente en: Mayo, junio, julio, agosto, septiembre y octubre; toda vez que los primeros 4 meses del año fueron tomados en cuenta en la evaluación 2015-1</a:t>
            </a:r>
            <a:endParaRPr lang="es-MX" sz="1200" dirty="0">
              <a:solidFill>
                <a:schemeClr val="tx1"/>
              </a:solidFill>
            </a:endParaRPr>
          </a:p>
        </p:txBody>
      </p:sp>
    </p:spTree>
    <p:extLst>
      <p:ext uri="{BB962C8B-B14F-4D97-AF65-F5344CB8AC3E}">
        <p14:creationId xmlns:p14="http://schemas.microsoft.com/office/powerpoint/2010/main" val="3444645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 Gráfico"/>
          <p:cNvGraphicFramePr>
            <a:graphicFrameLocks noGrp="1"/>
          </p:cNvGraphicFramePr>
          <p:nvPr>
            <p:extLst>
              <p:ext uri="{D42A27DB-BD31-4B8C-83A1-F6EECF244321}">
                <p14:modId xmlns:p14="http://schemas.microsoft.com/office/powerpoint/2010/main" val="3839132413"/>
              </p:ext>
            </p:extLst>
          </p:nvPr>
        </p:nvGraphicFramePr>
        <p:xfrm>
          <a:off x="365760" y="231648"/>
          <a:ext cx="8586216" cy="6315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1429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562412" y="5542213"/>
            <a:ext cx="1026114" cy="935465"/>
          </a:xfrm>
          <a:prstGeom prst="rect">
            <a:avLst/>
          </a:prstGeom>
          <a:noFill/>
          <a:ln w="9525">
            <a:noFill/>
            <a:miter lim="800000"/>
            <a:headEnd/>
            <a:tailEnd/>
          </a:ln>
        </p:spPr>
      </p:pic>
      <p:sp>
        <p:nvSpPr>
          <p:cNvPr id="3" name="Título 1"/>
          <p:cNvSpPr txBox="1">
            <a:spLocks/>
          </p:cNvSpPr>
          <p:nvPr/>
        </p:nvSpPr>
        <p:spPr>
          <a:xfrm>
            <a:off x="836712" y="548681"/>
            <a:ext cx="5465472" cy="551918"/>
          </a:xfrm>
          <a:prstGeom prst="rect">
            <a:avLst/>
          </a:prstGeom>
        </p:spPr>
        <p:txBody>
          <a:bodyPr anchor="b">
            <a:normAutofit fontScale="60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800" b="1" dirty="0" smtClean="0">
                <a:solidFill>
                  <a:schemeClr val="tx1"/>
                </a:solidFill>
              </a:rPr>
              <a:t>Índice de Cumplimiento de Requerimientos (ICR</a:t>
            </a:r>
            <a:r>
              <a:rPr lang="es-MX" sz="2800" b="1" dirty="0" smtClean="0"/>
              <a:t>)</a:t>
            </a:r>
            <a:endParaRPr lang="es-MX" sz="2800" b="1" dirty="0"/>
          </a:p>
        </p:txBody>
      </p:sp>
      <p:graphicFrame>
        <p:nvGraphicFramePr>
          <p:cNvPr id="5" name="Marcador de contenido 3"/>
          <p:cNvGraphicFramePr>
            <a:graphicFrameLocks/>
          </p:cNvGraphicFramePr>
          <p:nvPr>
            <p:extLst>
              <p:ext uri="{D42A27DB-BD31-4B8C-83A1-F6EECF244321}">
                <p14:modId xmlns:p14="http://schemas.microsoft.com/office/powerpoint/2010/main" val="2759366962"/>
              </p:ext>
            </p:extLst>
          </p:nvPr>
        </p:nvGraphicFramePr>
        <p:xfrm>
          <a:off x="738696" y="1569368"/>
          <a:ext cx="7537266" cy="1560426"/>
        </p:xfrm>
        <a:graphic>
          <a:graphicData uri="http://schemas.openxmlformats.org/drawingml/2006/table">
            <a:tbl>
              <a:tblPr firstRow="1" firstCol="1" bandRow="1">
                <a:tableStyleId>{5C22544A-7EE6-4342-B048-85BDC9FD1C3A}</a:tableStyleId>
              </a:tblPr>
              <a:tblGrid>
                <a:gridCol w="3929582"/>
                <a:gridCol w="1803842"/>
                <a:gridCol w="1803842"/>
              </a:tblGrid>
              <a:tr h="212835">
                <a:tc>
                  <a:txBody>
                    <a:bodyPr/>
                    <a:lstStyle/>
                    <a:p>
                      <a:pPr algn="ctr">
                        <a:lnSpc>
                          <a:spcPct val="107000"/>
                        </a:lnSpc>
                        <a:spcAft>
                          <a:spcPts val="0"/>
                        </a:spcAft>
                      </a:pPr>
                      <a:r>
                        <a:rPr lang="es-MX" sz="1600" dirty="0">
                          <a:effectLst/>
                          <a:latin typeface="Arial Narrow" panose="020B0606020202030204" pitchFamily="34" charset="0"/>
                        </a:rPr>
                        <a:t>REQUERIMIENTOS</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600" dirty="0" smtClean="0">
                          <a:effectLst/>
                          <a:latin typeface="Arial Narrow" panose="020B0606020202030204" pitchFamily="34" charset="0"/>
                        </a:rPr>
                        <a:t>CUMPLIERON</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PORCENTAJE</a:t>
                      </a:r>
                      <a:r>
                        <a:rPr lang="es-MX" sz="16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r>
              <a:tr h="435237">
                <a:tc>
                  <a:txBody>
                    <a:bodyPr/>
                    <a:lstStyle/>
                    <a:p>
                      <a:pPr algn="just">
                        <a:lnSpc>
                          <a:spcPct val="107000"/>
                        </a:lnSpc>
                        <a:spcAft>
                          <a:spcPts val="0"/>
                        </a:spcAft>
                      </a:pPr>
                      <a:r>
                        <a:rPr lang="es-MX" sz="1600" dirty="0" smtClean="0">
                          <a:solidFill>
                            <a:schemeClr val="tx1"/>
                          </a:solidFill>
                          <a:effectLst/>
                          <a:latin typeface="Arial Narrow" panose="020B0606020202030204" pitchFamily="34" charset="0"/>
                          <a:ea typeface="+mn-ea"/>
                          <a:cs typeface="+mn-cs"/>
                        </a:rPr>
                        <a:t>Informe</a:t>
                      </a:r>
                      <a:r>
                        <a:rPr lang="es-MX" sz="1600" baseline="0" dirty="0" smtClean="0">
                          <a:solidFill>
                            <a:schemeClr val="tx1"/>
                          </a:solidFill>
                          <a:effectLst/>
                          <a:latin typeface="Arial Narrow" panose="020B0606020202030204" pitchFamily="34" charset="0"/>
                          <a:ea typeface="+mn-ea"/>
                          <a:cs typeface="+mn-cs"/>
                        </a:rPr>
                        <a:t> Anual de Solicitudes de Información </a:t>
                      </a:r>
                      <a:endParaRPr lang="es-MX"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40000"/>
                        <a:lumOff val="60000"/>
                      </a:schemeClr>
                    </a:solidFill>
                  </a:tcPr>
                </a:tc>
                <a:tc>
                  <a:txBody>
                    <a:bodyPr/>
                    <a:lstStyle/>
                    <a:p>
                      <a:pPr algn="ctr">
                        <a:lnSpc>
                          <a:spcPct val="107000"/>
                        </a:lnSpc>
                        <a:spcAft>
                          <a:spcPts val="0"/>
                        </a:spcAft>
                      </a:pPr>
                      <a:r>
                        <a:rPr lang="es-MX" sz="1600" dirty="0" smtClean="0">
                          <a:effectLst/>
                          <a:latin typeface="Arial Narrow" panose="020B0606020202030204" pitchFamily="34" charset="0"/>
                        </a:rPr>
                        <a:t>107</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75%</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342424">
                <a:tc>
                  <a:txBody>
                    <a:bodyPr/>
                    <a:lstStyle/>
                    <a:p>
                      <a:pPr algn="just">
                        <a:lnSpc>
                          <a:spcPct val="107000"/>
                        </a:lnSpc>
                        <a:spcAft>
                          <a:spcPts val="0"/>
                        </a:spcAft>
                      </a:pPr>
                      <a:r>
                        <a:rPr lang="es-MX" sz="1600" dirty="0">
                          <a:solidFill>
                            <a:schemeClr val="bg1"/>
                          </a:solidFill>
                          <a:effectLst/>
                          <a:latin typeface="Arial Narrow" panose="020B0606020202030204" pitchFamily="34" charset="0"/>
                        </a:rPr>
                        <a:t>Informe </a:t>
                      </a:r>
                      <a:r>
                        <a:rPr lang="es-MX" sz="1600" dirty="0" smtClean="0">
                          <a:solidFill>
                            <a:schemeClr val="bg1"/>
                          </a:solidFill>
                          <a:effectLst/>
                          <a:latin typeface="Arial Narrow" panose="020B0606020202030204" pitchFamily="34" charset="0"/>
                        </a:rPr>
                        <a:t>Mensual </a:t>
                      </a:r>
                      <a:r>
                        <a:rPr lang="es-MX" sz="1600" dirty="0">
                          <a:solidFill>
                            <a:schemeClr val="bg1"/>
                          </a:solidFill>
                          <a:effectLst/>
                          <a:latin typeface="Arial Narrow" panose="020B0606020202030204" pitchFamily="34" charset="0"/>
                        </a:rPr>
                        <a:t>de Solicitudes de </a:t>
                      </a:r>
                      <a:r>
                        <a:rPr lang="es-MX" sz="1600" dirty="0" smtClean="0">
                          <a:solidFill>
                            <a:schemeClr val="bg1"/>
                          </a:solidFill>
                          <a:effectLst/>
                          <a:latin typeface="Arial Narrow" panose="020B0606020202030204" pitchFamily="34" charset="0"/>
                        </a:rPr>
                        <a:t>Información </a:t>
                      </a:r>
                      <a:endParaRPr lang="es-MX" sz="1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ctr">
                        <a:lnSpc>
                          <a:spcPct val="107000"/>
                        </a:lnSpc>
                        <a:spcAft>
                          <a:spcPts val="0"/>
                        </a:spcAft>
                      </a:pPr>
                      <a:r>
                        <a:rPr lang="es-MX" sz="1600" dirty="0" smtClean="0">
                          <a:solidFill>
                            <a:schemeClr val="bg1"/>
                          </a:solidFill>
                          <a:effectLst/>
                          <a:latin typeface="Arial Narrow" panose="020B0606020202030204" pitchFamily="34" charset="0"/>
                          <a:ea typeface="+mn-ea"/>
                          <a:cs typeface="+mn-cs"/>
                        </a:rPr>
                        <a:t>105</a:t>
                      </a:r>
                      <a:endParaRPr lang="es-MX" sz="1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ctr">
                        <a:lnSpc>
                          <a:spcPct val="107000"/>
                        </a:lnSpc>
                        <a:spcAft>
                          <a:spcPts val="0"/>
                        </a:spcAft>
                      </a:pPr>
                      <a:r>
                        <a:rPr lang="es-MX" sz="16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74%*</a:t>
                      </a:r>
                      <a:endParaRPr lang="es-MX" sz="1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513636">
                <a:tc>
                  <a:txBody>
                    <a:bodyPr/>
                    <a:lstStyle/>
                    <a:p>
                      <a:pPr algn="just">
                        <a:lnSpc>
                          <a:spcPct val="107000"/>
                        </a:lnSpc>
                        <a:spcAft>
                          <a:spcPts val="0"/>
                        </a:spcAft>
                      </a:pPr>
                      <a:r>
                        <a:rPr lang="es-MX" sz="1600" dirty="0">
                          <a:solidFill>
                            <a:schemeClr val="tx1"/>
                          </a:solidFill>
                          <a:effectLst/>
                          <a:latin typeface="Arial Narrow" panose="020B0606020202030204" pitchFamily="34" charset="0"/>
                        </a:rPr>
                        <a:t>Solventación a las Recomendaciones derivadas de la </a:t>
                      </a:r>
                      <a:r>
                        <a:rPr lang="es-MX" sz="1600" dirty="0" smtClean="0">
                          <a:solidFill>
                            <a:schemeClr val="tx1"/>
                          </a:solidFill>
                          <a:effectLst/>
                          <a:latin typeface="Arial Narrow" panose="020B0606020202030204" pitchFamily="34" charset="0"/>
                        </a:rPr>
                        <a:t>primera evaluación 2015-1</a:t>
                      </a:r>
                      <a:endParaRPr lang="es-MX" sz="1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40000"/>
                        <a:lumOff val="60000"/>
                      </a:schemeClr>
                    </a:solidFill>
                  </a:tcPr>
                </a:tc>
                <a:tc>
                  <a:txBody>
                    <a:bodyPr/>
                    <a:lstStyle/>
                    <a:p>
                      <a:pPr algn="ctr">
                        <a:lnSpc>
                          <a:spcPct val="107000"/>
                        </a:lnSpc>
                        <a:spcAft>
                          <a:spcPts val="0"/>
                        </a:spcAft>
                      </a:pP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102**</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c>
                  <a:txBody>
                    <a:bodyPr/>
                    <a:lstStyle/>
                    <a:p>
                      <a:pPr algn="ctr">
                        <a:lnSpc>
                          <a:spcPct val="107000"/>
                        </a:lnSpc>
                        <a:spcAft>
                          <a:spcPts val="0"/>
                        </a:spcAft>
                      </a:pPr>
                      <a:r>
                        <a:rPr lang="es-MX" sz="1600" dirty="0" smtClean="0">
                          <a:effectLst/>
                          <a:latin typeface="Arial Narrow" panose="020B0606020202030204" pitchFamily="34" charset="0"/>
                          <a:ea typeface="Calibri" panose="020F0502020204030204" pitchFamily="34" charset="0"/>
                          <a:cs typeface="Times New Roman" panose="02020603050405020304" pitchFamily="18" charset="0"/>
                        </a:rPr>
                        <a:t>74%</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bl>
          </a:graphicData>
        </a:graphic>
      </p:graphicFrame>
      <p:sp>
        <p:nvSpPr>
          <p:cNvPr id="6" name="CuadroTexto 5"/>
          <p:cNvSpPr txBox="1"/>
          <p:nvPr/>
        </p:nvSpPr>
        <p:spPr>
          <a:xfrm>
            <a:off x="640681" y="3409659"/>
            <a:ext cx="7733297" cy="1815882"/>
          </a:xfrm>
          <a:prstGeom prst="rect">
            <a:avLst/>
          </a:prstGeom>
          <a:solidFill>
            <a:schemeClr val="accent1">
              <a:lumMod val="90000"/>
              <a:lumOff val="10000"/>
            </a:schemeClr>
          </a:solidFill>
        </p:spPr>
        <p:txBody>
          <a:bodyPr wrap="square" rtlCol="0">
            <a:spAutoFit/>
          </a:bodyPr>
          <a:lstStyle/>
          <a:p>
            <a:pPr algn="just"/>
            <a:r>
              <a:rPr lang="es-MX" sz="1400" dirty="0" smtClean="0">
                <a:solidFill>
                  <a:schemeClr val="bg1"/>
                </a:solidFill>
              </a:rPr>
              <a:t>*Nota: Este dato del informe mensual de solicitudes de información es el promedio de entrega de este requerimiento derivado que se contabilizan 6 meses del año (de mayo a octubre) es decir (142 X 6 =852) que son el total de requerimientos solicitados de la evaluación de los cuales se cumplieron 627 es decir el </a:t>
            </a:r>
            <a:r>
              <a:rPr lang="es-MX" sz="1400" u="sng" dirty="0" smtClean="0">
                <a:solidFill>
                  <a:schemeClr val="bg1"/>
                </a:solidFill>
              </a:rPr>
              <a:t>74%,</a:t>
            </a:r>
            <a:r>
              <a:rPr lang="es-MX" sz="1400" dirty="0" smtClean="0">
                <a:solidFill>
                  <a:schemeClr val="bg1"/>
                </a:solidFill>
              </a:rPr>
              <a:t> porcentaje que corresponde a </a:t>
            </a:r>
            <a:r>
              <a:rPr lang="es-MX" sz="1400" u="sng" dirty="0" smtClean="0">
                <a:solidFill>
                  <a:schemeClr val="bg1"/>
                </a:solidFill>
              </a:rPr>
              <a:t>105</a:t>
            </a:r>
            <a:r>
              <a:rPr lang="es-MX" sz="1400" dirty="0" smtClean="0">
                <a:solidFill>
                  <a:schemeClr val="bg1"/>
                </a:solidFill>
              </a:rPr>
              <a:t>  entidades públicas cumplidoras de este.</a:t>
            </a:r>
          </a:p>
          <a:p>
            <a:pPr algn="just"/>
            <a:r>
              <a:rPr lang="es-MX" sz="1400" dirty="0" smtClean="0">
                <a:solidFill>
                  <a:schemeClr val="bg1"/>
                </a:solidFill>
              </a:rPr>
              <a:t>** 102 entidades públicas entre 138 (144 sujetos obligados de la evaluación anterior 2015-1 menos 6 que obtuvieron 100 puntos) derivado a que no se les recomendó nada. </a:t>
            </a:r>
          </a:p>
        </p:txBody>
      </p:sp>
    </p:spTree>
    <p:extLst>
      <p:ext uri="{BB962C8B-B14F-4D97-AF65-F5344CB8AC3E}">
        <p14:creationId xmlns:p14="http://schemas.microsoft.com/office/powerpoint/2010/main" val="2101156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481199" y="473374"/>
            <a:ext cx="1026114" cy="935465"/>
          </a:xfrm>
          <a:prstGeom prst="rect">
            <a:avLst/>
          </a:prstGeom>
          <a:noFill/>
          <a:ln w="9525">
            <a:noFill/>
            <a:miter lim="800000"/>
            <a:headEnd/>
            <a:tailEnd/>
          </a:ln>
        </p:spPr>
      </p:pic>
      <p:sp>
        <p:nvSpPr>
          <p:cNvPr id="7" name="4 Título"/>
          <p:cNvSpPr>
            <a:spLocks noGrp="1"/>
          </p:cNvSpPr>
          <p:nvPr>
            <p:ph type="ctrTitle"/>
          </p:nvPr>
        </p:nvSpPr>
        <p:spPr>
          <a:xfrm>
            <a:off x="2016576" y="2129605"/>
            <a:ext cx="5554980" cy="1472184"/>
          </a:xfrm>
        </p:spPr>
        <p:txBody>
          <a:bodyPr>
            <a:normAutofit/>
          </a:bodyPr>
          <a:lstStyle/>
          <a:p>
            <a:pPr algn="ctr"/>
            <a:r>
              <a:rPr lang="es-MX" sz="2400" b="1" dirty="0" smtClean="0">
                <a:solidFill>
                  <a:schemeClr val="tx1"/>
                </a:solidFill>
              </a:rPr>
              <a:t>Índice de Participación del Sujeto Obligado (IPARSO)</a:t>
            </a:r>
            <a:endParaRPr lang="es-MX" sz="2400" b="1" dirty="0">
              <a:solidFill>
                <a:schemeClr val="tx1"/>
              </a:solidFill>
            </a:endParaRPr>
          </a:p>
        </p:txBody>
      </p:sp>
      <p:sp>
        <p:nvSpPr>
          <p:cNvPr id="8" name="4 Título"/>
          <p:cNvSpPr txBox="1">
            <a:spLocks/>
          </p:cNvSpPr>
          <p:nvPr/>
        </p:nvSpPr>
        <p:spPr>
          <a:xfrm>
            <a:off x="5564890" y="5549208"/>
            <a:ext cx="2827136"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600" b="1" dirty="0" smtClean="0">
                <a:solidFill>
                  <a:schemeClr val="tx1"/>
                </a:solidFill>
              </a:rPr>
              <a:t>DICIEMBRE DE 2015</a:t>
            </a:r>
            <a:endParaRPr lang="es-MX" sz="1600" b="1" dirty="0">
              <a:solidFill>
                <a:schemeClr val="tx1"/>
              </a:solidFill>
            </a:endParaRPr>
          </a:p>
        </p:txBody>
      </p:sp>
      <p:pic>
        <p:nvPicPr>
          <p:cNvPr id="9" name="5 Imagen" descr="F:\icono tlaxcala transparente.png"/>
          <p:cNvPicPr/>
          <p:nvPr/>
        </p:nvPicPr>
        <p:blipFill>
          <a:blip r:embed="rId2" cstate="print"/>
          <a:srcRect/>
          <a:stretch>
            <a:fillRect/>
          </a:stretch>
        </p:blipFill>
        <p:spPr bwMode="auto">
          <a:xfrm>
            <a:off x="1378181" y="5149824"/>
            <a:ext cx="1026114" cy="935465"/>
          </a:xfrm>
          <a:prstGeom prst="rect">
            <a:avLst/>
          </a:prstGeom>
          <a:noFill/>
          <a:ln w="9525">
            <a:noFill/>
            <a:miter lim="800000"/>
            <a:headEnd/>
            <a:tailEnd/>
          </a:ln>
        </p:spPr>
      </p:pic>
    </p:spTree>
    <p:extLst>
      <p:ext uri="{BB962C8B-B14F-4D97-AF65-F5344CB8AC3E}">
        <p14:creationId xmlns:p14="http://schemas.microsoft.com/office/powerpoint/2010/main" val="4291629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481199" y="473374"/>
            <a:ext cx="1026114" cy="935465"/>
          </a:xfrm>
          <a:prstGeom prst="rect">
            <a:avLst/>
          </a:prstGeom>
          <a:noFill/>
          <a:ln w="9525">
            <a:noFill/>
            <a:miter lim="800000"/>
            <a:headEnd/>
            <a:tailEnd/>
          </a:ln>
        </p:spPr>
      </p:pic>
      <p:sp>
        <p:nvSpPr>
          <p:cNvPr id="10" name="Rectángulo 9"/>
          <p:cNvSpPr/>
          <p:nvPr/>
        </p:nvSpPr>
        <p:spPr>
          <a:xfrm>
            <a:off x="1055771" y="1408838"/>
            <a:ext cx="7451542" cy="1600438"/>
          </a:xfrm>
          <a:prstGeom prst="rect">
            <a:avLst/>
          </a:prstGeom>
        </p:spPr>
        <p:txBody>
          <a:bodyPr wrap="square">
            <a:spAutoFit/>
          </a:bodyPr>
          <a:lstStyle/>
          <a:p>
            <a:pPr algn="just">
              <a:spcAft>
                <a:spcPts val="0"/>
              </a:spcAft>
            </a:pPr>
            <a:r>
              <a:rPr lang="es-ES" sz="1400" dirty="0" smtClean="0"/>
              <a:t>Con el propósito de fomentar una cultura de la información, las entidades públicas, en el ámbito de sus competencias con apoyo de la Comisión implementarán acciones tales como programas de capacitación y formación de servidores públicos en el ejercicio y respeto al derecho, de la misma forma que promover y difundir permanentemente la cultura de la transparencia y acceso a la información. Por lo anterior este índice estableció el nivel de participación del Sujeto Obligado en el año de 2015, basado en:</a:t>
            </a:r>
            <a:endParaRPr lang="es-MX" sz="1400" dirty="0">
              <a:effectLst/>
              <a:ea typeface="Times New Roman" panose="02020603050405020304" pitchFamily="18" charset="0"/>
            </a:endParaRPr>
          </a:p>
        </p:txBody>
      </p:sp>
      <p:sp>
        <p:nvSpPr>
          <p:cNvPr id="11" name="4 Título"/>
          <p:cNvSpPr txBox="1">
            <a:spLocks/>
          </p:cNvSpPr>
          <p:nvPr/>
        </p:nvSpPr>
        <p:spPr>
          <a:xfrm>
            <a:off x="944724" y="620688"/>
            <a:ext cx="3888432" cy="750931"/>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600" b="1" dirty="0" smtClean="0">
                <a:solidFill>
                  <a:schemeClr val="tx1"/>
                </a:solidFill>
              </a:rPr>
              <a:t>ÍNDICE DE PARTICIPACIÓN DEL SUJETO OBLIGADO (IPARSO)</a:t>
            </a:r>
          </a:p>
        </p:txBody>
      </p:sp>
      <p:graphicFrame>
        <p:nvGraphicFramePr>
          <p:cNvPr id="12" name="Marcador de contenido 3"/>
          <p:cNvGraphicFramePr>
            <a:graphicFrameLocks/>
          </p:cNvGraphicFramePr>
          <p:nvPr>
            <p:extLst>
              <p:ext uri="{D42A27DB-BD31-4B8C-83A1-F6EECF244321}">
                <p14:modId xmlns:p14="http://schemas.microsoft.com/office/powerpoint/2010/main" val="3224908836"/>
              </p:ext>
            </p:extLst>
          </p:nvPr>
        </p:nvGraphicFramePr>
        <p:xfrm>
          <a:off x="1055771" y="3205666"/>
          <a:ext cx="7451541" cy="3049663"/>
        </p:xfrm>
        <a:graphic>
          <a:graphicData uri="http://schemas.openxmlformats.org/drawingml/2006/table">
            <a:tbl>
              <a:tblPr firstRow="1" firstCol="1" bandRow="1">
                <a:tableStyleId>{5C22544A-7EE6-4342-B048-85BDC9FD1C3A}</a:tableStyleId>
              </a:tblPr>
              <a:tblGrid>
                <a:gridCol w="5107146"/>
                <a:gridCol w="2344395"/>
              </a:tblGrid>
              <a:tr h="367910">
                <a:tc>
                  <a:txBody>
                    <a:bodyPr/>
                    <a:lstStyle/>
                    <a:p>
                      <a:pPr algn="ctr">
                        <a:lnSpc>
                          <a:spcPct val="107000"/>
                        </a:lnSpc>
                        <a:spcAft>
                          <a:spcPts val="0"/>
                        </a:spcAft>
                      </a:pPr>
                      <a:r>
                        <a:rPr lang="es-MX" sz="1400" dirty="0" smtClean="0">
                          <a:effectLst/>
                          <a:latin typeface="Arial Narrow" panose="020B0606020202030204" pitchFamily="34" charset="0"/>
                          <a:ea typeface="+mn-ea"/>
                          <a:cs typeface="+mn-cs"/>
                        </a:rPr>
                        <a:t>EVENTOS</a:t>
                      </a:r>
                      <a:r>
                        <a:rPr lang="es-MX" sz="1400" baseline="0" dirty="0" smtClean="0">
                          <a:effectLst/>
                          <a:latin typeface="Arial Narrow" panose="020B0606020202030204" pitchFamily="34" charset="0"/>
                          <a:ea typeface="+mn-ea"/>
                          <a:cs typeface="+mn-cs"/>
                        </a:rPr>
                        <a:t> </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400" dirty="0" smtClean="0">
                          <a:effectLst/>
                          <a:latin typeface="Arial Narrow" panose="020B0606020202030204" pitchFamily="34" charset="0"/>
                          <a:ea typeface="+mn-ea"/>
                          <a:cs typeface="+mn-cs"/>
                        </a:rPr>
                        <a:t>Puntaje</a:t>
                      </a:r>
                      <a:r>
                        <a:rPr lang="es-MX" sz="1400" baseline="0" dirty="0" smtClean="0">
                          <a:effectLst/>
                          <a:latin typeface="Arial Narrow" panose="020B0606020202030204" pitchFamily="34" charset="0"/>
                          <a:ea typeface="+mn-ea"/>
                          <a:cs typeface="+mn-cs"/>
                        </a:rPr>
                        <a:t> ponderado</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r>
              <a:tr h="385070">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mn-ea"/>
                          <a:cs typeface="+mn-cs"/>
                        </a:rPr>
                        <a:t>11</a:t>
                      </a:r>
                      <a:r>
                        <a:rPr lang="es-MX" sz="1400" baseline="0" dirty="0" smtClean="0">
                          <a:solidFill>
                            <a:schemeClr val="tx1"/>
                          </a:solidFill>
                          <a:effectLst/>
                          <a:latin typeface="Arial Narrow" panose="020B0606020202030204" pitchFamily="34" charset="0"/>
                          <a:ea typeface="+mn-ea"/>
                          <a:cs typeface="+mn-cs"/>
                        </a:rPr>
                        <a:t> Mesas de Dialogo  (2 puntos cada una)</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40000"/>
                        <a:lumOff val="6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22</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478951">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mn-ea"/>
                          <a:cs typeface="+mn-cs"/>
                        </a:rPr>
                        <a:t>Conferencia</a:t>
                      </a:r>
                      <a:r>
                        <a:rPr lang="es-MX" sz="1400" baseline="0" dirty="0" smtClean="0">
                          <a:solidFill>
                            <a:schemeClr val="tx1"/>
                          </a:solidFill>
                          <a:effectLst/>
                          <a:latin typeface="Arial Narrow" panose="020B0606020202030204" pitchFamily="34" charset="0"/>
                          <a:ea typeface="+mn-ea"/>
                          <a:cs typeface="+mn-cs"/>
                        </a:rPr>
                        <a:t> “</a:t>
                      </a:r>
                      <a:r>
                        <a:rPr lang="es-MX" sz="1400" dirty="0" smtClean="0">
                          <a:solidFill>
                            <a:schemeClr val="tx1"/>
                          </a:solidFill>
                          <a:effectLst/>
                          <a:latin typeface="Arial Narrow" panose="020B0606020202030204" pitchFamily="34" charset="0"/>
                          <a:ea typeface="+mn-ea"/>
                          <a:cs typeface="+mn-cs"/>
                        </a:rPr>
                        <a:t>Gobierno</a:t>
                      </a:r>
                      <a:r>
                        <a:rPr lang="es-MX" sz="1400" baseline="0" dirty="0" smtClean="0">
                          <a:solidFill>
                            <a:schemeClr val="tx1"/>
                          </a:solidFill>
                          <a:effectLst/>
                          <a:latin typeface="Arial Narrow" panose="020B0606020202030204" pitchFamily="34" charset="0"/>
                          <a:ea typeface="+mn-ea"/>
                          <a:cs typeface="+mn-cs"/>
                        </a:rPr>
                        <a:t> Abierto”</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mn-ea"/>
                          <a:cs typeface="+mn-cs"/>
                        </a:rPr>
                        <a:t>2</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454433">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mn-ea"/>
                          <a:cs typeface="+mn-cs"/>
                        </a:rPr>
                        <a:t>Presentación</a:t>
                      </a:r>
                      <a:r>
                        <a:rPr lang="es-MX" sz="1400" baseline="0" dirty="0" smtClean="0">
                          <a:solidFill>
                            <a:schemeClr val="tx1"/>
                          </a:solidFill>
                          <a:effectLst/>
                          <a:latin typeface="Arial Narrow" panose="020B0606020202030204" pitchFamily="34" charset="0"/>
                          <a:ea typeface="+mn-ea"/>
                          <a:cs typeface="+mn-cs"/>
                        </a:rPr>
                        <a:t> del Libro Dr. Guillermo Tenorio Cueto</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40000"/>
                        <a:lumOff val="6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mn-ea"/>
                          <a:cs typeface="+mn-cs"/>
                        </a:rPr>
                        <a:t>2</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454433">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Gira</a:t>
                      </a:r>
                      <a:r>
                        <a:rPr lang="es-MX"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por la Transparencia </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2</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454433">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Cine</a:t>
                      </a:r>
                      <a:r>
                        <a:rPr lang="es-MX"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Debate</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40000"/>
                        <a:lumOff val="6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2</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40000"/>
                        <a:lumOff val="60000"/>
                      </a:schemeClr>
                    </a:solidFill>
                  </a:tcPr>
                </a:tc>
              </a:tr>
              <a:tr h="454433">
                <a:tc>
                  <a:txBody>
                    <a:bodyPr/>
                    <a:lstStyle/>
                    <a:p>
                      <a:pPr algn="just">
                        <a:lnSpc>
                          <a:spcPct val="107000"/>
                        </a:lnSpc>
                        <a:spcAft>
                          <a:spcPts val="0"/>
                        </a:spcAft>
                      </a:pPr>
                      <a:r>
                        <a:rPr lang="es-MX" sz="14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a:t>
                      </a:r>
                      <a:r>
                        <a:rPr lang="es-MX" sz="14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 puntos IPARSO </a:t>
                      </a:r>
                      <a:endParaRPr lang="es-MX"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30 Puntos</a:t>
                      </a:r>
                      <a:r>
                        <a:rPr lang="es-MX" sz="1400" b="1"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bl>
          </a:graphicData>
        </a:graphic>
      </p:graphicFrame>
    </p:spTree>
    <p:extLst>
      <p:ext uri="{BB962C8B-B14F-4D97-AF65-F5344CB8AC3E}">
        <p14:creationId xmlns:p14="http://schemas.microsoft.com/office/powerpoint/2010/main" val="2845137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Marcador de contenido 3"/>
          <p:cNvGraphicFramePr>
            <a:graphicFrameLocks/>
          </p:cNvGraphicFramePr>
          <p:nvPr>
            <p:extLst>
              <p:ext uri="{D42A27DB-BD31-4B8C-83A1-F6EECF244321}">
                <p14:modId xmlns:p14="http://schemas.microsoft.com/office/powerpoint/2010/main" val="600685744"/>
              </p:ext>
            </p:extLst>
          </p:nvPr>
        </p:nvGraphicFramePr>
        <p:xfrm>
          <a:off x="550805" y="853440"/>
          <a:ext cx="8264011" cy="5109568"/>
        </p:xfrm>
        <a:graphic>
          <a:graphicData uri="http://schemas.openxmlformats.org/drawingml/2006/table">
            <a:tbl>
              <a:tblPr firstRow="1" firstCol="1" bandRow="1">
                <a:tableStyleId>{5C22544A-7EE6-4342-B048-85BDC9FD1C3A}</a:tableStyleId>
              </a:tblPr>
              <a:tblGrid>
                <a:gridCol w="396673"/>
                <a:gridCol w="4522252"/>
                <a:gridCol w="1543719"/>
                <a:gridCol w="1801367"/>
              </a:tblGrid>
              <a:tr h="279925">
                <a:tc>
                  <a:txBody>
                    <a:bodyPr/>
                    <a:lstStyle/>
                    <a:p>
                      <a:pPr algn="ctr">
                        <a:lnSpc>
                          <a:spcPct val="107000"/>
                        </a:lnSpc>
                        <a:spcAft>
                          <a:spcPts val="0"/>
                        </a:spcAft>
                      </a:pP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mn-ea"/>
                          <a:cs typeface="+mn-cs"/>
                        </a:rPr>
                        <a:t>EVENTOS</a:t>
                      </a:r>
                      <a:r>
                        <a:rPr lang="es-MX" sz="1200" baseline="0" dirty="0" smtClean="0">
                          <a:effectLst/>
                          <a:latin typeface="Arial Narrow" panose="020B0606020202030204" pitchFamily="34" charset="0"/>
                          <a:ea typeface="+mn-ea"/>
                          <a:cs typeface="+mn-cs"/>
                        </a:rPr>
                        <a:t> </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mn-ea"/>
                          <a:cs typeface="+mn-cs"/>
                        </a:rPr>
                        <a:t>LUGAR</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Calibri" panose="020F0502020204030204" pitchFamily="34" charset="0"/>
                          <a:cs typeface="Times New Roman" panose="02020603050405020304" pitchFamily="18" charset="0"/>
                        </a:rPr>
                        <a:t>FECHA</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r>
              <a:tr h="279925">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los datos personales”</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28 de enero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38013">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 transparencia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y la Constitución Política Federal”</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UDA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24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febrero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 transparencia y la mujer”</a:t>
                      </a: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la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24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m</a:t>
                      </a: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arzo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 transparencia y los niños un derecho</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 todos</a:t>
                      </a: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de la UDA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21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abril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el parlamento abierto”</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Edo.</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13 de mayo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los ayuntamientos”</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de la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29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junio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7</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los partidos políticos”</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14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julio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el medio ambiente”</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UDA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25</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agosto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transparencia y el día internacional del derecho a saber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28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septiembre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10</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 transparencia y</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la participación ciudadana”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UDA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27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octubre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11</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Mesa de dialogo “La transparencia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en los proceso electorales locales”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 UVT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24 de noviembre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“Gobierno abierto”</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CIJUREP</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UAT</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4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agosto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20710">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13</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Presentación</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del libro del Dr. Guillermo Tenorio Cueto “Casos difíciles”</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Teatro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Xicohténcatl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14</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agosto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20710">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14</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Gira por la transparencia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Teatro Xicohténcatl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25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septiembre de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63185">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Cine</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Debate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CAIPTLAX</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29 de sep. al 2 de oct 2015</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bl>
          </a:graphicData>
        </a:graphic>
      </p:graphicFrame>
      <p:sp>
        <p:nvSpPr>
          <p:cNvPr id="6" name="4 Título"/>
          <p:cNvSpPr txBox="1">
            <a:spLocks/>
          </p:cNvSpPr>
          <p:nvPr/>
        </p:nvSpPr>
        <p:spPr>
          <a:xfrm>
            <a:off x="1777309" y="247850"/>
            <a:ext cx="5245523" cy="495863"/>
          </a:xfrm>
          <a:prstGeom prst="rect">
            <a:avLst/>
          </a:prstGeom>
        </p:spPr>
        <p:txBody>
          <a:bodyPr anchor="b">
            <a:normAutofit fontScale="8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800" b="1" dirty="0" smtClean="0">
                <a:solidFill>
                  <a:schemeClr val="tx1"/>
                </a:solidFill>
              </a:rPr>
              <a:t>EVENTOS QUE PROMUEVEN Y DIFUNDEN LA TRANSPARENCIA 2015</a:t>
            </a:r>
          </a:p>
        </p:txBody>
      </p:sp>
    </p:spTree>
    <p:extLst>
      <p:ext uri="{BB962C8B-B14F-4D97-AF65-F5344CB8AC3E}">
        <p14:creationId xmlns:p14="http://schemas.microsoft.com/office/powerpoint/2010/main" val="3433027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Gráfico"/>
          <p:cNvGraphicFramePr>
            <a:graphicFrameLocks noGrp="1"/>
          </p:cNvGraphicFramePr>
          <p:nvPr>
            <p:extLst>
              <p:ext uri="{D42A27DB-BD31-4B8C-83A1-F6EECF244321}">
                <p14:modId xmlns:p14="http://schemas.microsoft.com/office/powerpoint/2010/main" val="4170882385"/>
              </p:ext>
            </p:extLst>
          </p:nvPr>
        </p:nvGraphicFramePr>
        <p:xfrm>
          <a:off x="475488" y="170688"/>
          <a:ext cx="8403336" cy="6486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4932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a:spLocks noGrp="1"/>
          </p:cNvSpPr>
          <p:nvPr>
            <p:ph type="ctrTitle"/>
          </p:nvPr>
        </p:nvSpPr>
        <p:spPr>
          <a:xfrm>
            <a:off x="2135578" y="2445314"/>
            <a:ext cx="5554980" cy="1472184"/>
          </a:xfrm>
        </p:spPr>
        <p:txBody>
          <a:bodyPr>
            <a:normAutofit/>
          </a:bodyPr>
          <a:lstStyle/>
          <a:p>
            <a:pPr algn="ctr"/>
            <a:r>
              <a:rPr lang="es-MX" sz="2400" b="1" dirty="0" smtClean="0">
                <a:solidFill>
                  <a:schemeClr val="tx1"/>
                </a:solidFill>
              </a:rPr>
              <a:t>Índice General de Cumplimiento</a:t>
            </a:r>
            <a:br>
              <a:rPr lang="es-MX" sz="2400" b="1" dirty="0" smtClean="0">
                <a:solidFill>
                  <a:schemeClr val="tx1"/>
                </a:solidFill>
              </a:rPr>
            </a:br>
            <a:r>
              <a:rPr lang="es-MX" sz="2400" b="1" dirty="0" smtClean="0">
                <a:solidFill>
                  <a:schemeClr val="tx1"/>
                </a:solidFill>
              </a:rPr>
              <a:t> (IGC)</a:t>
            </a:r>
            <a:endParaRPr lang="es-MX" sz="2400" b="1" dirty="0">
              <a:solidFill>
                <a:schemeClr val="tx1"/>
              </a:solidFill>
            </a:endParaRPr>
          </a:p>
        </p:txBody>
      </p:sp>
      <p:sp>
        <p:nvSpPr>
          <p:cNvPr id="3" name="4 Título"/>
          <p:cNvSpPr txBox="1">
            <a:spLocks/>
          </p:cNvSpPr>
          <p:nvPr/>
        </p:nvSpPr>
        <p:spPr>
          <a:xfrm>
            <a:off x="6037118" y="5469831"/>
            <a:ext cx="2535382"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2015</a:t>
            </a:r>
            <a:endParaRPr lang="es-MX" sz="1800" b="1" dirty="0">
              <a:solidFill>
                <a:schemeClr val="tx1"/>
              </a:solidFill>
            </a:endParaRPr>
          </a:p>
        </p:txBody>
      </p:sp>
    </p:spTree>
    <p:extLst>
      <p:ext uri="{BB962C8B-B14F-4D97-AF65-F5344CB8AC3E}">
        <p14:creationId xmlns:p14="http://schemas.microsoft.com/office/powerpoint/2010/main" val="25936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txBox="1">
            <a:spLocks/>
          </p:cNvSpPr>
          <p:nvPr/>
        </p:nvSpPr>
        <p:spPr>
          <a:xfrm>
            <a:off x="949987" y="789709"/>
            <a:ext cx="5045568" cy="1343149"/>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800" b="1" dirty="0" smtClean="0">
                <a:solidFill>
                  <a:schemeClr val="tx1"/>
                </a:solidFill>
              </a:rPr>
              <a:t>ÍNDICE GENERAL DE CUMPLIMIENTO</a:t>
            </a:r>
          </a:p>
          <a:p>
            <a:r>
              <a:rPr lang="es-MX" sz="1800" b="1" dirty="0" smtClean="0">
                <a:solidFill>
                  <a:schemeClr val="tx1"/>
                </a:solidFill>
              </a:rPr>
              <a:t>(LA SUMATORIA DE LOS 3 INDICADORES) </a:t>
            </a:r>
          </a:p>
          <a:p>
            <a:endParaRPr lang="es-MX" sz="1800" dirty="0"/>
          </a:p>
        </p:txBody>
      </p:sp>
      <p:graphicFrame>
        <p:nvGraphicFramePr>
          <p:cNvPr id="6" name="Marcador de contenido 3"/>
          <p:cNvGraphicFramePr>
            <a:graphicFrameLocks/>
          </p:cNvGraphicFramePr>
          <p:nvPr>
            <p:extLst>
              <p:ext uri="{D42A27DB-BD31-4B8C-83A1-F6EECF244321}">
                <p14:modId xmlns:p14="http://schemas.microsoft.com/office/powerpoint/2010/main" val="247785053"/>
              </p:ext>
            </p:extLst>
          </p:nvPr>
        </p:nvGraphicFramePr>
        <p:xfrm>
          <a:off x="841664" y="2389908"/>
          <a:ext cx="7804293" cy="2460433"/>
        </p:xfrm>
        <a:graphic>
          <a:graphicData uri="http://schemas.openxmlformats.org/drawingml/2006/table">
            <a:tbl>
              <a:tblPr>
                <a:tableStyleId>{5C22544A-7EE6-4342-B048-85BDC9FD1C3A}</a:tableStyleId>
              </a:tblPr>
              <a:tblGrid>
                <a:gridCol w="2090137"/>
                <a:gridCol w="1874920"/>
                <a:gridCol w="1889234"/>
                <a:gridCol w="1950002"/>
              </a:tblGrid>
              <a:tr h="1025452">
                <a:tc>
                  <a:txBody>
                    <a:bodyPr/>
                    <a:lstStyle/>
                    <a:p>
                      <a:pPr algn="ctr">
                        <a:lnSpc>
                          <a:spcPct val="107000"/>
                        </a:lnSpc>
                        <a:spcAft>
                          <a:spcPts val="0"/>
                        </a:spcAft>
                      </a:pPr>
                      <a:r>
                        <a:rPr lang="es-MX" sz="1200" dirty="0">
                          <a:solidFill>
                            <a:schemeClr val="bg1"/>
                          </a:solidFill>
                          <a:effectLst/>
                        </a:rPr>
                        <a:t>Índice de Cumplimiento de la Información Pública de Oficio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Índice de </a:t>
                      </a:r>
                      <a:r>
                        <a:rPr lang="es-MX" sz="1200" dirty="0" smtClean="0">
                          <a:solidFill>
                            <a:schemeClr val="bg1"/>
                          </a:solidFill>
                          <a:effectLst/>
                        </a:rPr>
                        <a:t>Participación</a:t>
                      </a:r>
                      <a:r>
                        <a:rPr lang="es-MX" sz="1200" baseline="0" dirty="0" smtClean="0">
                          <a:solidFill>
                            <a:schemeClr val="bg1"/>
                          </a:solidFill>
                          <a:effectLst/>
                        </a:rPr>
                        <a:t> del Sujeto Obligado. </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Índice </a:t>
                      </a:r>
                      <a:r>
                        <a:rPr lang="es-MX" sz="1200" dirty="0" smtClean="0">
                          <a:solidFill>
                            <a:schemeClr val="bg1"/>
                          </a:solidFill>
                          <a:effectLst/>
                        </a:rPr>
                        <a:t>de</a:t>
                      </a:r>
                      <a:r>
                        <a:rPr lang="es-MX" sz="1200" baseline="0" dirty="0" smtClean="0">
                          <a:solidFill>
                            <a:schemeClr val="bg1"/>
                          </a:solidFill>
                          <a:effectLst/>
                        </a:rPr>
                        <a:t> Cumplimiento de Requerimientos</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Índice General de Cumplimiento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r>
              <a:tr h="652348">
                <a:tc>
                  <a:txBody>
                    <a:bodyPr/>
                    <a:lstStyle/>
                    <a:p>
                      <a:pPr algn="ctr">
                        <a:lnSpc>
                          <a:spcPct val="107000"/>
                        </a:lnSpc>
                        <a:spcAft>
                          <a:spcPts val="0"/>
                        </a:spcAft>
                      </a:pPr>
                      <a:r>
                        <a:rPr lang="es-MX" sz="1200">
                          <a:effectLst/>
                        </a:rPr>
                        <a:t>ICIPO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a:txBody>
                    <a:bodyPr/>
                    <a:lstStyle/>
                    <a:p>
                      <a:pPr algn="ctr">
                        <a:lnSpc>
                          <a:spcPct val="107000"/>
                        </a:lnSpc>
                        <a:spcAft>
                          <a:spcPts val="0"/>
                        </a:spcAft>
                      </a:pPr>
                      <a:r>
                        <a:rPr lang="es-MX" sz="1200" dirty="0" smtClean="0">
                          <a:effectLst/>
                        </a:rPr>
                        <a:t>IPARSO</a:t>
                      </a:r>
                      <a:r>
                        <a:rPr lang="es-MX" sz="1200" baseline="0" dirty="0" smtClean="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ctr">
                        <a:lnSpc>
                          <a:spcPct val="107000"/>
                        </a:lnSpc>
                        <a:spcAft>
                          <a:spcPts val="0"/>
                        </a:spcAft>
                      </a:pPr>
                      <a:r>
                        <a:rPr lang="es-MX" sz="1200" dirty="0" smtClean="0">
                          <a:effectLst/>
                        </a:rPr>
                        <a:t>ICR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ctr">
                        <a:lnSpc>
                          <a:spcPct val="107000"/>
                        </a:lnSpc>
                        <a:spcAft>
                          <a:spcPts val="0"/>
                        </a:spcAft>
                      </a:pPr>
                      <a:r>
                        <a:rPr lang="es-MX" sz="1200" dirty="0">
                          <a:effectLst/>
                        </a:rPr>
                        <a:t>IGC</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r>
              <a:tr h="782633">
                <a:tc>
                  <a:txBody>
                    <a:bodyPr/>
                    <a:lstStyle/>
                    <a:p>
                      <a:pPr algn="ctr">
                        <a:lnSpc>
                          <a:spcPct val="107000"/>
                        </a:lnSpc>
                        <a:spcAft>
                          <a:spcPts val="0"/>
                        </a:spcAft>
                      </a:pPr>
                      <a:r>
                        <a:rPr lang="es-MX" sz="1200" dirty="0">
                          <a:solidFill>
                            <a:schemeClr val="bg1"/>
                          </a:solidFill>
                          <a:effectLst/>
                        </a:rPr>
                        <a:t>50%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30%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20%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c>
                  <a:txBody>
                    <a:bodyPr/>
                    <a:lstStyle/>
                    <a:p>
                      <a:pPr algn="ctr">
                        <a:lnSpc>
                          <a:spcPct val="107000"/>
                        </a:lnSpc>
                        <a:spcAft>
                          <a:spcPts val="0"/>
                        </a:spcAft>
                      </a:pPr>
                      <a:r>
                        <a:rPr lang="es-MX" sz="1200" dirty="0">
                          <a:solidFill>
                            <a:schemeClr val="bg1"/>
                          </a:solidFill>
                          <a:effectLst/>
                        </a:rPr>
                        <a:t>100%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3">
                        <a:lumMod val="60000"/>
                        <a:lumOff val="40000"/>
                      </a:schemeClr>
                    </a:solidFill>
                  </a:tcPr>
                </a:tc>
              </a:tr>
            </a:tbl>
          </a:graphicData>
        </a:graphic>
      </p:graphicFrame>
      <p:pic>
        <p:nvPicPr>
          <p:cNvPr id="7" name="5 Imagen" descr="F:\icono tlaxcala transparente.png"/>
          <p:cNvPicPr/>
          <p:nvPr/>
        </p:nvPicPr>
        <p:blipFill>
          <a:blip r:embed="rId2" cstate="print"/>
          <a:srcRect/>
          <a:stretch>
            <a:fillRect/>
          </a:stretch>
        </p:blipFill>
        <p:spPr bwMode="auto">
          <a:xfrm>
            <a:off x="7619842" y="536831"/>
            <a:ext cx="1026114" cy="935465"/>
          </a:xfrm>
          <a:prstGeom prst="rect">
            <a:avLst/>
          </a:prstGeom>
          <a:noFill/>
          <a:ln w="9525">
            <a:noFill/>
            <a:miter lim="800000"/>
            <a:headEnd/>
            <a:tailEnd/>
          </a:ln>
        </p:spPr>
      </p:pic>
      <p:pic>
        <p:nvPicPr>
          <p:cNvPr id="8" name="5 Imagen" descr="F:\icono tlaxcala transparente.png"/>
          <p:cNvPicPr/>
          <p:nvPr/>
        </p:nvPicPr>
        <p:blipFill>
          <a:blip r:embed="rId2" cstate="print"/>
          <a:srcRect/>
          <a:stretch>
            <a:fillRect/>
          </a:stretch>
        </p:blipFill>
        <p:spPr bwMode="auto">
          <a:xfrm>
            <a:off x="949987" y="5553999"/>
            <a:ext cx="1026114" cy="935465"/>
          </a:xfrm>
          <a:prstGeom prst="rect">
            <a:avLst/>
          </a:prstGeom>
          <a:noFill/>
          <a:ln w="9525">
            <a:noFill/>
            <a:miter lim="800000"/>
            <a:headEnd/>
            <a:tailEnd/>
          </a:ln>
        </p:spPr>
      </p:pic>
    </p:spTree>
    <p:extLst>
      <p:ext uri="{BB962C8B-B14F-4D97-AF65-F5344CB8AC3E}">
        <p14:creationId xmlns:p14="http://schemas.microsoft.com/office/powerpoint/2010/main" val="3756973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pic>
        <p:nvPicPr>
          <p:cNvPr id="5" name="5 Imagen" descr="F:\icono tlaxcala transparente.png"/>
          <p:cNvPicPr/>
          <p:nvPr/>
        </p:nvPicPr>
        <p:blipFill>
          <a:blip r:embed="rId2" cstate="print"/>
          <a:srcRect/>
          <a:stretch>
            <a:fillRect/>
          </a:stretch>
        </p:blipFill>
        <p:spPr bwMode="auto">
          <a:xfrm>
            <a:off x="640230" y="5241856"/>
            <a:ext cx="1026114" cy="935465"/>
          </a:xfrm>
          <a:prstGeom prst="rect">
            <a:avLst/>
          </a:prstGeom>
          <a:noFill/>
          <a:ln w="9525">
            <a:noFill/>
            <a:miter lim="800000"/>
            <a:headEnd/>
            <a:tailEnd/>
          </a:ln>
        </p:spPr>
      </p:pic>
      <p:sp>
        <p:nvSpPr>
          <p:cNvPr id="8" name="Título 1"/>
          <p:cNvSpPr txBox="1">
            <a:spLocks/>
          </p:cNvSpPr>
          <p:nvPr/>
        </p:nvSpPr>
        <p:spPr>
          <a:xfrm>
            <a:off x="1844899" y="659329"/>
            <a:ext cx="4258038" cy="522515"/>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800" dirty="0" smtClean="0">
                <a:solidFill>
                  <a:schemeClr val="tx1"/>
                </a:solidFill>
              </a:rPr>
              <a:t>Fundamento Jurídico</a:t>
            </a:r>
            <a:endParaRPr lang="es-MX" sz="2800" dirty="0">
              <a:solidFill>
                <a:schemeClr val="tx1"/>
              </a:solidFill>
            </a:endParaRPr>
          </a:p>
        </p:txBody>
      </p:sp>
      <p:sp>
        <p:nvSpPr>
          <p:cNvPr id="9" name="Marcador de contenido 2"/>
          <p:cNvSpPr txBox="1">
            <a:spLocks/>
          </p:cNvSpPr>
          <p:nvPr/>
        </p:nvSpPr>
        <p:spPr>
          <a:xfrm>
            <a:off x="1392383" y="1564964"/>
            <a:ext cx="7024254" cy="4968552"/>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1800" dirty="0" smtClean="0">
                <a:solidFill>
                  <a:schemeClr val="tx1"/>
                </a:solidFill>
              </a:rPr>
              <a:t>La </a:t>
            </a:r>
            <a:r>
              <a:rPr lang="es-MX" sz="1800" dirty="0">
                <a:solidFill>
                  <a:schemeClr val="tx1"/>
                </a:solidFill>
              </a:rPr>
              <a:t>Comisión  de Acceso a la Información Pública y Protección de Datos  Personales del Estado de Tlaxcala (</a:t>
            </a:r>
            <a:r>
              <a:rPr lang="es-MX" sz="1800" dirty="0" smtClean="0">
                <a:solidFill>
                  <a:schemeClr val="tx1"/>
                </a:solidFill>
              </a:rPr>
              <a:t>CAIPTLAX</a:t>
            </a:r>
            <a:r>
              <a:rPr lang="es-MX" sz="1800" dirty="0">
                <a:solidFill>
                  <a:schemeClr val="tx1"/>
                </a:solidFill>
              </a:rPr>
              <a:t>), evaluará semestralmente a las entidades públicas respecto al cumplimiento de las obligaciones establecidas en la Ley de Acceso a la Información Pública para el Estado de Tlaxcala (LAIPET), por sí o a través de terceros como lo dispone el artículo 28 de dicha </a:t>
            </a:r>
            <a:r>
              <a:rPr lang="es-MX" sz="1800" dirty="0" smtClean="0">
                <a:solidFill>
                  <a:schemeClr val="tx1"/>
                </a:solidFill>
              </a:rPr>
              <a:t>Ley.</a:t>
            </a:r>
          </a:p>
          <a:p>
            <a:pPr algn="just"/>
            <a:r>
              <a:rPr lang="es-MX" sz="1800" dirty="0" smtClean="0">
                <a:solidFill>
                  <a:schemeClr val="tx1"/>
                </a:solidFill>
              </a:rPr>
              <a:t>Mediante el acuerdo número </a:t>
            </a:r>
            <a:r>
              <a:rPr lang="es-MX" sz="1800" b="1" dirty="0" smtClean="0">
                <a:solidFill>
                  <a:schemeClr val="tx1"/>
                </a:solidFill>
              </a:rPr>
              <a:t>CG/ORD/05-06-10-15</a:t>
            </a:r>
            <a:r>
              <a:rPr lang="es-MX" sz="1800" dirty="0" smtClean="0">
                <a:solidFill>
                  <a:schemeClr val="tx1"/>
                </a:solidFill>
              </a:rPr>
              <a:t> aprobado por el Consejo General por unanimidad, en la cuadragésima sesión pública ordinaria celebrada el día </a:t>
            </a:r>
            <a:r>
              <a:rPr lang="es-MX" sz="1800" dirty="0">
                <a:solidFill>
                  <a:schemeClr val="tx1"/>
                </a:solidFill>
              </a:rPr>
              <a:t>6</a:t>
            </a:r>
            <a:r>
              <a:rPr lang="es-MX" sz="1800" dirty="0" smtClean="0">
                <a:solidFill>
                  <a:schemeClr val="tx1"/>
                </a:solidFill>
              </a:rPr>
              <a:t> de octubre de 2015, determinaron los Criterios y Metodología de la Segunda Evaluación Semestral 2015, misma que se realizó a través de tres indicadores.</a:t>
            </a:r>
          </a:p>
          <a:p>
            <a:endParaRPr lang="es-MX" dirty="0"/>
          </a:p>
        </p:txBody>
      </p:sp>
    </p:spTree>
    <p:extLst>
      <p:ext uri="{BB962C8B-B14F-4D97-AF65-F5344CB8AC3E}">
        <p14:creationId xmlns:p14="http://schemas.microsoft.com/office/powerpoint/2010/main" val="2250515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extLst>
              <p:ext uri="{D42A27DB-BD31-4B8C-83A1-F6EECF244321}">
                <p14:modId xmlns:p14="http://schemas.microsoft.com/office/powerpoint/2010/main" val="2299091359"/>
              </p:ext>
            </p:extLst>
          </p:nvPr>
        </p:nvGraphicFramePr>
        <p:xfrm>
          <a:off x="434755" y="201861"/>
          <a:ext cx="8540496" cy="6327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8088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extLst>
              <p:ext uri="{D42A27DB-BD31-4B8C-83A1-F6EECF244321}">
                <p14:modId xmlns:p14="http://schemas.microsoft.com/office/powerpoint/2010/main" val="1789028128"/>
              </p:ext>
            </p:extLst>
          </p:nvPr>
        </p:nvGraphicFramePr>
        <p:xfrm>
          <a:off x="457200" y="222608"/>
          <a:ext cx="8558784" cy="6397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577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619842" y="536831"/>
            <a:ext cx="1026114" cy="935465"/>
          </a:xfrm>
          <a:prstGeom prst="rect">
            <a:avLst/>
          </a:prstGeom>
          <a:noFill/>
          <a:ln w="9525">
            <a:noFill/>
            <a:miter lim="800000"/>
            <a:headEnd/>
            <a:tailEnd/>
          </a:ln>
        </p:spPr>
      </p:pic>
      <p:pic>
        <p:nvPicPr>
          <p:cNvPr id="8" name="5 Imagen" descr="F:\icono tlaxcala transparente.png"/>
          <p:cNvPicPr/>
          <p:nvPr/>
        </p:nvPicPr>
        <p:blipFill>
          <a:blip r:embed="rId2" cstate="print"/>
          <a:srcRect/>
          <a:stretch>
            <a:fillRect/>
          </a:stretch>
        </p:blipFill>
        <p:spPr bwMode="auto">
          <a:xfrm>
            <a:off x="949987" y="5553999"/>
            <a:ext cx="1026114" cy="935465"/>
          </a:xfrm>
          <a:prstGeom prst="rect">
            <a:avLst/>
          </a:prstGeom>
          <a:noFill/>
          <a:ln w="9525">
            <a:noFill/>
            <a:miter lim="800000"/>
            <a:headEnd/>
            <a:tailEnd/>
          </a:ln>
        </p:spPr>
      </p:pic>
      <p:graphicFrame>
        <p:nvGraphicFramePr>
          <p:cNvPr id="4" name="Tabla 3"/>
          <p:cNvGraphicFramePr>
            <a:graphicFrameLocks noGrp="1"/>
          </p:cNvGraphicFramePr>
          <p:nvPr>
            <p:extLst>
              <p:ext uri="{D42A27DB-BD31-4B8C-83A1-F6EECF244321}">
                <p14:modId xmlns:p14="http://schemas.microsoft.com/office/powerpoint/2010/main" val="2535428981"/>
              </p:ext>
            </p:extLst>
          </p:nvPr>
        </p:nvGraphicFramePr>
        <p:xfrm>
          <a:off x="1168757" y="1825673"/>
          <a:ext cx="7331298" cy="3484880"/>
        </p:xfrm>
        <a:graphic>
          <a:graphicData uri="http://schemas.openxmlformats.org/drawingml/2006/table">
            <a:tbl>
              <a:tblPr firstRow="1" bandRow="1">
                <a:tableStyleId>{BDBED569-4797-4DF1-A0F4-6AAB3CD982D8}</a:tableStyleId>
              </a:tblPr>
              <a:tblGrid>
                <a:gridCol w="2375883"/>
                <a:gridCol w="1697060"/>
                <a:gridCol w="1832825"/>
                <a:gridCol w="1425530"/>
              </a:tblGrid>
              <a:tr h="370840">
                <a:tc>
                  <a:txBody>
                    <a:bodyPr/>
                    <a:lstStyle/>
                    <a:p>
                      <a:pPr algn="ctr"/>
                      <a:r>
                        <a:rPr lang="es-MX" sz="1400" dirty="0" smtClean="0"/>
                        <a:t>Tipo</a:t>
                      </a:r>
                      <a:r>
                        <a:rPr lang="es-MX" sz="1400" baseline="0" dirty="0" smtClean="0"/>
                        <a:t> de sujeto obligado</a:t>
                      </a:r>
                      <a:endParaRPr lang="es-MX" sz="1400" dirty="0"/>
                    </a:p>
                  </a:txBody>
                  <a:tcPr marL="68580" marR="68580"/>
                </a:tc>
                <a:tc>
                  <a:txBody>
                    <a:bodyPr/>
                    <a:lstStyle/>
                    <a:p>
                      <a:pPr algn="ctr"/>
                      <a:r>
                        <a:rPr lang="es-MX" sz="1400" dirty="0" smtClean="0"/>
                        <a:t>Aprobados</a:t>
                      </a:r>
                      <a:endParaRPr lang="es-MX" sz="1400" dirty="0"/>
                    </a:p>
                  </a:txBody>
                  <a:tcPr marL="68580" marR="68580"/>
                </a:tc>
                <a:tc>
                  <a:txBody>
                    <a:bodyPr/>
                    <a:lstStyle/>
                    <a:p>
                      <a:pPr algn="ctr"/>
                      <a:r>
                        <a:rPr lang="es-MX" sz="1400" dirty="0" smtClean="0"/>
                        <a:t>No</a:t>
                      </a:r>
                      <a:r>
                        <a:rPr lang="es-MX" sz="1400" baseline="0" dirty="0" smtClean="0"/>
                        <a:t> Aprobados</a:t>
                      </a:r>
                      <a:endParaRPr lang="es-MX" sz="1400" dirty="0"/>
                    </a:p>
                  </a:txBody>
                  <a:tcPr marL="68580" marR="68580"/>
                </a:tc>
                <a:tc>
                  <a:txBody>
                    <a:bodyPr/>
                    <a:lstStyle/>
                    <a:p>
                      <a:pPr algn="ctr"/>
                      <a:r>
                        <a:rPr lang="es-MX" sz="1400" dirty="0" smtClean="0"/>
                        <a:t>Total</a:t>
                      </a:r>
                      <a:endParaRPr lang="es-MX" sz="1400" dirty="0"/>
                    </a:p>
                  </a:txBody>
                  <a:tcPr marL="68580" marR="68580"/>
                </a:tc>
              </a:tr>
              <a:tr h="370840">
                <a:tc>
                  <a:txBody>
                    <a:bodyPr/>
                    <a:lstStyle/>
                    <a:p>
                      <a:r>
                        <a:rPr lang="es-MX" sz="1400" dirty="0" smtClean="0"/>
                        <a:t>Ayuntamientos</a:t>
                      </a:r>
                      <a:endParaRPr lang="es-MX" sz="1400" dirty="0"/>
                    </a:p>
                  </a:txBody>
                  <a:tcPr marL="68580" marR="68580"/>
                </a:tc>
                <a:tc>
                  <a:txBody>
                    <a:bodyPr/>
                    <a:lstStyle/>
                    <a:p>
                      <a:pPr algn="ctr"/>
                      <a:r>
                        <a:rPr lang="es-MX" sz="1400" dirty="0" smtClean="0"/>
                        <a:t>28</a:t>
                      </a:r>
                      <a:endParaRPr lang="es-MX" sz="1400" dirty="0"/>
                    </a:p>
                  </a:txBody>
                  <a:tcPr marL="68580" marR="68580"/>
                </a:tc>
                <a:tc>
                  <a:txBody>
                    <a:bodyPr/>
                    <a:lstStyle/>
                    <a:p>
                      <a:pPr algn="ctr"/>
                      <a:r>
                        <a:rPr lang="es-MX" sz="1400" dirty="0" smtClean="0"/>
                        <a:t>32</a:t>
                      </a:r>
                      <a:endParaRPr lang="es-MX" sz="1400" dirty="0"/>
                    </a:p>
                  </a:txBody>
                  <a:tcPr marL="68580" marR="68580"/>
                </a:tc>
                <a:tc>
                  <a:txBody>
                    <a:bodyPr/>
                    <a:lstStyle/>
                    <a:p>
                      <a:pPr algn="ctr"/>
                      <a:r>
                        <a:rPr lang="es-MX" sz="1400" dirty="0" smtClean="0"/>
                        <a:t>60</a:t>
                      </a:r>
                      <a:endParaRPr lang="es-MX" sz="1400" dirty="0"/>
                    </a:p>
                  </a:txBody>
                  <a:tcPr marL="68580" marR="68580"/>
                </a:tc>
              </a:tr>
              <a:tr h="370840">
                <a:tc>
                  <a:txBody>
                    <a:bodyPr/>
                    <a:lstStyle/>
                    <a:p>
                      <a:r>
                        <a:rPr lang="es-MX" sz="1400" dirty="0" smtClean="0"/>
                        <a:t>Poder Ejecutivo</a:t>
                      </a:r>
                      <a:endParaRPr lang="es-MX" sz="1400" dirty="0"/>
                    </a:p>
                  </a:txBody>
                  <a:tcPr marL="68580" marR="68580"/>
                </a:tc>
                <a:tc>
                  <a:txBody>
                    <a:bodyPr/>
                    <a:lstStyle/>
                    <a:p>
                      <a:pPr algn="ctr"/>
                      <a:r>
                        <a:rPr lang="es-MX" sz="1400" dirty="0" smtClean="0"/>
                        <a:t>54</a:t>
                      </a:r>
                      <a:endParaRPr lang="es-MX" sz="1400" dirty="0"/>
                    </a:p>
                  </a:txBody>
                  <a:tcPr marL="68580" marR="68580"/>
                </a:tc>
                <a:tc>
                  <a:txBody>
                    <a:bodyPr/>
                    <a:lstStyle/>
                    <a:p>
                      <a:pPr algn="ctr"/>
                      <a:r>
                        <a:rPr lang="es-MX" sz="1400" dirty="0" smtClean="0"/>
                        <a:t>5</a:t>
                      </a:r>
                      <a:endParaRPr lang="es-MX" sz="1400" dirty="0"/>
                    </a:p>
                  </a:txBody>
                  <a:tcPr marL="68580" marR="68580"/>
                </a:tc>
                <a:tc>
                  <a:txBody>
                    <a:bodyPr/>
                    <a:lstStyle/>
                    <a:p>
                      <a:pPr algn="ctr"/>
                      <a:r>
                        <a:rPr lang="es-MX" sz="1400" dirty="0" smtClean="0"/>
                        <a:t>59</a:t>
                      </a:r>
                      <a:endParaRPr lang="es-MX" sz="1400" dirty="0"/>
                    </a:p>
                  </a:txBody>
                  <a:tcPr marL="68580" marR="68580"/>
                </a:tc>
              </a:tr>
              <a:tr h="370840">
                <a:tc>
                  <a:txBody>
                    <a:bodyPr/>
                    <a:lstStyle/>
                    <a:p>
                      <a:r>
                        <a:rPr lang="es-MX" sz="1400" dirty="0" smtClean="0"/>
                        <a:t>Poder</a:t>
                      </a:r>
                      <a:r>
                        <a:rPr lang="es-MX" sz="1400" baseline="0" dirty="0" smtClean="0"/>
                        <a:t> Legislativo</a:t>
                      </a:r>
                      <a:endParaRPr lang="es-MX" sz="1400" dirty="0"/>
                    </a:p>
                  </a:txBody>
                  <a:tcPr marL="68580" marR="68580"/>
                </a:tc>
                <a:tc>
                  <a:txBody>
                    <a:bodyPr/>
                    <a:lstStyle/>
                    <a:p>
                      <a:pPr algn="ctr"/>
                      <a:r>
                        <a:rPr lang="es-MX" sz="1400" dirty="0" smtClean="0"/>
                        <a:t>2</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2</a:t>
                      </a:r>
                      <a:endParaRPr lang="es-MX" sz="1400" dirty="0"/>
                    </a:p>
                  </a:txBody>
                  <a:tcPr marL="68580" marR="68580"/>
                </a:tc>
              </a:tr>
              <a:tr h="370840">
                <a:tc>
                  <a:txBody>
                    <a:bodyPr/>
                    <a:lstStyle/>
                    <a:p>
                      <a:r>
                        <a:rPr lang="es-MX" sz="1400" dirty="0" smtClean="0"/>
                        <a:t>Poder Judicial</a:t>
                      </a:r>
                      <a:endParaRPr lang="es-MX" sz="1400" dirty="0"/>
                    </a:p>
                  </a:txBody>
                  <a:tcPr marL="68580" marR="68580"/>
                </a:tc>
                <a:tc>
                  <a:txBody>
                    <a:bodyPr/>
                    <a:lstStyle/>
                    <a:p>
                      <a:pPr algn="ctr"/>
                      <a:r>
                        <a:rPr lang="es-MX" sz="1400" dirty="0" smtClean="0"/>
                        <a:t>2</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2</a:t>
                      </a:r>
                      <a:endParaRPr lang="es-MX" sz="1400" dirty="0"/>
                    </a:p>
                  </a:txBody>
                  <a:tcPr marL="68580" marR="68580"/>
                </a:tc>
              </a:tr>
              <a:tr h="370840">
                <a:tc>
                  <a:txBody>
                    <a:bodyPr/>
                    <a:lstStyle/>
                    <a:p>
                      <a:r>
                        <a:rPr lang="es-MX" sz="1400" dirty="0" smtClean="0"/>
                        <a:t>Organismos Autónomos</a:t>
                      </a:r>
                      <a:r>
                        <a:rPr lang="es-MX" sz="1400" baseline="0" dirty="0" smtClean="0"/>
                        <a:t> </a:t>
                      </a:r>
                      <a:endParaRPr lang="es-MX" sz="1400" dirty="0"/>
                    </a:p>
                  </a:txBody>
                  <a:tcPr marL="68580" marR="68580"/>
                </a:tc>
                <a:tc>
                  <a:txBody>
                    <a:bodyPr/>
                    <a:lstStyle/>
                    <a:p>
                      <a:pPr algn="ctr"/>
                      <a:r>
                        <a:rPr lang="es-MX" sz="1400" dirty="0" smtClean="0"/>
                        <a:t>5</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5</a:t>
                      </a:r>
                      <a:endParaRPr lang="es-MX" sz="1400" dirty="0"/>
                    </a:p>
                  </a:txBody>
                  <a:tcPr marL="68580" marR="68580"/>
                </a:tc>
              </a:tr>
              <a:tr h="370840">
                <a:tc>
                  <a:txBody>
                    <a:bodyPr/>
                    <a:lstStyle/>
                    <a:p>
                      <a:r>
                        <a:rPr lang="es-MX" sz="1400" dirty="0" smtClean="0"/>
                        <a:t>Comisiones</a:t>
                      </a:r>
                      <a:r>
                        <a:rPr lang="es-MX" sz="1400" baseline="0" dirty="0" smtClean="0"/>
                        <a:t> de Agua</a:t>
                      </a:r>
                      <a:endParaRPr lang="es-MX" sz="1400" dirty="0"/>
                    </a:p>
                  </a:txBody>
                  <a:tcPr marL="68580" marR="68580"/>
                </a:tc>
                <a:tc>
                  <a:txBody>
                    <a:bodyPr/>
                    <a:lstStyle/>
                    <a:p>
                      <a:pPr algn="ctr"/>
                      <a:r>
                        <a:rPr lang="es-MX" sz="1400" dirty="0" smtClean="0"/>
                        <a:t>4</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4</a:t>
                      </a:r>
                      <a:endParaRPr lang="es-MX" sz="1400" dirty="0"/>
                    </a:p>
                  </a:txBody>
                  <a:tcPr marL="68580" marR="68580"/>
                </a:tc>
              </a:tr>
              <a:tr h="370840">
                <a:tc>
                  <a:txBody>
                    <a:bodyPr/>
                    <a:lstStyle/>
                    <a:p>
                      <a:r>
                        <a:rPr lang="es-MX" sz="1400" dirty="0" smtClean="0"/>
                        <a:t>Partidos Políticos</a:t>
                      </a:r>
                      <a:r>
                        <a:rPr lang="es-MX" sz="1400" baseline="0" dirty="0" smtClean="0"/>
                        <a:t> </a:t>
                      </a:r>
                      <a:endParaRPr lang="es-MX" sz="1400" dirty="0"/>
                    </a:p>
                  </a:txBody>
                  <a:tcPr marL="68580" marR="68580"/>
                </a:tc>
                <a:tc>
                  <a:txBody>
                    <a:bodyPr/>
                    <a:lstStyle/>
                    <a:p>
                      <a:pPr algn="ctr"/>
                      <a:r>
                        <a:rPr lang="es-MX" sz="1400" dirty="0" smtClean="0"/>
                        <a:t>7</a:t>
                      </a:r>
                      <a:endParaRPr lang="es-MX" sz="1400" dirty="0"/>
                    </a:p>
                  </a:txBody>
                  <a:tcPr marL="68580" marR="68580"/>
                </a:tc>
                <a:tc>
                  <a:txBody>
                    <a:bodyPr/>
                    <a:lstStyle/>
                    <a:p>
                      <a:pPr algn="ctr"/>
                      <a:r>
                        <a:rPr lang="es-MX" sz="1400" dirty="0" smtClean="0"/>
                        <a:t>3</a:t>
                      </a:r>
                      <a:endParaRPr lang="es-MX" sz="1400" dirty="0"/>
                    </a:p>
                  </a:txBody>
                  <a:tcPr marL="68580" marR="68580"/>
                </a:tc>
                <a:tc>
                  <a:txBody>
                    <a:bodyPr/>
                    <a:lstStyle/>
                    <a:p>
                      <a:pPr algn="ctr"/>
                      <a:r>
                        <a:rPr lang="es-MX" sz="1400" dirty="0" smtClean="0"/>
                        <a:t>10</a:t>
                      </a:r>
                      <a:endParaRPr lang="es-MX" sz="1400" dirty="0"/>
                    </a:p>
                  </a:txBody>
                  <a:tcPr marL="68580" marR="68580"/>
                </a:tc>
              </a:tr>
              <a:tr h="370840">
                <a:tc>
                  <a:txBody>
                    <a:bodyPr/>
                    <a:lstStyle/>
                    <a:p>
                      <a:r>
                        <a:rPr lang="es-MX" sz="1400" dirty="0" smtClean="0"/>
                        <a:t>Total de Entidades</a:t>
                      </a:r>
                      <a:r>
                        <a:rPr lang="es-MX" sz="1400" baseline="0" dirty="0" smtClean="0"/>
                        <a:t> Públicas</a:t>
                      </a:r>
                      <a:endParaRPr lang="es-MX" sz="1400" dirty="0"/>
                    </a:p>
                  </a:txBody>
                  <a:tcPr marL="68580" marR="68580"/>
                </a:tc>
                <a:tc>
                  <a:txBody>
                    <a:bodyPr/>
                    <a:lstStyle/>
                    <a:p>
                      <a:pPr algn="ctr"/>
                      <a:r>
                        <a:rPr lang="es-MX" sz="1400" dirty="0" smtClean="0"/>
                        <a:t>102</a:t>
                      </a:r>
                      <a:endParaRPr lang="es-MX" sz="1400" dirty="0"/>
                    </a:p>
                  </a:txBody>
                  <a:tcPr marL="68580" marR="68580"/>
                </a:tc>
                <a:tc>
                  <a:txBody>
                    <a:bodyPr/>
                    <a:lstStyle/>
                    <a:p>
                      <a:pPr algn="ctr"/>
                      <a:r>
                        <a:rPr lang="es-MX" sz="1400" dirty="0" smtClean="0"/>
                        <a:t>40</a:t>
                      </a:r>
                      <a:endParaRPr lang="es-MX" sz="1400" dirty="0"/>
                    </a:p>
                  </a:txBody>
                  <a:tcPr marL="68580" marR="68580"/>
                </a:tc>
                <a:tc>
                  <a:txBody>
                    <a:bodyPr/>
                    <a:lstStyle/>
                    <a:p>
                      <a:pPr algn="ctr"/>
                      <a:r>
                        <a:rPr lang="es-MX" sz="1400" dirty="0" smtClean="0"/>
                        <a:t>142</a:t>
                      </a:r>
                      <a:endParaRPr lang="es-MX" sz="1400" dirty="0"/>
                    </a:p>
                  </a:txBody>
                  <a:tcPr marL="68580" marR="68580"/>
                </a:tc>
              </a:tr>
            </a:tbl>
          </a:graphicData>
        </a:graphic>
      </p:graphicFrame>
      <p:sp>
        <p:nvSpPr>
          <p:cNvPr id="5" name="4 Título"/>
          <p:cNvSpPr>
            <a:spLocks noGrp="1"/>
          </p:cNvSpPr>
          <p:nvPr>
            <p:ph type="ctrTitle"/>
          </p:nvPr>
        </p:nvSpPr>
        <p:spPr>
          <a:xfrm>
            <a:off x="1314694" y="716530"/>
            <a:ext cx="5777921" cy="755765"/>
          </a:xfrm>
        </p:spPr>
        <p:txBody>
          <a:bodyPr>
            <a:normAutofit/>
          </a:bodyPr>
          <a:lstStyle/>
          <a:p>
            <a:r>
              <a:rPr lang="es-MX" sz="2000" b="1" dirty="0" smtClean="0">
                <a:solidFill>
                  <a:schemeClr val="tx1"/>
                </a:solidFill>
              </a:rPr>
              <a:t>APROBADOS VS NO APROBADOS </a:t>
            </a:r>
            <a:br>
              <a:rPr lang="es-MX" sz="2000" b="1" dirty="0" smtClean="0">
                <a:solidFill>
                  <a:schemeClr val="tx1"/>
                </a:solidFill>
              </a:rPr>
            </a:br>
            <a:r>
              <a:rPr lang="es-MX" sz="2000" b="1" dirty="0" smtClean="0">
                <a:solidFill>
                  <a:schemeClr val="tx1"/>
                </a:solidFill>
              </a:rPr>
              <a:t>(Evaluación 2015-2)  </a:t>
            </a:r>
            <a:endParaRPr lang="es-MX" sz="2000" b="1" dirty="0">
              <a:solidFill>
                <a:schemeClr val="tx1"/>
              </a:solidFill>
            </a:endParaRPr>
          </a:p>
        </p:txBody>
      </p:sp>
      <p:sp>
        <p:nvSpPr>
          <p:cNvPr id="6" name="4 Título"/>
          <p:cNvSpPr txBox="1">
            <a:spLocks/>
          </p:cNvSpPr>
          <p:nvPr/>
        </p:nvSpPr>
        <p:spPr>
          <a:xfrm>
            <a:off x="4863971" y="5273630"/>
            <a:ext cx="3268928" cy="108012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400" dirty="0" smtClean="0">
                <a:solidFill>
                  <a:schemeClr val="tx1"/>
                </a:solidFill>
              </a:rPr>
              <a:t>Puntuación. </a:t>
            </a:r>
          </a:p>
          <a:p>
            <a:r>
              <a:rPr lang="es-MX" sz="1400" dirty="0" smtClean="0">
                <a:solidFill>
                  <a:schemeClr val="tx1"/>
                </a:solidFill>
              </a:rPr>
              <a:t>Escala del 0 al 100 en la que:</a:t>
            </a:r>
          </a:p>
          <a:p>
            <a:r>
              <a:rPr lang="es-MX" sz="1400" dirty="0" smtClean="0">
                <a:solidFill>
                  <a:schemeClr val="tx1"/>
                </a:solidFill>
              </a:rPr>
              <a:t> de 0 a 59 es </a:t>
            </a:r>
            <a:r>
              <a:rPr lang="es-MX" sz="1400" u="sng" dirty="0" smtClean="0">
                <a:solidFill>
                  <a:schemeClr val="tx1"/>
                </a:solidFill>
              </a:rPr>
              <a:t>“No aprobatoria”</a:t>
            </a:r>
            <a:r>
              <a:rPr lang="es-MX" sz="1400" dirty="0" smtClean="0">
                <a:solidFill>
                  <a:schemeClr val="tx1"/>
                </a:solidFill>
              </a:rPr>
              <a:t> y </a:t>
            </a:r>
          </a:p>
          <a:p>
            <a:r>
              <a:rPr lang="es-MX" sz="1400" dirty="0" smtClean="0">
                <a:solidFill>
                  <a:schemeClr val="tx1"/>
                </a:solidFill>
              </a:rPr>
              <a:t>de 60 a 100 es </a:t>
            </a:r>
            <a:r>
              <a:rPr lang="es-MX" sz="1400" u="sng" dirty="0" smtClean="0">
                <a:solidFill>
                  <a:schemeClr val="tx1"/>
                </a:solidFill>
              </a:rPr>
              <a:t>“Aprobatoria”  </a:t>
            </a:r>
            <a:endParaRPr lang="es-MX" sz="1400" u="sng" dirty="0">
              <a:solidFill>
                <a:schemeClr val="tx1"/>
              </a:solidFill>
            </a:endParaRPr>
          </a:p>
        </p:txBody>
      </p:sp>
    </p:spTree>
    <p:extLst>
      <p:ext uri="{BB962C8B-B14F-4D97-AF65-F5344CB8AC3E}">
        <p14:creationId xmlns:p14="http://schemas.microsoft.com/office/powerpoint/2010/main" val="2529700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a:graphicFrameLocks noGrp="1"/>
          </p:cNvGraphicFramePr>
          <p:nvPr>
            <p:extLst>
              <p:ext uri="{D42A27DB-BD31-4B8C-83A1-F6EECF244321}">
                <p14:modId xmlns:p14="http://schemas.microsoft.com/office/powerpoint/2010/main" val="3381530798"/>
              </p:ext>
            </p:extLst>
          </p:nvPr>
        </p:nvGraphicFramePr>
        <p:xfrm>
          <a:off x="285750" y="423869"/>
          <a:ext cx="8572500" cy="58299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58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Gráfico"/>
          <p:cNvGraphicFramePr>
            <a:graphicFrameLocks noGrp="1"/>
          </p:cNvGraphicFramePr>
          <p:nvPr>
            <p:extLst>
              <p:ext uri="{D42A27DB-BD31-4B8C-83A1-F6EECF244321}">
                <p14:modId xmlns:p14="http://schemas.microsoft.com/office/powerpoint/2010/main" val="2005654792"/>
              </p:ext>
            </p:extLst>
          </p:nvPr>
        </p:nvGraphicFramePr>
        <p:xfrm>
          <a:off x="384464" y="268224"/>
          <a:ext cx="8549224" cy="6473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2626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619842" y="536831"/>
            <a:ext cx="1026114" cy="935465"/>
          </a:xfrm>
          <a:prstGeom prst="rect">
            <a:avLst/>
          </a:prstGeom>
          <a:noFill/>
          <a:ln w="9525">
            <a:noFill/>
            <a:miter lim="800000"/>
            <a:headEnd/>
            <a:tailEnd/>
          </a:ln>
        </p:spPr>
      </p:pic>
      <p:pic>
        <p:nvPicPr>
          <p:cNvPr id="8" name="5 Imagen" descr="F:\icono tlaxcala transparente.png"/>
          <p:cNvPicPr/>
          <p:nvPr/>
        </p:nvPicPr>
        <p:blipFill>
          <a:blip r:embed="rId2" cstate="print"/>
          <a:srcRect/>
          <a:stretch>
            <a:fillRect/>
          </a:stretch>
        </p:blipFill>
        <p:spPr bwMode="auto">
          <a:xfrm>
            <a:off x="949987" y="5553999"/>
            <a:ext cx="1026114" cy="935465"/>
          </a:xfrm>
          <a:prstGeom prst="rect">
            <a:avLst/>
          </a:prstGeom>
          <a:noFill/>
          <a:ln w="9525">
            <a:noFill/>
            <a:miter lim="800000"/>
            <a:headEnd/>
            <a:tailEnd/>
          </a:ln>
        </p:spPr>
      </p:pic>
      <p:sp>
        <p:nvSpPr>
          <p:cNvPr id="4" name="4 Título"/>
          <p:cNvSpPr>
            <a:spLocks noGrp="1"/>
          </p:cNvSpPr>
          <p:nvPr>
            <p:ph type="ctrTitle"/>
          </p:nvPr>
        </p:nvSpPr>
        <p:spPr>
          <a:xfrm>
            <a:off x="2298767" y="2722367"/>
            <a:ext cx="5554980" cy="1296144"/>
          </a:xfrm>
        </p:spPr>
        <p:txBody>
          <a:bodyPr>
            <a:normAutofit/>
          </a:bodyPr>
          <a:lstStyle/>
          <a:p>
            <a:pPr algn="ctr"/>
            <a:r>
              <a:rPr lang="es-MX" sz="2400" b="1" dirty="0" smtClean="0">
                <a:solidFill>
                  <a:schemeClr val="tx1"/>
                </a:solidFill>
              </a:rPr>
              <a:t>RESULTADOS </a:t>
            </a:r>
            <a:br>
              <a:rPr lang="es-MX" sz="2400" b="1" dirty="0" smtClean="0">
                <a:solidFill>
                  <a:schemeClr val="tx1"/>
                </a:solidFill>
              </a:rPr>
            </a:br>
            <a:r>
              <a:rPr lang="es-MX" sz="2400" b="1" dirty="0" smtClean="0">
                <a:solidFill>
                  <a:schemeClr val="tx1"/>
                </a:solidFill>
              </a:rPr>
              <a:t>(Por tipo de sujeto obligado)</a:t>
            </a:r>
            <a:endParaRPr lang="es-MX" sz="2400" b="1" dirty="0">
              <a:solidFill>
                <a:schemeClr val="tx1"/>
              </a:solidFill>
            </a:endParaRPr>
          </a:p>
        </p:txBody>
      </p:sp>
    </p:spTree>
    <p:extLst>
      <p:ext uri="{BB962C8B-B14F-4D97-AF65-F5344CB8AC3E}">
        <p14:creationId xmlns:p14="http://schemas.microsoft.com/office/powerpoint/2010/main" val="3342829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3476517341"/>
              </p:ext>
            </p:extLst>
          </p:nvPr>
        </p:nvGraphicFramePr>
        <p:xfrm>
          <a:off x="566927" y="902516"/>
          <a:ext cx="8302752" cy="5641336"/>
        </p:xfrm>
        <a:graphic>
          <a:graphicData uri="http://schemas.openxmlformats.org/drawingml/2006/table">
            <a:tbl>
              <a:tblPr firstRow="1" firstCol="1" bandRow="1">
                <a:tableStyleId>{EB344D84-9AFB-497E-A393-DC336BA19D2E}</a:tableStyleId>
              </a:tblPr>
              <a:tblGrid>
                <a:gridCol w="375268"/>
                <a:gridCol w="2227032"/>
                <a:gridCol w="602673"/>
                <a:gridCol w="717804"/>
                <a:gridCol w="603504"/>
                <a:gridCol w="740664"/>
                <a:gridCol w="3035807"/>
              </a:tblGrid>
              <a:tr h="234678">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74930">
                <a:tc>
                  <a:txBody>
                    <a:bodyPr/>
                    <a:lstStyle/>
                    <a:p>
                      <a:pPr algn="ctr" fontAlgn="ctr"/>
                      <a:r>
                        <a:rPr lang="es-MX" sz="1200" u="none" strike="noStrike" dirty="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Ixtacuixtla de Mariano </a:t>
                      </a:r>
                      <a:r>
                        <a:rPr lang="es-MX" sz="1200" b="0" i="0" u="none" strike="noStrike" dirty="0" smtClean="0">
                          <a:solidFill>
                            <a:srgbClr val="000000"/>
                          </a:solidFill>
                          <a:effectLst/>
                          <a:latin typeface="Tw Cen MT"/>
                        </a:rPr>
                        <a:t>Matamoros</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dirty="0">
                          <a:solidFill>
                            <a:srgbClr val="000000"/>
                          </a:solidFill>
                          <a:effectLst/>
                          <a:latin typeface="Tw Cen MT"/>
                        </a:rPr>
                        <a:t>100</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ixtacuixtla.gob.mx</a:t>
                      </a:r>
                      <a:endParaRPr lang="es-MX" sz="1200" b="0" i="0" u="sng" strike="noStrike" dirty="0">
                        <a:solidFill>
                          <a:schemeClr val="accent4"/>
                        </a:solidFill>
                        <a:effectLst/>
                        <a:latin typeface="Calibri"/>
                      </a:endParaRPr>
                    </a:p>
                  </a:txBody>
                  <a:tcPr marL="7144" marR="7144" marT="9525" marB="0" anchor="ctr"/>
                </a:tc>
              </a:tr>
              <a:tr h="207623">
                <a:tc>
                  <a:txBody>
                    <a:bodyPr/>
                    <a:lstStyle/>
                    <a:p>
                      <a:pPr algn="ctr" fontAlgn="ct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Xicohtzinco </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dirty="0">
                          <a:solidFill>
                            <a:srgbClr val="000000"/>
                          </a:solidFill>
                          <a:effectLst/>
                          <a:latin typeface="Tw Cen MT"/>
                        </a:rPr>
                        <a:t>100</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www.xicohtzinco.gob.mx</a:t>
                      </a:r>
                      <a:endParaRPr lang="es-MX" sz="1200" b="0" i="0" u="sng" strike="noStrike" dirty="0">
                        <a:solidFill>
                          <a:schemeClr val="accent4"/>
                        </a:solidFill>
                        <a:effectLst/>
                        <a:latin typeface="Calibri"/>
                      </a:endParaRPr>
                    </a:p>
                  </a:txBody>
                  <a:tcPr marL="7144" marR="7144" marT="9525" marB="0" anchor="ctr"/>
                </a:tc>
              </a:tr>
              <a:tr h="275326">
                <a:tc>
                  <a:txBody>
                    <a:bodyPr/>
                    <a:lstStyle/>
                    <a:p>
                      <a:pPr algn="ctr" fontAlgn="ctr"/>
                      <a:r>
                        <a:rPr lang="es-MX" sz="1200" u="none" strike="noStrike" dirty="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Huamantla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49</a:t>
                      </a:r>
                    </a:p>
                  </a:txBody>
                  <a:tcPr marL="7144" marR="7144" marT="9525" marB="0" anchor="ctr"/>
                </a:tc>
                <a:tc>
                  <a:txBody>
                    <a:bodyPr/>
                    <a:lstStyle/>
                    <a:p>
                      <a:pPr algn="ctr" fontAlgn="ctr"/>
                      <a:r>
                        <a:rPr lang="es-MX" sz="1200" b="1" i="0" u="none" strike="noStrike" dirty="0">
                          <a:solidFill>
                            <a:srgbClr val="000000"/>
                          </a:solidFill>
                          <a:effectLst/>
                          <a:latin typeface="Tw Cen MT"/>
                        </a:rPr>
                        <a:t>99</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www.huamantla.gob.mx</a:t>
                      </a:r>
                      <a:endParaRPr lang="es-MX" sz="1200" b="0" i="0" u="sng" strike="noStrike" dirty="0">
                        <a:solidFill>
                          <a:schemeClr val="accent4"/>
                        </a:solidFill>
                        <a:effectLst/>
                        <a:latin typeface="Calibri"/>
                      </a:endParaRPr>
                    </a:p>
                  </a:txBody>
                  <a:tcPr marL="7144" marR="7144" marT="9525" marB="0" anchor="ctr"/>
                </a:tc>
              </a:tr>
              <a:tr h="255980">
                <a:tc>
                  <a:txBody>
                    <a:bodyPr/>
                    <a:lstStyle/>
                    <a:p>
                      <a:pPr algn="ctr" fontAlgn="ctr"/>
                      <a:r>
                        <a:rPr lang="es-MX" sz="1200" u="none" strike="noStrike" dirty="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Tlaxcala</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smtClean="0">
                          <a:solidFill>
                            <a:srgbClr val="000000"/>
                          </a:solidFill>
                          <a:effectLst/>
                          <a:latin typeface="Tw Cen MT"/>
                        </a:rPr>
                        <a:t>20</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49</a:t>
                      </a:r>
                    </a:p>
                  </a:txBody>
                  <a:tcPr marL="7144" marR="7144" marT="9525" marB="0" anchor="ctr"/>
                </a:tc>
                <a:tc>
                  <a:txBody>
                    <a:bodyPr/>
                    <a:lstStyle/>
                    <a:p>
                      <a:pPr algn="ctr" fontAlgn="ctr"/>
                      <a:r>
                        <a:rPr lang="es-MX" sz="1200" b="1" i="0" u="none" strike="noStrike" dirty="0">
                          <a:solidFill>
                            <a:srgbClr val="000000"/>
                          </a:solidFill>
                          <a:effectLst/>
                          <a:latin typeface="Tw Cen MT"/>
                        </a:rPr>
                        <a:t>9</a:t>
                      </a:r>
                      <a:r>
                        <a:rPr lang="es-MX" sz="1200" b="1" i="0" u="none" strike="noStrike" dirty="0" smtClean="0">
                          <a:solidFill>
                            <a:srgbClr val="000000"/>
                          </a:solidFill>
                          <a:effectLst/>
                          <a:latin typeface="Tw Cen MT"/>
                        </a:rPr>
                        <a:t>9</a:t>
                      </a:r>
                      <a:endParaRPr lang="es-MX" sz="1200" b="1" i="0" u="none" strike="noStrike" dirty="0">
                        <a:solidFill>
                          <a:srgbClr val="000000"/>
                        </a:solidFill>
                        <a:effectLst/>
                        <a:latin typeface="Tw Cen MT"/>
                      </a:endParaRP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www.capitaltlaxcala.gob.mx</a:t>
                      </a:r>
                      <a:endParaRPr lang="es-MX" sz="1200" b="0" i="0" u="sng" strike="noStrike" dirty="0">
                        <a:solidFill>
                          <a:schemeClr val="accent4"/>
                        </a:solidFill>
                        <a:effectLst/>
                        <a:latin typeface="Calibri"/>
                      </a:endParaRPr>
                    </a:p>
                  </a:txBody>
                  <a:tcPr marL="7144" marR="7144" marT="9525" marB="0" anchor="ctr"/>
                </a:tc>
              </a:tr>
              <a:tr h="275326">
                <a:tc>
                  <a:txBody>
                    <a:bodyPr/>
                    <a:lstStyle/>
                    <a:p>
                      <a:pPr algn="ctr" fontAlgn="ctr"/>
                      <a:r>
                        <a:rPr lang="es-MX" sz="1200" u="none" strike="noStrike" dirty="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Ixtenco </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47</a:t>
                      </a:r>
                    </a:p>
                  </a:txBody>
                  <a:tcPr marL="7144" marR="7144" marT="9525" marB="0" anchor="ctr"/>
                </a:tc>
                <a:tc>
                  <a:txBody>
                    <a:bodyPr/>
                    <a:lstStyle/>
                    <a:p>
                      <a:pPr algn="ctr" fontAlgn="ctr"/>
                      <a:r>
                        <a:rPr lang="es-MX" sz="1200" b="1" i="0" u="none" strike="noStrike" dirty="0">
                          <a:solidFill>
                            <a:srgbClr val="000000"/>
                          </a:solidFill>
                          <a:effectLst/>
                          <a:latin typeface="Tw Cen MT"/>
                        </a:rPr>
                        <a:t>97</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municipioixtenco.gob.mx</a:t>
                      </a:r>
                      <a:endParaRPr lang="es-MX" sz="1200" b="0" i="0" u="sng" strike="noStrike" dirty="0">
                        <a:solidFill>
                          <a:schemeClr val="accent4"/>
                        </a:solidFill>
                        <a:effectLst/>
                        <a:latin typeface="Calibri"/>
                      </a:endParaRPr>
                    </a:p>
                  </a:txBody>
                  <a:tcPr marL="7144" marR="7144" marT="9525" marB="0" anchor="ctr"/>
                </a:tc>
              </a:tr>
              <a:tr h="298740">
                <a:tc>
                  <a:txBody>
                    <a:bodyPr/>
                    <a:lstStyle/>
                    <a:p>
                      <a:pPr algn="ctr" fontAlgn="ctr"/>
                      <a:r>
                        <a:rPr lang="es-MX" sz="1200" u="none" strike="noStrike" dirty="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Emiliano </a:t>
                      </a:r>
                      <a:r>
                        <a:rPr lang="es-MX" sz="1200" b="0" i="0" u="none" strike="noStrike" dirty="0" smtClean="0">
                          <a:solidFill>
                            <a:srgbClr val="000000"/>
                          </a:solidFill>
                          <a:effectLst/>
                          <a:latin typeface="Tw Cen MT"/>
                        </a:rPr>
                        <a:t>Zapata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44.5</a:t>
                      </a:r>
                    </a:p>
                  </a:txBody>
                  <a:tcPr marL="7144" marR="7144" marT="9525" marB="0" anchor="ctr"/>
                </a:tc>
                <a:tc>
                  <a:txBody>
                    <a:bodyPr/>
                    <a:lstStyle/>
                    <a:p>
                      <a:pPr algn="ctr" fontAlgn="ctr"/>
                      <a:r>
                        <a:rPr lang="es-MX" sz="1200" b="1" i="0" u="none" strike="noStrike" dirty="0">
                          <a:solidFill>
                            <a:srgbClr val="000000"/>
                          </a:solidFill>
                          <a:effectLst/>
                          <a:latin typeface="Tw Cen MT"/>
                        </a:rPr>
                        <a:t>94.5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www.emilianozapata.gob.mx</a:t>
                      </a:r>
                      <a:endParaRPr lang="es-MX" sz="1200" b="0" i="0" u="sng" strike="noStrike" dirty="0">
                        <a:solidFill>
                          <a:schemeClr val="accent4"/>
                        </a:solidFill>
                        <a:effectLst/>
                        <a:latin typeface="Calibri"/>
                      </a:endParaRPr>
                    </a:p>
                  </a:txBody>
                  <a:tcPr marL="7144" marR="7144" marT="9525" marB="0" anchor="ctr"/>
                </a:tc>
              </a:tr>
              <a:tr h="292608">
                <a:tc>
                  <a:txBody>
                    <a:bodyPr/>
                    <a:lstStyle/>
                    <a:p>
                      <a:pPr algn="ctr" fontAlgn="ctr"/>
                      <a:r>
                        <a:rPr lang="es-MX" sz="1200" u="none" strike="noStrike" dirty="0">
                          <a:effectLst/>
                        </a:rPr>
                        <a:t>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Lázaro </a:t>
                      </a:r>
                      <a:r>
                        <a:rPr lang="es-MX" sz="1200" b="0" i="0" u="none" strike="noStrike" dirty="0" smtClean="0">
                          <a:solidFill>
                            <a:srgbClr val="000000"/>
                          </a:solidFill>
                          <a:effectLst/>
                          <a:latin typeface="Tw Cen MT"/>
                        </a:rPr>
                        <a:t>Cárdenas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28</a:t>
                      </a:r>
                    </a:p>
                  </a:txBody>
                  <a:tcPr marL="7144" marR="7144" marT="9525" marB="0" anchor="ctr"/>
                </a:tc>
                <a:tc>
                  <a:txBody>
                    <a:bodyPr/>
                    <a:lstStyle/>
                    <a:p>
                      <a:pPr algn="ctr" fontAlgn="b"/>
                      <a:r>
                        <a:rPr lang="es-MX" sz="1200" b="0" i="0" u="none" strike="noStrike" dirty="0">
                          <a:solidFill>
                            <a:srgbClr val="000000"/>
                          </a:solidFill>
                          <a:effectLst/>
                          <a:latin typeface="Tw Cen MT"/>
                        </a:rPr>
                        <a:t>44.5</a:t>
                      </a:r>
                    </a:p>
                  </a:txBody>
                  <a:tcPr marL="7144" marR="7144" marT="9525" marB="0" anchor="ctr"/>
                </a:tc>
                <a:tc>
                  <a:txBody>
                    <a:bodyPr/>
                    <a:lstStyle/>
                    <a:p>
                      <a:pPr algn="ctr" fontAlgn="ctr"/>
                      <a:r>
                        <a:rPr lang="es-MX" sz="1200" b="1" i="0" u="none" strike="noStrike" dirty="0">
                          <a:solidFill>
                            <a:srgbClr val="000000"/>
                          </a:solidFill>
                          <a:effectLst/>
                          <a:latin typeface="Tw Cen MT"/>
                        </a:rPr>
                        <a:t>92.5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www.municipiodelazarocardenastlax.gob.mx</a:t>
                      </a:r>
                      <a:endParaRPr lang="es-MX" sz="1200" b="0" i="0" u="sng" strike="noStrike" dirty="0">
                        <a:solidFill>
                          <a:schemeClr val="accent4"/>
                        </a:solidFill>
                        <a:effectLst/>
                        <a:latin typeface="Calibri"/>
                      </a:endParaRPr>
                    </a:p>
                  </a:txBody>
                  <a:tcPr marL="7144" marR="7144" marT="9525" marB="0" anchor="ctr"/>
                </a:tc>
              </a:tr>
              <a:tr h="374930">
                <a:tc>
                  <a:txBody>
                    <a:bodyPr/>
                    <a:lstStyle/>
                    <a:p>
                      <a:pPr algn="ctr" fontAlgn="ctr"/>
                      <a:r>
                        <a:rPr lang="es-MX" sz="1200" u="none" strike="noStrike">
                          <a:effectLst/>
                        </a:rPr>
                        <a:t>8</a:t>
                      </a:r>
                      <a:endParaRPr lang="es-MX" sz="1200" b="1" i="0" u="none" strike="noStrike">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Francisco Tetlanohcan </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41</a:t>
                      </a:r>
                    </a:p>
                  </a:txBody>
                  <a:tcPr marL="7144" marR="7144" marT="9525" marB="0" anchor="ctr"/>
                </a:tc>
                <a:tc>
                  <a:txBody>
                    <a:bodyPr/>
                    <a:lstStyle/>
                    <a:p>
                      <a:pPr algn="ctr" fontAlgn="ctr"/>
                      <a:r>
                        <a:rPr lang="es-MX" sz="1200" b="1" i="0" u="none" strike="noStrike" dirty="0">
                          <a:solidFill>
                            <a:srgbClr val="000000"/>
                          </a:solidFill>
                          <a:effectLst/>
                          <a:latin typeface="Tw Cen MT"/>
                        </a:rPr>
                        <a:t>91</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www.tetlanohcan.gob.mx</a:t>
                      </a:r>
                      <a:endParaRPr lang="es-MX" sz="1200" b="0" i="0" u="sng" strike="noStrike" dirty="0">
                        <a:solidFill>
                          <a:schemeClr val="accent4"/>
                        </a:solidFill>
                        <a:effectLst/>
                        <a:latin typeface="Calibri"/>
                      </a:endParaRPr>
                    </a:p>
                  </a:txBody>
                  <a:tcPr marL="7144" marR="7144" marT="9525" marB="0" anchor="ctr"/>
                </a:tc>
              </a:tr>
              <a:tr h="192223">
                <a:tc>
                  <a:txBody>
                    <a:bodyPr/>
                    <a:lstStyle/>
                    <a:p>
                      <a:pPr algn="ctr" fontAlgn="ctr"/>
                      <a:r>
                        <a:rPr lang="es-MX" sz="1200" u="none" strike="noStrike" dirty="0">
                          <a:effectLst/>
                        </a:rPr>
                        <a:t>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Tetlatlahuca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28</a:t>
                      </a:r>
                    </a:p>
                  </a:txBody>
                  <a:tcPr marL="7144" marR="7144" marT="9525" marB="0" anchor="ctr"/>
                </a:tc>
                <a:tc>
                  <a:txBody>
                    <a:bodyPr/>
                    <a:lstStyle/>
                    <a:p>
                      <a:pPr algn="ctr" fontAlgn="b"/>
                      <a:r>
                        <a:rPr lang="es-MX" sz="1200" b="0" i="0" u="none" strike="noStrike" dirty="0">
                          <a:solidFill>
                            <a:srgbClr val="000000"/>
                          </a:solidFill>
                          <a:effectLst/>
                          <a:latin typeface="Tw Cen MT"/>
                        </a:rPr>
                        <a:t>42.5</a:t>
                      </a:r>
                    </a:p>
                  </a:txBody>
                  <a:tcPr marL="7144" marR="7144" marT="9525" marB="0" anchor="ctr"/>
                </a:tc>
                <a:tc>
                  <a:txBody>
                    <a:bodyPr/>
                    <a:lstStyle/>
                    <a:p>
                      <a:pPr algn="ctr" fontAlgn="ctr"/>
                      <a:r>
                        <a:rPr lang="es-MX" sz="1200" b="1" i="0" u="none" strike="noStrike" dirty="0">
                          <a:solidFill>
                            <a:srgbClr val="000000"/>
                          </a:solidFill>
                          <a:effectLst/>
                          <a:latin typeface="Tw Cen MT"/>
                        </a:rPr>
                        <a:t>90.5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www.tetlatlahuca.gob.mx</a:t>
                      </a:r>
                      <a:endParaRPr lang="es-MX" sz="1200" b="0" i="0" u="sng" strike="noStrike" dirty="0">
                        <a:solidFill>
                          <a:schemeClr val="accent4"/>
                        </a:solidFill>
                        <a:effectLst/>
                        <a:latin typeface="Calibri"/>
                      </a:endParaRPr>
                    </a:p>
                  </a:txBody>
                  <a:tcPr marL="7144" marR="7144" marT="9525" marB="0" anchor="ctr"/>
                </a:tc>
              </a:tr>
              <a:tr h="330833">
                <a:tc>
                  <a:txBody>
                    <a:bodyPr/>
                    <a:lstStyle/>
                    <a:p>
                      <a:pPr algn="ctr" fontAlgn="ctr"/>
                      <a:r>
                        <a:rPr lang="es-MX" sz="1200" u="none" strike="noStrike">
                          <a:effectLst/>
                        </a:rPr>
                        <a:t>10</a:t>
                      </a:r>
                      <a:endParaRPr lang="es-MX" sz="1200" b="1" i="0" u="none" strike="noStrike">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Cuapiaxtla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b"/>
                      <a:r>
                        <a:rPr lang="es-MX" sz="1200" b="0" i="0" u="none" strike="noStrike" dirty="0" smtClean="0">
                          <a:solidFill>
                            <a:srgbClr val="000000"/>
                          </a:solidFill>
                          <a:effectLst/>
                          <a:latin typeface="Tw Cen MT"/>
                        </a:rPr>
                        <a:t>50</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1" i="0" u="none" strike="noStrike" dirty="0">
                          <a:solidFill>
                            <a:srgbClr val="000000"/>
                          </a:solidFill>
                          <a:effectLst/>
                          <a:latin typeface="Tw Cen MT"/>
                        </a:rPr>
                        <a:t>90</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www.cuapiaxtla.org.mx</a:t>
                      </a:r>
                      <a:endParaRPr lang="es-MX" sz="1200" b="0" i="0" u="sng" strike="noStrike" dirty="0">
                        <a:solidFill>
                          <a:schemeClr val="accent4"/>
                        </a:solidFill>
                        <a:effectLst/>
                        <a:latin typeface="Calibri"/>
                      </a:endParaRPr>
                    </a:p>
                  </a:txBody>
                  <a:tcPr marL="7144" marR="7144" marT="9525" marB="0" anchor="ctr"/>
                </a:tc>
              </a:tr>
              <a:tr h="241318">
                <a:tc>
                  <a:txBody>
                    <a:bodyPr/>
                    <a:lstStyle/>
                    <a:p>
                      <a:pPr algn="ctr" fontAlgn="ctr"/>
                      <a:r>
                        <a:rPr lang="es-MX" sz="1200" u="none" strike="noStrike" dirty="0">
                          <a:effectLst/>
                        </a:rPr>
                        <a:t>11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Sanctórum de Lázaro Cárdenas </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37.5</a:t>
                      </a:r>
                    </a:p>
                  </a:txBody>
                  <a:tcPr marL="7144" marR="7144" marT="9525" marB="0" anchor="ctr"/>
                </a:tc>
                <a:tc>
                  <a:txBody>
                    <a:bodyPr/>
                    <a:lstStyle/>
                    <a:p>
                      <a:pPr algn="ctr" fontAlgn="ctr"/>
                      <a:r>
                        <a:rPr lang="es-MX" sz="1200" b="1" i="0" u="none" strike="noStrike" dirty="0">
                          <a:solidFill>
                            <a:srgbClr val="000000"/>
                          </a:solidFill>
                          <a:effectLst/>
                          <a:latin typeface="Tw Cen MT"/>
                        </a:rPr>
                        <a:t>87.5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www.sanctorum.gob.mx</a:t>
                      </a:r>
                      <a:endParaRPr lang="es-MX" sz="1200" b="0" i="0" u="sng" strike="noStrike" dirty="0">
                        <a:solidFill>
                          <a:schemeClr val="accent4"/>
                        </a:solidFill>
                        <a:effectLst/>
                        <a:latin typeface="Calibri"/>
                      </a:endParaRPr>
                    </a:p>
                  </a:txBody>
                  <a:tcPr marL="7144" marR="7144" marT="9525" marB="0" anchor="ctr"/>
                </a:tc>
              </a:tr>
              <a:tr h="246310">
                <a:tc>
                  <a:txBody>
                    <a:bodyPr/>
                    <a:lstStyle/>
                    <a:p>
                      <a:pPr algn="ctr" fontAlgn="ctr"/>
                      <a:r>
                        <a:rPr lang="es-MX" sz="1200" u="none" strike="noStrike" dirty="0">
                          <a:effectLst/>
                        </a:rPr>
                        <a:t>12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Tetla</a:t>
                      </a:r>
                      <a:r>
                        <a:rPr lang="es-MX" sz="1200" b="0" i="0" u="none" strike="noStrike" dirty="0">
                          <a:solidFill>
                            <a:srgbClr val="000000"/>
                          </a:solidFill>
                          <a:effectLst/>
                          <a:latin typeface="Tw Cen MT"/>
                        </a:rPr>
                        <a:t> de la </a:t>
                      </a:r>
                      <a:r>
                        <a:rPr lang="es-MX" sz="1200" b="0" i="0" u="none" strike="noStrike" dirty="0" smtClean="0">
                          <a:solidFill>
                            <a:srgbClr val="000000"/>
                          </a:solidFill>
                          <a:effectLst/>
                          <a:latin typeface="Tw Cen MT"/>
                        </a:rPr>
                        <a:t>Solidaridad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37.5</a:t>
                      </a:r>
                    </a:p>
                  </a:txBody>
                  <a:tcPr marL="7144" marR="7144" marT="9525" marB="0" anchor="ctr"/>
                </a:tc>
                <a:tc>
                  <a:txBody>
                    <a:bodyPr/>
                    <a:lstStyle/>
                    <a:p>
                      <a:pPr algn="ctr" fontAlgn="ctr"/>
                      <a:r>
                        <a:rPr lang="es-MX" sz="1200" b="1" i="0" u="none" strike="noStrike" dirty="0">
                          <a:solidFill>
                            <a:srgbClr val="000000"/>
                          </a:solidFill>
                          <a:effectLst/>
                          <a:latin typeface="Tw Cen MT"/>
                        </a:rPr>
                        <a:t>87.5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www.tetladelasolidaridad.gob.mx</a:t>
                      </a:r>
                      <a:endParaRPr lang="es-MX" sz="1200" b="0" i="0" u="sng" strike="noStrike" dirty="0">
                        <a:solidFill>
                          <a:schemeClr val="accent4"/>
                        </a:solidFill>
                        <a:effectLst/>
                        <a:latin typeface="Calibri"/>
                      </a:endParaRPr>
                    </a:p>
                  </a:txBody>
                  <a:tcPr marL="7144" marR="7144" marT="9525" marB="0" anchor="ctr"/>
                </a:tc>
              </a:tr>
              <a:tr h="307887">
                <a:tc>
                  <a:txBody>
                    <a:bodyPr/>
                    <a:lstStyle/>
                    <a:p>
                      <a:pPr algn="ctr" fontAlgn="ctr"/>
                      <a:r>
                        <a:rPr lang="es-MX" sz="1200" u="none" strike="noStrike" dirty="0">
                          <a:effectLst/>
                        </a:rPr>
                        <a:t>13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Isabel </a:t>
                      </a:r>
                      <a:r>
                        <a:rPr lang="es-MX" sz="1200" b="0" i="0" u="none" strike="noStrike" dirty="0" err="1" smtClean="0">
                          <a:solidFill>
                            <a:srgbClr val="000000"/>
                          </a:solidFill>
                          <a:effectLst/>
                          <a:latin typeface="Tw Cen MT"/>
                        </a:rPr>
                        <a:t>Xiloxoxtla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37.5</a:t>
                      </a:r>
                    </a:p>
                  </a:txBody>
                  <a:tcPr marL="7144" marR="7144" marT="9525" marB="0" anchor="ctr"/>
                </a:tc>
                <a:tc>
                  <a:txBody>
                    <a:bodyPr/>
                    <a:lstStyle/>
                    <a:p>
                      <a:pPr algn="ctr" fontAlgn="ctr"/>
                      <a:r>
                        <a:rPr lang="es-MX" sz="1200" b="1" i="0" u="none" strike="noStrike" dirty="0">
                          <a:solidFill>
                            <a:srgbClr val="000000"/>
                          </a:solidFill>
                          <a:effectLst/>
                          <a:latin typeface="Tw Cen MT"/>
                        </a:rPr>
                        <a:t>87.5</a:t>
                      </a:r>
                    </a:p>
                  </a:txBody>
                  <a:tcPr marL="7144" marR="7144" marT="9525" marB="0" anchor="ctr"/>
                </a:tc>
                <a:tc>
                  <a:txBody>
                    <a:bodyPr/>
                    <a:lstStyle/>
                    <a:p>
                      <a:pPr algn="just" fontAlgn="ctr"/>
                      <a:r>
                        <a:rPr lang="es-MX" sz="1200" b="0" i="0" u="sng" strike="noStrike" dirty="0">
                          <a:solidFill>
                            <a:schemeClr val="accent4"/>
                          </a:solidFill>
                          <a:effectLst/>
                          <a:latin typeface="Calibri"/>
                        </a:rPr>
                        <a:t>http://</a:t>
                      </a:r>
                      <a:r>
                        <a:rPr lang="es-MX" sz="1200" b="0" i="0" u="sng" strike="noStrike" dirty="0" smtClean="0">
                          <a:solidFill>
                            <a:schemeClr val="accent4"/>
                          </a:solidFill>
                          <a:effectLst/>
                          <a:latin typeface="Calibri"/>
                        </a:rPr>
                        <a:t>xiloxoxtla.gob.mx</a:t>
                      </a:r>
                      <a:endParaRPr lang="es-MX" sz="1200" b="0" i="0" u="sng" strike="noStrike" dirty="0">
                        <a:solidFill>
                          <a:schemeClr val="accent4"/>
                        </a:solidFill>
                        <a:effectLst/>
                        <a:latin typeface="Calibri"/>
                      </a:endParaRPr>
                    </a:p>
                  </a:txBody>
                  <a:tcPr marL="7144" marR="7144" marT="9525" marB="0" anchor="ctr"/>
                </a:tc>
              </a:tr>
              <a:tr h="246310">
                <a:tc>
                  <a:txBody>
                    <a:bodyPr/>
                    <a:lstStyle/>
                    <a:p>
                      <a:pPr algn="ctr" fontAlgn="ctr"/>
                      <a:r>
                        <a:rPr lang="es-MX" sz="1200" u="none" strike="noStrike" dirty="0">
                          <a:effectLst/>
                        </a:rPr>
                        <a:t>14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Cuaxomulco</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22</a:t>
                      </a:r>
                    </a:p>
                  </a:txBody>
                  <a:tcPr marL="7144" marR="7144" marT="9525" marB="0" anchor="ctr"/>
                </a:tc>
                <a:tc>
                  <a:txBody>
                    <a:bodyPr/>
                    <a:lstStyle/>
                    <a:p>
                      <a:pPr algn="ctr" fontAlgn="b"/>
                      <a:r>
                        <a:rPr lang="es-MX" sz="1200" b="0" i="0" u="none" strike="noStrike" dirty="0">
                          <a:solidFill>
                            <a:srgbClr val="000000"/>
                          </a:solidFill>
                          <a:effectLst/>
                          <a:latin typeface="Tw Cen MT"/>
                        </a:rPr>
                        <a:t>39.5</a:t>
                      </a:r>
                    </a:p>
                  </a:txBody>
                  <a:tcPr marL="7144" marR="7144" marT="9525" marB="0" anchor="ctr"/>
                </a:tc>
                <a:tc>
                  <a:txBody>
                    <a:bodyPr/>
                    <a:lstStyle/>
                    <a:p>
                      <a:pPr algn="ctr" fontAlgn="ctr"/>
                      <a:r>
                        <a:rPr lang="es-MX" sz="1200" b="1" i="0" u="none" strike="noStrike" dirty="0">
                          <a:solidFill>
                            <a:srgbClr val="000000"/>
                          </a:solidFill>
                          <a:effectLst/>
                          <a:latin typeface="Tw Cen MT"/>
                        </a:rPr>
                        <a:t>81.5</a:t>
                      </a:r>
                    </a:p>
                  </a:txBody>
                  <a:tcPr marL="7144" marR="7144" marT="9525" marB="0" anchor="ctr"/>
                </a:tc>
                <a:tc>
                  <a:txBody>
                    <a:bodyPr/>
                    <a:lstStyle/>
                    <a:p>
                      <a:pPr algn="just" fontAlgn="ctr"/>
                      <a:r>
                        <a:rPr lang="es-MX" sz="1200" b="0" i="0" u="sng" strike="noStrike" dirty="0">
                          <a:solidFill>
                            <a:schemeClr val="accent4"/>
                          </a:solidFill>
                          <a:effectLst/>
                          <a:latin typeface="Calibri"/>
                        </a:rPr>
                        <a:t>www.cuaxomulco.gob.mx</a:t>
                      </a:r>
                    </a:p>
                  </a:txBody>
                  <a:tcPr marL="7144" marR="7144" marT="9525" marB="0" anchor="ctr"/>
                </a:tc>
              </a:tr>
              <a:tr h="246310">
                <a:tc>
                  <a:txBody>
                    <a:bodyPr/>
                    <a:lstStyle/>
                    <a:p>
                      <a:pPr algn="ctr" fontAlgn="ctr"/>
                      <a:r>
                        <a:rPr lang="es-MX" sz="1200" u="none" strike="noStrike" dirty="0">
                          <a:effectLst/>
                        </a:rPr>
                        <a:t>15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Tlaxco</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31</a:t>
                      </a:r>
                    </a:p>
                  </a:txBody>
                  <a:tcPr marL="7144" marR="7144" marT="9525" marB="0" anchor="ctr"/>
                </a:tc>
                <a:tc>
                  <a:txBody>
                    <a:bodyPr/>
                    <a:lstStyle/>
                    <a:p>
                      <a:pPr algn="ctr" fontAlgn="ctr"/>
                      <a:r>
                        <a:rPr lang="es-MX" sz="1200" b="1" i="0" u="none" strike="noStrike" dirty="0">
                          <a:solidFill>
                            <a:srgbClr val="000000"/>
                          </a:solidFill>
                          <a:effectLst/>
                          <a:latin typeface="Tw Cen MT"/>
                        </a:rPr>
                        <a:t>81</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www.tlaxco.gob.mx</a:t>
                      </a:r>
                      <a:endParaRPr lang="es-MX" sz="1200" b="0" i="0" u="sng" strike="noStrike" dirty="0">
                        <a:solidFill>
                          <a:schemeClr val="accent4"/>
                        </a:solidFill>
                        <a:effectLst/>
                        <a:latin typeface="Calibri"/>
                      </a:endParaRPr>
                    </a:p>
                  </a:txBody>
                  <a:tcPr marL="7144" marR="7144" marT="9525" marB="0" anchor="ctr"/>
                </a:tc>
              </a:tr>
              <a:tr h="273788">
                <a:tc>
                  <a:txBody>
                    <a:bodyPr/>
                    <a:lstStyle/>
                    <a:p>
                      <a:pPr algn="ctr" fontAlgn="ctr"/>
                      <a:r>
                        <a:rPr lang="es-MX" sz="1200" u="none" strike="noStrike" dirty="0">
                          <a:effectLst/>
                        </a:rPr>
                        <a:t>16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José </a:t>
                      </a:r>
                      <a:r>
                        <a:rPr lang="es-MX" sz="1200" b="0" i="0" u="none" strike="noStrike" dirty="0" smtClean="0">
                          <a:solidFill>
                            <a:srgbClr val="000000"/>
                          </a:solidFill>
                          <a:effectLst/>
                          <a:latin typeface="Tw Cen MT"/>
                        </a:rPr>
                        <a:t>Teacalco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b"/>
                      <a:r>
                        <a:rPr lang="es-MX" sz="1200" b="0" i="0" u="none" strike="noStrike" dirty="0">
                          <a:solidFill>
                            <a:srgbClr val="000000"/>
                          </a:solidFill>
                          <a:effectLst/>
                          <a:latin typeface="Tw Cen MT"/>
                        </a:rPr>
                        <a:t>42.5</a:t>
                      </a:r>
                    </a:p>
                  </a:txBody>
                  <a:tcPr marL="7144" marR="7144" marT="9525" marB="0" anchor="ctr"/>
                </a:tc>
                <a:tc>
                  <a:txBody>
                    <a:bodyPr/>
                    <a:lstStyle/>
                    <a:p>
                      <a:pPr algn="ctr" fontAlgn="ctr"/>
                      <a:r>
                        <a:rPr lang="es-MX" sz="1200" b="1" i="0" u="none" strike="noStrike" dirty="0">
                          <a:solidFill>
                            <a:srgbClr val="000000"/>
                          </a:solidFill>
                          <a:effectLst/>
                          <a:latin typeface="Tw Cen MT"/>
                        </a:rPr>
                        <a:t>80.5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www.sanjoseteacalco.gob.mx</a:t>
                      </a:r>
                      <a:endParaRPr lang="es-MX" sz="1200" b="0" i="0" u="sng" strike="noStrike" dirty="0">
                        <a:solidFill>
                          <a:schemeClr val="accent4"/>
                        </a:solidFill>
                        <a:effectLst/>
                        <a:latin typeface="Calibri"/>
                      </a:endParaRPr>
                    </a:p>
                  </a:txBody>
                  <a:tcPr marL="7144" marR="7144" marT="9525" marB="0" anchor="ctr"/>
                </a:tc>
              </a:tr>
              <a:tr h="234442">
                <a:tc>
                  <a:txBody>
                    <a:bodyPr/>
                    <a:lstStyle/>
                    <a:p>
                      <a:pPr algn="ctr" fontAlgn="ctr"/>
                      <a:r>
                        <a:rPr lang="es-MX" sz="1200" u="none" strike="noStrike" dirty="0">
                          <a:effectLst/>
                        </a:rPr>
                        <a:t>17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Chiautempan </a:t>
                      </a:r>
                      <a:r>
                        <a:rPr lang="es-MX" sz="1200" b="0" i="0" u="none" strike="noStrike" baseline="0"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25</a:t>
                      </a:r>
                    </a:p>
                  </a:txBody>
                  <a:tcPr marL="7144" marR="7144" marT="9525" marB="0" anchor="ctr"/>
                </a:tc>
                <a:tc>
                  <a:txBody>
                    <a:bodyPr/>
                    <a:lstStyle/>
                    <a:p>
                      <a:pPr algn="ctr" fontAlgn="ctr"/>
                      <a:r>
                        <a:rPr lang="es-MX" sz="1200" b="1" i="0" u="none" strike="noStrike" dirty="0">
                          <a:solidFill>
                            <a:srgbClr val="000000"/>
                          </a:solidFill>
                          <a:effectLst/>
                          <a:latin typeface="Tw Cen MT"/>
                        </a:rPr>
                        <a:t>75</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www.chiautempan.gob.mx</a:t>
                      </a:r>
                      <a:endParaRPr lang="es-MX" sz="1200" b="0" i="0" u="sng" strike="noStrike" dirty="0">
                        <a:solidFill>
                          <a:schemeClr val="accent4"/>
                        </a:solidFill>
                        <a:effectLst/>
                        <a:latin typeface="Calibri"/>
                      </a:endParaRPr>
                    </a:p>
                  </a:txBody>
                  <a:tcPr marL="7144" marR="7144" marT="9525" marB="0" anchor="ctr"/>
                </a:tc>
              </a:tr>
              <a:tr h="233916">
                <a:tc>
                  <a:txBody>
                    <a:bodyPr/>
                    <a:lstStyle/>
                    <a:p>
                      <a:pPr algn="ctr" fontAlgn="ctr"/>
                      <a:r>
                        <a:rPr lang="es-MX" sz="1200" u="none" strike="noStrike" dirty="0">
                          <a:effectLst/>
                        </a:rPr>
                        <a:t>18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Xaltocan</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24</a:t>
                      </a:r>
                    </a:p>
                  </a:txBody>
                  <a:tcPr marL="7144" marR="7144" marT="9525" marB="0" anchor="ctr"/>
                </a:tc>
                <a:tc>
                  <a:txBody>
                    <a:bodyPr/>
                    <a:lstStyle/>
                    <a:p>
                      <a:pPr algn="ctr" fontAlgn="ctr"/>
                      <a:r>
                        <a:rPr lang="es-MX" sz="1200" b="1" i="0" u="none" strike="noStrike" dirty="0">
                          <a:solidFill>
                            <a:srgbClr val="000000"/>
                          </a:solidFill>
                          <a:effectLst/>
                          <a:latin typeface="Tw Cen MT"/>
                        </a:rPr>
                        <a:t>74</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www.xaltocan.gob.mx</a:t>
                      </a:r>
                      <a:endParaRPr lang="es-MX" sz="1200" b="0" i="0" u="sng" strike="noStrike" dirty="0">
                        <a:solidFill>
                          <a:schemeClr val="accent4"/>
                        </a:solidFill>
                        <a:effectLst/>
                        <a:latin typeface="Calibri"/>
                      </a:endParaRPr>
                    </a:p>
                  </a:txBody>
                  <a:tcPr marL="7144" marR="7144" marT="9525" marB="0" anchor="ctr"/>
                </a:tc>
              </a:tr>
              <a:tr h="290053">
                <a:tc>
                  <a:txBody>
                    <a:bodyPr/>
                    <a:lstStyle/>
                    <a:p>
                      <a:pPr algn="ctr" fontAlgn="ctr"/>
                      <a:r>
                        <a:rPr lang="es-MX" sz="1200" u="none" strike="noStrike" dirty="0">
                          <a:effectLst/>
                        </a:rPr>
                        <a:t>19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Tocatlán</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8</a:t>
                      </a:r>
                    </a:p>
                  </a:txBody>
                  <a:tcPr marL="7144" marR="7144" marT="9525" marB="0" anchor="ctr"/>
                </a:tc>
                <a:tc>
                  <a:txBody>
                    <a:bodyPr/>
                    <a:lstStyle/>
                    <a:p>
                      <a:pPr algn="ctr" fontAlgn="b"/>
                      <a:r>
                        <a:rPr lang="es-MX" sz="1200" b="0" i="0" u="none" strike="noStrike" dirty="0">
                          <a:solidFill>
                            <a:srgbClr val="000000"/>
                          </a:solidFill>
                          <a:effectLst/>
                          <a:latin typeface="Tw Cen MT"/>
                        </a:rPr>
                        <a:t>46</a:t>
                      </a:r>
                    </a:p>
                  </a:txBody>
                  <a:tcPr marL="7144" marR="7144" marT="9525" marB="0" anchor="ctr"/>
                </a:tc>
                <a:tc>
                  <a:txBody>
                    <a:bodyPr/>
                    <a:lstStyle/>
                    <a:p>
                      <a:pPr algn="ctr" fontAlgn="ctr"/>
                      <a:r>
                        <a:rPr lang="es-MX" sz="1200" b="1" i="0" u="none" strike="noStrike" dirty="0">
                          <a:solidFill>
                            <a:srgbClr val="000000"/>
                          </a:solidFill>
                          <a:effectLst/>
                          <a:latin typeface="Tw Cen MT"/>
                        </a:rPr>
                        <a:t>74</a:t>
                      </a:r>
                    </a:p>
                  </a:txBody>
                  <a:tcPr marL="7144" marR="7144" marT="9525" marB="0" anchor="ctr"/>
                </a:tc>
                <a:tc>
                  <a:txBody>
                    <a:bodyPr/>
                    <a:lstStyle/>
                    <a:p>
                      <a:pPr marL="0" marR="0" indent="0" algn="just" defTabSz="457200" rtl="0" eaLnBrk="1" fontAlgn="ctr" latinLnBrk="0" hangingPunct="1">
                        <a:lnSpc>
                          <a:spcPct val="100000"/>
                        </a:lnSpc>
                        <a:spcBef>
                          <a:spcPts val="0"/>
                        </a:spcBef>
                        <a:spcAft>
                          <a:spcPts val="0"/>
                        </a:spcAft>
                        <a:buClrTx/>
                        <a:buSzTx/>
                        <a:buFontTx/>
                        <a:buNone/>
                        <a:tabLst/>
                        <a:defRPr/>
                      </a:pPr>
                      <a:r>
                        <a:rPr lang="es-MX" sz="1200" b="0" i="0" u="sng" strike="noStrike" dirty="0" smtClean="0">
                          <a:solidFill>
                            <a:schemeClr val="accent4"/>
                          </a:solidFill>
                          <a:effectLst/>
                          <a:latin typeface="Calibri"/>
                        </a:rPr>
                        <a:t>www.tocatlan</a:t>
                      </a:r>
                      <a:r>
                        <a:rPr lang="es-MX" sz="1200" b="0" i="0" u="sng" strike="noStrike" baseline="0" dirty="0" smtClean="0">
                          <a:solidFill>
                            <a:schemeClr val="accent4"/>
                          </a:solidFill>
                          <a:effectLst/>
                          <a:latin typeface="Calibri"/>
                        </a:rPr>
                        <a:t> </a:t>
                      </a:r>
                      <a:r>
                        <a:rPr lang="es-MX" sz="1200" b="0" i="0" u="sng" strike="noStrike" dirty="0" smtClean="0">
                          <a:solidFill>
                            <a:schemeClr val="accent4"/>
                          </a:solidFill>
                          <a:effectLst/>
                          <a:latin typeface="Calibri"/>
                        </a:rPr>
                        <a:t>.gob.mx</a:t>
                      </a:r>
                    </a:p>
                  </a:txBody>
                  <a:tcPr marL="7144" marR="7144" marT="9525" marB="0" anchor="ctr"/>
                </a:tc>
              </a:tr>
              <a:tr h="207623">
                <a:tc>
                  <a:txBody>
                    <a:bodyPr/>
                    <a:lstStyle/>
                    <a:p>
                      <a:pPr algn="ctr" fontAlgn="ctr"/>
                      <a:r>
                        <a:rPr lang="es-MX" sz="1200" u="none" strike="noStrike" dirty="0">
                          <a:effectLst/>
                        </a:rPr>
                        <a:t>20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Tepetitla de </a:t>
                      </a:r>
                      <a:r>
                        <a:rPr lang="es-MX" sz="1200" b="0" i="0" u="none" strike="noStrike" dirty="0" smtClean="0">
                          <a:solidFill>
                            <a:srgbClr val="000000"/>
                          </a:solidFill>
                          <a:effectLst/>
                          <a:latin typeface="Tw Cen MT"/>
                        </a:rPr>
                        <a:t>Lardizábal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28</a:t>
                      </a:r>
                    </a:p>
                  </a:txBody>
                  <a:tcPr marL="7144" marR="7144" marT="9525" marB="0" anchor="ctr"/>
                </a:tc>
                <a:tc>
                  <a:txBody>
                    <a:bodyPr/>
                    <a:lstStyle/>
                    <a:p>
                      <a:pPr algn="ctr" fontAlgn="ctr"/>
                      <a:r>
                        <a:rPr lang="es-MX" sz="1200" b="0" i="0" u="none" strike="noStrike" dirty="0">
                          <a:solidFill>
                            <a:srgbClr val="000000"/>
                          </a:solidFill>
                          <a:effectLst/>
                          <a:latin typeface="Tw Cen MT"/>
                        </a:rPr>
                        <a:t>25</a:t>
                      </a:r>
                    </a:p>
                  </a:txBody>
                  <a:tcPr marL="7144" marR="7144" marT="9525" marB="0" anchor="ctr"/>
                </a:tc>
                <a:tc>
                  <a:txBody>
                    <a:bodyPr/>
                    <a:lstStyle/>
                    <a:p>
                      <a:pPr algn="ctr" fontAlgn="ctr"/>
                      <a:r>
                        <a:rPr lang="es-MX" sz="1200" b="1" i="0" u="none" strike="noStrike" dirty="0">
                          <a:solidFill>
                            <a:srgbClr val="000000"/>
                          </a:solidFill>
                          <a:effectLst/>
                          <a:latin typeface="Tw Cen MT"/>
                        </a:rPr>
                        <a:t>73</a:t>
                      </a:r>
                    </a:p>
                  </a:txBody>
                  <a:tcPr marL="7144" marR="7144" marT="9525" marB="0" anchor="ctr"/>
                </a:tc>
                <a:tc>
                  <a:txBody>
                    <a:bodyPr/>
                    <a:lstStyle/>
                    <a:p>
                      <a:pPr algn="just" fontAlgn="ctr"/>
                      <a:r>
                        <a:rPr lang="es-MX" sz="1200" b="0" i="0" u="sng" strike="noStrike" dirty="0" smtClean="0">
                          <a:solidFill>
                            <a:schemeClr val="accent4"/>
                          </a:solidFill>
                          <a:effectLst/>
                          <a:latin typeface="Calibri"/>
                        </a:rPr>
                        <a:t>www.tepetitla.gob.mx</a:t>
                      </a:r>
                      <a:endParaRPr lang="es-MX" sz="1200" b="0" i="0" u="sng" strike="noStrike" dirty="0">
                        <a:solidFill>
                          <a:schemeClr val="accent4"/>
                        </a:solidFill>
                        <a:effectLst/>
                        <a:latin typeface="Calibri"/>
                      </a:endParaRPr>
                    </a:p>
                  </a:txBody>
                  <a:tcPr marL="7144" marR="7144" marT="9525" marB="0" anchor="ctr"/>
                </a:tc>
              </a:tr>
            </a:tbl>
          </a:graphicData>
        </a:graphic>
      </p:graphicFrame>
      <p:sp>
        <p:nvSpPr>
          <p:cNvPr id="2" name="1 CuadroTexto"/>
          <p:cNvSpPr txBox="1"/>
          <p:nvPr/>
        </p:nvSpPr>
        <p:spPr>
          <a:xfrm>
            <a:off x="1069848" y="398099"/>
            <a:ext cx="4251960" cy="400110"/>
          </a:xfrm>
          <a:prstGeom prst="rect">
            <a:avLst/>
          </a:prstGeom>
          <a:noFill/>
        </p:spPr>
        <p:txBody>
          <a:bodyPr wrap="square" rtlCol="0">
            <a:spAutoFit/>
          </a:bodyPr>
          <a:lstStyle/>
          <a:p>
            <a:r>
              <a:rPr lang="es-MX" sz="2000" b="1" dirty="0" smtClean="0"/>
              <a:t>Ayuntamientos</a:t>
            </a:r>
            <a:endParaRPr lang="es-MX" sz="2000" b="1" dirty="0"/>
          </a:p>
        </p:txBody>
      </p:sp>
    </p:spTree>
    <p:extLst>
      <p:ext uri="{BB962C8B-B14F-4D97-AF65-F5344CB8AC3E}">
        <p14:creationId xmlns:p14="http://schemas.microsoft.com/office/powerpoint/2010/main" val="1435883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2927996695"/>
              </p:ext>
            </p:extLst>
          </p:nvPr>
        </p:nvGraphicFramePr>
        <p:xfrm>
          <a:off x="685798" y="621793"/>
          <a:ext cx="8001003" cy="5690448"/>
        </p:xfrm>
        <a:graphic>
          <a:graphicData uri="http://schemas.openxmlformats.org/drawingml/2006/table">
            <a:tbl>
              <a:tblPr firstRow="1" firstCol="1" bandRow="1">
                <a:tableStyleId>{EB344D84-9AFB-497E-A393-DC336BA19D2E}</a:tableStyleId>
              </a:tblPr>
              <a:tblGrid>
                <a:gridCol w="395291"/>
                <a:gridCol w="2221625"/>
                <a:gridCol w="587316"/>
                <a:gridCol w="700077"/>
                <a:gridCol w="770086"/>
                <a:gridCol w="700077"/>
                <a:gridCol w="2626531"/>
              </a:tblGrid>
              <a:tr h="248329">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267563">
                <a:tc>
                  <a:txBody>
                    <a:bodyPr/>
                    <a:lstStyle/>
                    <a:p>
                      <a:pPr algn="ctr" fontAlgn="ctr"/>
                      <a:r>
                        <a:rPr lang="es-MX" sz="1200" u="none" strike="noStrike" dirty="0" smtClean="0">
                          <a:effectLst/>
                        </a:rPr>
                        <a:t>21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Panotla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23</a:t>
                      </a:r>
                    </a:p>
                  </a:txBody>
                  <a:tcPr marL="7144" marR="7144" marT="9525" marB="0" anchor="ctr"/>
                </a:tc>
                <a:tc>
                  <a:txBody>
                    <a:bodyPr/>
                    <a:lstStyle/>
                    <a:p>
                      <a:pPr algn="ctr" fontAlgn="ctr"/>
                      <a:r>
                        <a:rPr lang="es-MX" sz="1200" b="1" i="0" u="none" strike="noStrike" dirty="0">
                          <a:solidFill>
                            <a:srgbClr val="000000"/>
                          </a:solidFill>
                          <a:effectLst/>
                          <a:latin typeface="Tw Cen MT"/>
                        </a:rPr>
                        <a:t>73</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www.panotla.gob.mx</a:t>
                      </a:r>
                      <a:r>
                        <a:rPr lang="es-MX" sz="1200" b="0" i="0" u="sng" strike="noStrike" dirty="0">
                          <a:solidFill>
                            <a:srgbClr val="0000FF"/>
                          </a:solidFill>
                          <a:effectLst/>
                          <a:latin typeface="Calibri"/>
                        </a:rPr>
                        <a:t>/</a:t>
                      </a:r>
                    </a:p>
                  </a:txBody>
                  <a:tcPr marL="7144" marR="7144" marT="9525" marB="0" anchor="ctr"/>
                </a:tc>
              </a:tr>
              <a:tr h="219701">
                <a:tc>
                  <a:txBody>
                    <a:bodyPr/>
                    <a:lstStyle/>
                    <a:p>
                      <a:pPr algn="ctr" fontAlgn="ctr"/>
                      <a:r>
                        <a:rPr lang="es-MX" sz="1200" u="none" strike="noStrike" dirty="0" smtClean="0">
                          <a:effectLst/>
                        </a:rPr>
                        <a:t>22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Muñoz de Domingo </a:t>
                      </a:r>
                      <a:r>
                        <a:rPr lang="es-MX" sz="1200" b="0" i="0" u="none" strike="noStrike" dirty="0" smtClean="0">
                          <a:solidFill>
                            <a:srgbClr val="000000"/>
                          </a:solidFill>
                          <a:effectLst/>
                          <a:latin typeface="Tw Cen MT"/>
                        </a:rPr>
                        <a:t>Arenas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8</a:t>
                      </a:r>
                    </a:p>
                  </a:txBody>
                  <a:tcPr marL="7144" marR="7144" marT="9525" marB="0" anchor="ctr"/>
                </a:tc>
                <a:tc>
                  <a:txBody>
                    <a:bodyPr/>
                    <a:lstStyle/>
                    <a:p>
                      <a:pPr algn="ctr" fontAlgn="b"/>
                      <a:r>
                        <a:rPr lang="es-MX" sz="1200" b="0" i="0" u="none" strike="noStrike">
                          <a:solidFill>
                            <a:srgbClr val="000000"/>
                          </a:solidFill>
                          <a:effectLst/>
                          <a:latin typeface="Tw Cen MT"/>
                        </a:rPr>
                        <a:t>44.5</a:t>
                      </a:r>
                    </a:p>
                  </a:txBody>
                  <a:tcPr marL="7144" marR="7144" marT="9525" marB="0" anchor="ctr"/>
                </a:tc>
                <a:tc>
                  <a:txBody>
                    <a:bodyPr/>
                    <a:lstStyle/>
                    <a:p>
                      <a:pPr algn="ctr" fontAlgn="ctr"/>
                      <a:r>
                        <a:rPr lang="es-MX" sz="1200" b="1" i="0" u="none" strike="noStrike" dirty="0">
                          <a:solidFill>
                            <a:srgbClr val="000000"/>
                          </a:solidFill>
                          <a:effectLst/>
                          <a:latin typeface="Tw Cen MT"/>
                        </a:rPr>
                        <a:t>72.5</a:t>
                      </a:r>
                    </a:p>
                  </a:txBody>
                  <a:tcPr marL="7144" marR="7144" marT="9525" marB="0" anchor="ctr"/>
                </a:tc>
                <a:tc>
                  <a:txBody>
                    <a:bodyPr/>
                    <a:lstStyle/>
                    <a:p>
                      <a:pPr algn="just" fontAlgn="ctr"/>
                      <a:r>
                        <a:rPr lang="es-MX" sz="1200" b="0" i="0" u="sng" strike="noStrike" dirty="0" smtClean="0">
                          <a:solidFill>
                            <a:srgbClr val="0000FF"/>
                          </a:solidFill>
                          <a:effectLst/>
                          <a:latin typeface="Calibri"/>
                        </a:rPr>
                        <a:t>munoz.gob.mx/web/transparencia</a:t>
                      </a:r>
                      <a:endParaRPr lang="es-MX" sz="1200" b="0" i="0" u="sng" strike="noStrike" dirty="0">
                        <a:solidFill>
                          <a:srgbClr val="0000FF"/>
                        </a:solidFill>
                        <a:effectLst/>
                        <a:latin typeface="Calibri"/>
                      </a:endParaRPr>
                    </a:p>
                  </a:txBody>
                  <a:tcPr marL="7144" marR="7144" marT="9525" marB="0" anchor="ctr"/>
                </a:tc>
              </a:tr>
              <a:tr h="291341">
                <a:tc>
                  <a:txBody>
                    <a:bodyPr/>
                    <a:lstStyle/>
                    <a:p>
                      <a:pPr algn="ctr" fontAlgn="ctr"/>
                      <a:r>
                        <a:rPr lang="es-MX" sz="1200" u="none" strike="noStrike" dirty="0" smtClean="0">
                          <a:effectLst/>
                        </a:rPr>
                        <a:t>23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Benito </a:t>
                      </a:r>
                      <a:r>
                        <a:rPr lang="es-MX" sz="1200" b="0" i="0" u="none" strike="noStrike" dirty="0" smtClean="0">
                          <a:solidFill>
                            <a:srgbClr val="000000"/>
                          </a:solidFill>
                          <a:effectLst/>
                          <a:latin typeface="Tw Cen MT"/>
                        </a:rPr>
                        <a:t>Juárez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24</a:t>
                      </a:r>
                    </a:p>
                  </a:txBody>
                  <a:tcPr marL="7144" marR="7144" marT="9525" marB="0" anchor="ctr"/>
                </a:tc>
                <a:tc>
                  <a:txBody>
                    <a:bodyPr/>
                    <a:lstStyle/>
                    <a:p>
                      <a:pPr algn="ctr" fontAlgn="ctr"/>
                      <a:r>
                        <a:rPr lang="es-MX" sz="1200" b="0" i="0" u="none" strike="noStrike">
                          <a:solidFill>
                            <a:srgbClr val="000000"/>
                          </a:solidFill>
                          <a:effectLst/>
                          <a:latin typeface="Tw Cen MT"/>
                        </a:rPr>
                        <a:t>27.5</a:t>
                      </a:r>
                    </a:p>
                  </a:txBody>
                  <a:tcPr marL="7144" marR="7144" marT="9525" marB="0" anchor="ctr"/>
                </a:tc>
                <a:tc>
                  <a:txBody>
                    <a:bodyPr/>
                    <a:lstStyle/>
                    <a:p>
                      <a:pPr algn="ctr" fontAlgn="ctr"/>
                      <a:r>
                        <a:rPr lang="es-MX" sz="1200" b="1" i="0" u="none" strike="noStrike" dirty="0">
                          <a:solidFill>
                            <a:srgbClr val="000000"/>
                          </a:solidFill>
                          <a:effectLst/>
                          <a:latin typeface="Tw Cen MT"/>
                        </a:rPr>
                        <a:t>71.5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www.municipiobenitojuarez.gob.mx</a:t>
                      </a:r>
                      <a:endParaRPr lang="es-MX" sz="1200" b="0" i="0" u="sng" strike="noStrike" dirty="0">
                        <a:solidFill>
                          <a:srgbClr val="0000FF"/>
                        </a:solidFill>
                        <a:effectLst/>
                        <a:latin typeface="Calibri"/>
                      </a:endParaRPr>
                    </a:p>
                  </a:txBody>
                  <a:tcPr marL="7144" marR="7144" marT="9525" marB="0" anchor="ctr"/>
                </a:tc>
              </a:tr>
              <a:tr h="270870">
                <a:tc>
                  <a:txBody>
                    <a:bodyPr/>
                    <a:lstStyle/>
                    <a:p>
                      <a:pPr algn="ctr" fontAlgn="ctr"/>
                      <a:r>
                        <a:rPr lang="es-MX" sz="1200" u="none" strike="noStrike" dirty="0" smtClean="0">
                          <a:effectLst/>
                        </a:rPr>
                        <a:t>24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Apizaco</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ctr"/>
                      <a:r>
                        <a:rPr lang="es-MX" sz="1200" b="0" i="0" u="none" strike="noStrike" dirty="0">
                          <a:solidFill>
                            <a:srgbClr val="000000"/>
                          </a:solidFill>
                          <a:effectLst/>
                          <a:latin typeface="Tw Cen MT"/>
                        </a:rPr>
                        <a:t>24</a:t>
                      </a:r>
                    </a:p>
                  </a:txBody>
                  <a:tcPr marL="7144" marR="7144" marT="9525" marB="0" anchor="ctr"/>
                </a:tc>
                <a:tc>
                  <a:txBody>
                    <a:bodyPr/>
                    <a:lstStyle/>
                    <a:p>
                      <a:pPr algn="ctr" fontAlgn="b"/>
                      <a:r>
                        <a:rPr lang="es-MX" sz="1200" b="0" i="0" u="none" strike="noStrike" dirty="0">
                          <a:solidFill>
                            <a:srgbClr val="000000"/>
                          </a:solidFill>
                          <a:effectLst/>
                          <a:latin typeface="Tw Cen MT"/>
                        </a:rPr>
                        <a:t>32.5</a:t>
                      </a:r>
                    </a:p>
                  </a:txBody>
                  <a:tcPr marL="7144" marR="7144" marT="9525" marB="0" anchor="ctr"/>
                </a:tc>
                <a:tc>
                  <a:txBody>
                    <a:bodyPr/>
                    <a:lstStyle/>
                    <a:p>
                      <a:pPr algn="ctr" fontAlgn="ctr"/>
                      <a:r>
                        <a:rPr lang="es-MX" sz="1200" b="1" i="0" u="none" strike="noStrike" dirty="0">
                          <a:solidFill>
                            <a:srgbClr val="000000"/>
                          </a:solidFill>
                          <a:effectLst/>
                          <a:latin typeface="Tw Cen MT"/>
                        </a:rPr>
                        <a:t>70.5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www.apizaco.gob.mx</a:t>
                      </a:r>
                      <a:endParaRPr lang="es-MX" sz="1200" b="0" i="0" u="sng" strike="noStrike" dirty="0">
                        <a:solidFill>
                          <a:srgbClr val="0000FF"/>
                        </a:solidFill>
                        <a:effectLst/>
                        <a:latin typeface="Calibri"/>
                      </a:endParaRPr>
                    </a:p>
                  </a:txBody>
                  <a:tcPr marL="7144" marR="7144" marT="9525" marB="0" anchor="ctr"/>
                </a:tc>
              </a:tr>
              <a:tr h="291341">
                <a:tc>
                  <a:txBody>
                    <a:bodyPr/>
                    <a:lstStyle/>
                    <a:p>
                      <a:pPr algn="ctr" fontAlgn="ctr"/>
                      <a:r>
                        <a:rPr lang="es-MX" sz="1200" u="none" strike="noStrike" dirty="0" smtClean="0">
                          <a:effectLst/>
                        </a:rPr>
                        <a:t>25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Yauhquemehcan</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15</a:t>
                      </a:r>
                    </a:p>
                  </a:txBody>
                  <a:tcPr marL="7144" marR="7144" marT="9525" marB="0" anchor="ctr"/>
                </a:tc>
                <a:tc>
                  <a:txBody>
                    <a:bodyPr/>
                    <a:lstStyle/>
                    <a:p>
                      <a:pPr algn="ctr" fontAlgn="ctr"/>
                      <a:r>
                        <a:rPr lang="es-MX" sz="1200" b="1" i="0" u="none" strike="noStrike" dirty="0">
                          <a:solidFill>
                            <a:srgbClr val="000000"/>
                          </a:solidFill>
                          <a:effectLst/>
                          <a:latin typeface="Tw Cen MT"/>
                        </a:rPr>
                        <a:t>65</a:t>
                      </a:r>
                    </a:p>
                  </a:txBody>
                  <a:tcPr marL="7144" marR="7144" marT="9525" marB="0" anchor="ctr"/>
                </a:tc>
                <a:tc>
                  <a:txBody>
                    <a:bodyPr/>
                    <a:lstStyle/>
                    <a:p>
                      <a:pPr algn="just" fontAlgn="ctr"/>
                      <a:r>
                        <a:rPr lang="es-MX" sz="1200" b="0" i="0" u="sng" strike="noStrike" dirty="0" smtClean="0">
                          <a:solidFill>
                            <a:srgbClr val="0000FF"/>
                          </a:solidFill>
                          <a:effectLst/>
                          <a:latin typeface="Calibri"/>
                        </a:rPr>
                        <a:t>yauhquemehcantlax.gob.mx</a:t>
                      </a:r>
                      <a:endParaRPr lang="es-MX" sz="1200" b="0" i="0" u="sng" strike="noStrike" dirty="0">
                        <a:solidFill>
                          <a:srgbClr val="0000FF"/>
                        </a:solidFill>
                        <a:effectLst/>
                        <a:latin typeface="Calibri"/>
                      </a:endParaRPr>
                    </a:p>
                  </a:txBody>
                  <a:tcPr marL="7144" marR="7144" marT="9525" marB="0" anchor="ctr"/>
                </a:tc>
              </a:tr>
              <a:tr h="284530">
                <a:tc>
                  <a:txBody>
                    <a:bodyPr/>
                    <a:lstStyle/>
                    <a:p>
                      <a:pPr algn="ctr" fontAlgn="ctr"/>
                      <a:r>
                        <a:rPr lang="es-MX" sz="1200" u="none" strike="noStrike" dirty="0" smtClean="0">
                          <a:effectLst/>
                        </a:rPr>
                        <a:t>26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Catarina </a:t>
                      </a:r>
                      <a:r>
                        <a:rPr lang="es-MX" sz="1200" b="0" i="0" u="none" strike="noStrike" dirty="0" err="1" smtClean="0">
                          <a:solidFill>
                            <a:srgbClr val="000000"/>
                          </a:solidFill>
                          <a:effectLst/>
                          <a:latin typeface="Tw Cen MT"/>
                        </a:rPr>
                        <a:t>Ayometla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19</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15.5</a:t>
                      </a:r>
                    </a:p>
                  </a:txBody>
                  <a:tcPr marL="7144" marR="7144" marT="9525" marB="0" anchor="ctr"/>
                </a:tc>
                <a:tc>
                  <a:txBody>
                    <a:bodyPr/>
                    <a:lstStyle/>
                    <a:p>
                      <a:pPr algn="ctr" fontAlgn="ctr"/>
                      <a:r>
                        <a:rPr lang="es-MX" sz="1200" b="1" i="0" u="none" strike="noStrike" dirty="0">
                          <a:solidFill>
                            <a:srgbClr val="000000"/>
                          </a:solidFill>
                          <a:effectLst/>
                          <a:latin typeface="Tw Cen MT"/>
                        </a:rPr>
                        <a:t>64.5</a:t>
                      </a:r>
                    </a:p>
                  </a:txBody>
                  <a:tcPr marL="7144" marR="7144" marT="9525" marB="0" anchor="ctr"/>
                </a:tc>
                <a:tc>
                  <a:txBody>
                    <a:bodyPr/>
                    <a:lstStyle/>
                    <a:p>
                      <a:pPr algn="just" fontAlgn="ctr"/>
                      <a:r>
                        <a:rPr lang="es-MX" sz="1200" b="0" i="0" u="sng" strike="noStrike" dirty="0" smtClean="0">
                          <a:solidFill>
                            <a:srgbClr val="0000FF"/>
                          </a:solidFill>
                          <a:effectLst/>
                          <a:latin typeface="Calibri"/>
                        </a:rPr>
                        <a:t>santacatarinaayometla.gob.mx</a:t>
                      </a:r>
                      <a:r>
                        <a:rPr lang="es-MX" sz="1200" b="0" i="0" u="sng" strike="noStrike" dirty="0">
                          <a:solidFill>
                            <a:srgbClr val="0000FF"/>
                          </a:solidFill>
                          <a:effectLst/>
                          <a:latin typeface="Calibri"/>
                        </a:rPr>
                        <a:t>/</a:t>
                      </a:r>
                    </a:p>
                  </a:txBody>
                  <a:tcPr marL="7144" marR="7144" marT="9525" marB="0" anchor="ctr"/>
                </a:tc>
              </a:tr>
              <a:tr h="242988">
                <a:tc>
                  <a:txBody>
                    <a:bodyPr/>
                    <a:lstStyle/>
                    <a:p>
                      <a:pPr algn="ctr" fontAlgn="ctr"/>
                      <a:r>
                        <a:rPr lang="es-MX" sz="1200" u="none" strike="noStrike" dirty="0" smtClean="0">
                          <a:effectLst/>
                        </a:rPr>
                        <a:t>27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Xaloztoc</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11.5</a:t>
                      </a:r>
                    </a:p>
                  </a:txBody>
                  <a:tcPr marL="7144" marR="7144" marT="9525" marB="0" anchor="ctr"/>
                </a:tc>
                <a:tc>
                  <a:txBody>
                    <a:bodyPr/>
                    <a:lstStyle/>
                    <a:p>
                      <a:pPr algn="ctr" fontAlgn="ctr"/>
                      <a:r>
                        <a:rPr lang="es-MX" sz="1200" b="1" i="0" u="none" strike="noStrike" dirty="0">
                          <a:solidFill>
                            <a:srgbClr val="000000"/>
                          </a:solidFill>
                          <a:effectLst/>
                          <a:latin typeface="Tw Cen MT"/>
                        </a:rPr>
                        <a:t>61.5</a:t>
                      </a:r>
                    </a:p>
                  </a:txBody>
                  <a:tcPr marL="7144" marR="7144" marT="9525" marB="0" anchor="ctr"/>
                </a:tc>
                <a:tc>
                  <a:txBody>
                    <a:bodyPr/>
                    <a:lstStyle/>
                    <a:p>
                      <a:pPr algn="just" fontAlgn="ctr"/>
                      <a:r>
                        <a:rPr lang="es-MX" sz="1200" b="0" i="0" u="sng" strike="noStrike" dirty="0" smtClean="0">
                          <a:solidFill>
                            <a:srgbClr val="0000FF"/>
                          </a:solidFill>
                          <a:effectLst/>
                          <a:latin typeface="Calibri"/>
                        </a:rPr>
                        <a:t>xaloztoc.gob.mx</a:t>
                      </a:r>
                      <a:endParaRPr lang="es-MX" sz="1200" b="0" i="0" u="sng" strike="noStrike" dirty="0">
                        <a:solidFill>
                          <a:srgbClr val="0000FF"/>
                        </a:solidFill>
                        <a:effectLst/>
                        <a:latin typeface="Calibri"/>
                      </a:endParaRPr>
                    </a:p>
                  </a:txBody>
                  <a:tcPr marL="7144" marR="7144" marT="9525" marB="0" anchor="ctr"/>
                </a:tc>
              </a:tr>
              <a:tr h="383051">
                <a:tc>
                  <a:txBody>
                    <a:bodyPr/>
                    <a:lstStyle/>
                    <a:p>
                      <a:pPr algn="ctr" fontAlgn="ctr"/>
                      <a:r>
                        <a:rPr lang="es-MX" sz="1200" u="none" strike="noStrike" dirty="0" smtClean="0">
                          <a:effectLst/>
                        </a:rPr>
                        <a:t>28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Zitlaltépec</a:t>
                      </a:r>
                      <a:r>
                        <a:rPr lang="es-MX" sz="1200" b="0" i="0" u="none" strike="noStrike" dirty="0">
                          <a:solidFill>
                            <a:srgbClr val="000000"/>
                          </a:solidFill>
                          <a:effectLst/>
                          <a:latin typeface="Tw Cen MT"/>
                        </a:rPr>
                        <a:t> de Trinidad de Sánchez </a:t>
                      </a:r>
                      <a:r>
                        <a:rPr lang="es-MX" sz="1200" b="0" i="0" u="none" strike="noStrike" dirty="0" smtClean="0">
                          <a:solidFill>
                            <a:srgbClr val="000000"/>
                          </a:solidFill>
                          <a:effectLst/>
                          <a:latin typeface="Tw Cen MT"/>
                        </a:rPr>
                        <a:t>Santos</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14</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1" i="0" u="none" strike="noStrike" dirty="0">
                          <a:solidFill>
                            <a:srgbClr val="000000"/>
                          </a:solidFill>
                          <a:effectLst/>
                          <a:latin typeface="Tw Cen MT"/>
                        </a:rPr>
                        <a:t>64</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www.zitlaltepec.gob.mx</a:t>
                      </a:r>
                      <a:endParaRPr lang="es-MX" sz="1200" b="0" i="0" u="sng" strike="noStrike" dirty="0">
                        <a:solidFill>
                          <a:srgbClr val="0000FF"/>
                        </a:solidFill>
                        <a:effectLst/>
                        <a:latin typeface="Calibri"/>
                      </a:endParaRPr>
                    </a:p>
                  </a:txBody>
                  <a:tcPr marL="7144" marR="7144" marT="9525" marB="0" anchor="ctr"/>
                </a:tc>
              </a:tr>
              <a:tr h="203276">
                <a:tc>
                  <a:txBody>
                    <a:bodyPr/>
                    <a:lstStyle/>
                    <a:p>
                      <a:pPr algn="ctr" fontAlgn="ctr"/>
                      <a:r>
                        <a:rPr lang="es-MX" sz="1200" u="none" strike="noStrike" dirty="0" smtClean="0">
                          <a:effectLst/>
                        </a:rPr>
                        <a:t>29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Teolocholco</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9.5</a:t>
                      </a:r>
                    </a:p>
                  </a:txBody>
                  <a:tcPr marL="7144" marR="7144" marT="9525" marB="0" anchor="ctr"/>
                </a:tc>
                <a:tc>
                  <a:txBody>
                    <a:bodyPr/>
                    <a:lstStyle/>
                    <a:p>
                      <a:pPr algn="ctr" fontAlgn="ctr"/>
                      <a:r>
                        <a:rPr lang="es-MX" sz="1200" b="1" i="0" u="none" strike="noStrike" dirty="0">
                          <a:solidFill>
                            <a:srgbClr val="000000"/>
                          </a:solidFill>
                          <a:effectLst/>
                          <a:latin typeface="Tw Cen MT"/>
                        </a:rPr>
                        <a:t>59.5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www.teolocholco.gob.mx</a:t>
                      </a:r>
                      <a:endParaRPr lang="es-MX" sz="1200" b="0" i="0" u="sng" strike="noStrike" dirty="0">
                        <a:solidFill>
                          <a:srgbClr val="0000FF"/>
                        </a:solidFill>
                        <a:effectLst/>
                        <a:latin typeface="Calibri"/>
                      </a:endParaRPr>
                    </a:p>
                  </a:txBody>
                  <a:tcPr marL="7144" marR="7144" marT="9525" marB="0" anchor="ctr"/>
                </a:tc>
              </a:tr>
              <a:tr h="260637">
                <a:tc>
                  <a:txBody>
                    <a:bodyPr/>
                    <a:lstStyle/>
                    <a:p>
                      <a:pPr algn="ctr" fontAlgn="ctr"/>
                      <a:r>
                        <a:rPr lang="es-MX" sz="1200" u="none" strike="noStrike" dirty="0">
                          <a:effectLst/>
                        </a:rPr>
                        <a:t>3</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Terrenate</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b"/>
                      <a:r>
                        <a:rPr lang="es-MX" sz="1200" b="0" i="0" u="none" strike="noStrike" dirty="0">
                          <a:solidFill>
                            <a:srgbClr val="000000"/>
                          </a:solidFill>
                          <a:effectLst/>
                          <a:latin typeface="Tw Cen MT"/>
                        </a:rPr>
                        <a:t>17.5</a:t>
                      </a:r>
                    </a:p>
                  </a:txBody>
                  <a:tcPr marL="7144" marR="7144" marT="9525" marB="0" anchor="ctr"/>
                </a:tc>
                <a:tc>
                  <a:txBody>
                    <a:bodyPr/>
                    <a:lstStyle/>
                    <a:p>
                      <a:pPr algn="ctr" fontAlgn="ctr"/>
                      <a:r>
                        <a:rPr lang="es-MX" sz="1200" b="1" i="0" u="none" strike="noStrike" dirty="0">
                          <a:solidFill>
                            <a:srgbClr val="000000"/>
                          </a:solidFill>
                          <a:effectLst/>
                          <a:latin typeface="Tw Cen MT"/>
                        </a:rPr>
                        <a:t>57.5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www.terrenate.gob.mx</a:t>
                      </a:r>
                      <a:endParaRPr lang="es-MX" sz="1200" b="0" i="0" u="sng" strike="noStrike" dirty="0">
                        <a:solidFill>
                          <a:srgbClr val="0000FF"/>
                        </a:solidFill>
                        <a:effectLst/>
                        <a:latin typeface="Calibri"/>
                      </a:endParaRPr>
                    </a:p>
                  </a:txBody>
                  <a:tcPr marL="7144" marR="7144" marT="9525" marB="0" anchor="ctr"/>
                </a:tc>
              </a:tr>
              <a:tr h="267777">
                <a:tc>
                  <a:txBody>
                    <a:bodyPr/>
                    <a:lstStyle/>
                    <a:p>
                      <a:pPr algn="ctr" fontAlgn="ctr"/>
                      <a:r>
                        <a:rPr lang="es-MX" sz="1200" u="none" strike="noStrike" dirty="0">
                          <a:effectLst/>
                        </a:rPr>
                        <a:t>3</a:t>
                      </a:r>
                      <a:r>
                        <a:rPr lang="es-MX" sz="1200" u="none" strike="noStrike" dirty="0" smtClean="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Calpulalpan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26</a:t>
                      </a:r>
                    </a:p>
                  </a:txBody>
                  <a:tcPr marL="7144" marR="7144" marT="9525" marB="0" anchor="ctr"/>
                </a:tc>
                <a:tc>
                  <a:txBody>
                    <a:bodyPr/>
                    <a:lstStyle/>
                    <a:p>
                      <a:pPr algn="ctr" fontAlgn="b"/>
                      <a:r>
                        <a:rPr lang="es-MX" sz="1200" b="0" i="0" u="none" strike="noStrike" dirty="0">
                          <a:solidFill>
                            <a:srgbClr val="000000"/>
                          </a:solidFill>
                          <a:effectLst/>
                          <a:latin typeface="Tw Cen MT"/>
                        </a:rPr>
                        <a:t>9</a:t>
                      </a:r>
                    </a:p>
                  </a:txBody>
                  <a:tcPr marL="7144" marR="7144" marT="9525" marB="0" anchor="ctr"/>
                </a:tc>
                <a:tc>
                  <a:txBody>
                    <a:bodyPr/>
                    <a:lstStyle/>
                    <a:p>
                      <a:pPr algn="ctr" fontAlgn="ctr"/>
                      <a:r>
                        <a:rPr lang="es-MX" sz="1200" b="1" i="0" u="none" strike="noStrike" dirty="0">
                          <a:solidFill>
                            <a:srgbClr val="000000"/>
                          </a:solidFill>
                          <a:effectLst/>
                          <a:latin typeface="Tw Cen MT"/>
                        </a:rPr>
                        <a:t>55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www.calpulalpan.gob.mx</a:t>
                      </a:r>
                      <a:endParaRPr lang="es-MX" sz="1200" b="0" i="0" u="sng" strike="noStrike" dirty="0">
                        <a:solidFill>
                          <a:srgbClr val="0000FF"/>
                        </a:solidFill>
                        <a:effectLst/>
                        <a:latin typeface="Calibri"/>
                      </a:endParaRPr>
                    </a:p>
                  </a:txBody>
                  <a:tcPr marL="7144" marR="7144" marT="9525" marB="0" anchor="ctr"/>
                </a:tc>
              </a:tr>
              <a:tr h="260637">
                <a:tc>
                  <a:txBody>
                    <a:bodyPr/>
                    <a:lstStyle/>
                    <a:p>
                      <a:pPr algn="ctr" fontAlgn="ctr"/>
                      <a:r>
                        <a:rPr lang="es-MX" sz="1200" b="1" i="0" u="none" strike="noStrike" dirty="0" smtClean="0">
                          <a:solidFill>
                            <a:schemeClr val="bg1"/>
                          </a:solidFill>
                          <a:effectLst/>
                          <a:latin typeface="Tw Cen MT" panose="020B0602020104020603" pitchFamily="34" charset="0"/>
                        </a:rPr>
                        <a:t>32</a:t>
                      </a:r>
                      <a:endParaRPr lang="es-MX" sz="12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Contla</a:t>
                      </a:r>
                      <a:r>
                        <a:rPr lang="es-MX" sz="1200" b="0" i="0" u="none" strike="noStrike" dirty="0">
                          <a:solidFill>
                            <a:srgbClr val="000000"/>
                          </a:solidFill>
                          <a:effectLst/>
                          <a:latin typeface="Tw Cen MT"/>
                        </a:rPr>
                        <a:t> de Juan </a:t>
                      </a:r>
                      <a:r>
                        <a:rPr lang="es-MX" sz="1200" b="0" i="0" u="none" strike="noStrike" dirty="0" err="1" smtClean="0">
                          <a:solidFill>
                            <a:srgbClr val="000000"/>
                          </a:solidFill>
                          <a:effectLst/>
                          <a:latin typeface="Tw Cen MT"/>
                        </a:rPr>
                        <a:t>Cuamatzi</a:t>
                      </a:r>
                      <a:r>
                        <a:rPr lang="es-MX" sz="1200" b="0" i="0" u="none" strike="noStrike" dirty="0" smtClean="0">
                          <a:solidFill>
                            <a:srgbClr val="000000"/>
                          </a:solidFill>
                          <a:effectLst/>
                          <a:latin typeface="Tw Cen MT"/>
                        </a:rPr>
                        <a:t>  </a:t>
                      </a:r>
                    </a:p>
                  </a:txBody>
                  <a:tcPr marL="7144" marR="7144" marT="9525" marB="0" anchor="ctr"/>
                </a:tc>
                <a:tc>
                  <a:txBody>
                    <a:bodyPr/>
                    <a:lstStyle/>
                    <a:p>
                      <a:pPr algn="ctr" fontAlgn="ctr"/>
                      <a:r>
                        <a:rPr lang="es-MX" sz="1200" b="0" i="0" u="none" strike="noStrike" dirty="0">
                          <a:solidFill>
                            <a:srgbClr val="000000"/>
                          </a:solidFill>
                          <a:effectLst/>
                          <a:latin typeface="Tw Cen MT"/>
                        </a:rPr>
                        <a:t>19</a:t>
                      </a:r>
                    </a:p>
                  </a:txBody>
                  <a:tcPr marL="7144" marR="7144" marT="9525" marB="0" anchor="ctr"/>
                </a:tc>
                <a:tc>
                  <a:txBody>
                    <a:bodyPr/>
                    <a:lstStyle/>
                    <a:p>
                      <a:pPr algn="ctr" fontAlgn="ctr"/>
                      <a:r>
                        <a:rPr lang="es-MX" sz="1200" b="0" i="0" u="none" strike="noStrike" dirty="0">
                          <a:solidFill>
                            <a:srgbClr val="000000"/>
                          </a:solidFill>
                          <a:effectLst/>
                          <a:latin typeface="Tw Cen MT"/>
                        </a:rPr>
                        <a:t>22</a:t>
                      </a:r>
                    </a:p>
                  </a:txBody>
                  <a:tcPr marL="7144" marR="7144" marT="9525" marB="0" anchor="ctr"/>
                </a:tc>
                <a:tc>
                  <a:txBody>
                    <a:bodyPr/>
                    <a:lstStyle/>
                    <a:p>
                      <a:pPr algn="ctr" fontAlgn="b"/>
                      <a:r>
                        <a:rPr lang="es-MX" sz="1200" b="0" i="0" u="none" strike="noStrike" dirty="0">
                          <a:solidFill>
                            <a:srgbClr val="000000"/>
                          </a:solidFill>
                          <a:effectLst/>
                          <a:latin typeface="Tw Cen MT"/>
                        </a:rPr>
                        <a:t>12.5</a:t>
                      </a:r>
                    </a:p>
                  </a:txBody>
                  <a:tcPr marL="7144" marR="7144" marT="9525" marB="0" anchor="ctr"/>
                </a:tc>
                <a:tc>
                  <a:txBody>
                    <a:bodyPr/>
                    <a:lstStyle/>
                    <a:p>
                      <a:pPr algn="ctr" fontAlgn="ctr"/>
                      <a:r>
                        <a:rPr lang="es-MX" sz="1200" b="1" i="0" u="none" strike="noStrike" dirty="0">
                          <a:solidFill>
                            <a:srgbClr val="000000"/>
                          </a:solidFill>
                          <a:effectLst/>
                          <a:latin typeface="Tw Cen MT"/>
                        </a:rPr>
                        <a:t>53.5</a:t>
                      </a:r>
                    </a:p>
                  </a:txBody>
                  <a:tcPr marL="7144" marR="7144" marT="9525" marB="0" anchor="ctr"/>
                </a:tc>
                <a:tc>
                  <a:txBody>
                    <a:bodyPr/>
                    <a:lstStyle/>
                    <a:p>
                      <a:pPr algn="just" fontAlgn="ctr"/>
                      <a:r>
                        <a:rPr lang="es-MX" sz="1200" b="0" i="0" u="sng" strike="noStrike" dirty="0">
                          <a:solidFill>
                            <a:srgbClr val="0000FF"/>
                          </a:solidFill>
                          <a:effectLst/>
                          <a:latin typeface="Calibri"/>
                        </a:rPr>
                        <a:t>http://</a:t>
                      </a:r>
                      <a:r>
                        <a:rPr lang="es-MX" sz="1200" b="0" i="0" u="sng" strike="noStrike" dirty="0" smtClean="0">
                          <a:solidFill>
                            <a:srgbClr val="0000FF"/>
                          </a:solidFill>
                          <a:effectLst/>
                          <a:latin typeface="Calibri"/>
                        </a:rPr>
                        <a:t>contlagobmx.zz.mu</a:t>
                      </a:r>
                      <a:endParaRPr lang="es-MX" sz="1200" b="0" i="0" u="sng" strike="noStrike" dirty="0">
                        <a:solidFill>
                          <a:srgbClr val="0000FF"/>
                        </a:solidFill>
                        <a:effectLst/>
                        <a:latin typeface="Calibri"/>
                      </a:endParaRPr>
                    </a:p>
                  </a:txBody>
                  <a:tcPr marL="7144" marR="7144" marT="9525" marB="0" anchor="ctr"/>
                </a:tc>
              </a:tr>
              <a:tr h="325796">
                <a:tc>
                  <a:txBody>
                    <a:bodyPr/>
                    <a:lstStyle/>
                    <a:p>
                      <a:pPr algn="ctr" fontAlgn="ctr"/>
                      <a:r>
                        <a:rPr lang="es-MX" sz="1200" u="none" strike="noStrike" dirty="0">
                          <a:effectLst/>
                        </a:rPr>
                        <a:t>3</a:t>
                      </a:r>
                      <a:r>
                        <a:rPr lang="es-MX" sz="1200" u="none" strike="noStrike" dirty="0" smtClean="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Lorenzo </a:t>
                      </a:r>
                      <a:r>
                        <a:rPr lang="es-MX" sz="1200" b="0" i="0" u="none" strike="noStrike" dirty="0" smtClean="0">
                          <a:solidFill>
                            <a:srgbClr val="000000"/>
                          </a:solidFill>
                          <a:effectLst/>
                          <a:latin typeface="Tw Cen MT"/>
                        </a:rPr>
                        <a:t>Axocomanitla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b"/>
                      <a:r>
                        <a:rPr lang="es-MX" sz="1200" b="0" i="0" u="none" strike="noStrike" dirty="0">
                          <a:solidFill>
                            <a:srgbClr val="000000"/>
                          </a:solidFill>
                          <a:effectLst/>
                          <a:latin typeface="Tw Cen MT"/>
                        </a:rPr>
                        <a:t>  </a:t>
                      </a:r>
                      <a:r>
                        <a:rPr lang="es-MX" sz="1200" b="0" i="0" u="none" strike="noStrike" dirty="0" smtClean="0">
                          <a:solidFill>
                            <a:srgbClr val="000000"/>
                          </a:solidFill>
                          <a:effectLst/>
                          <a:latin typeface="Tw Cen MT"/>
                        </a:rPr>
                        <a:t>0</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1" i="0" u="none" strike="noStrike" dirty="0">
                          <a:solidFill>
                            <a:srgbClr val="000000"/>
                          </a:solidFill>
                          <a:effectLst/>
                          <a:latin typeface="Tw Cen MT"/>
                        </a:rPr>
                        <a:t>50</a:t>
                      </a:r>
                    </a:p>
                  </a:txBody>
                  <a:tcPr marL="7144" marR="7144" marT="9525" marB="0" anchor="ctr"/>
                </a:tc>
                <a:tc>
                  <a:txBody>
                    <a:bodyPr/>
                    <a:lstStyle/>
                    <a:p>
                      <a:pPr algn="just" fontAlgn="ctr"/>
                      <a:r>
                        <a:rPr lang="es-MX" sz="1200" b="0" i="0" u="sng" strike="noStrike" dirty="0">
                          <a:solidFill>
                            <a:srgbClr val="0000FF"/>
                          </a:solidFill>
                          <a:effectLst/>
                          <a:latin typeface="Calibri"/>
                        </a:rPr>
                        <a:t>www.axocomanitla.gob.mx</a:t>
                      </a:r>
                    </a:p>
                  </a:txBody>
                  <a:tcPr marL="7144" marR="7144" marT="9525" marB="0" anchor="ctr"/>
                </a:tc>
              </a:tr>
              <a:tr h="260637">
                <a:tc>
                  <a:txBody>
                    <a:bodyPr/>
                    <a:lstStyle/>
                    <a:p>
                      <a:pPr algn="ctr" fontAlgn="ctr"/>
                      <a:r>
                        <a:rPr lang="es-MX" sz="1200" u="none" strike="noStrike" dirty="0">
                          <a:effectLst/>
                        </a:rPr>
                        <a:t>3</a:t>
                      </a:r>
                      <a:r>
                        <a:rPr lang="es-MX" sz="1200" u="none" strike="noStrike" dirty="0" smtClean="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Atltzayanca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14</a:t>
                      </a:r>
                    </a:p>
                  </a:txBody>
                  <a:tcPr marL="7144" marR="7144" marT="9525" marB="0" anchor="ctr"/>
                </a:tc>
                <a:tc>
                  <a:txBody>
                    <a:bodyPr/>
                    <a:lstStyle/>
                    <a:p>
                      <a:pPr algn="ctr" fontAlgn="ctr"/>
                      <a:r>
                        <a:rPr lang="es-MX" sz="1200" b="0" i="0" u="none" strike="noStrike" dirty="0">
                          <a:solidFill>
                            <a:srgbClr val="000000"/>
                          </a:solidFill>
                          <a:effectLst/>
                          <a:latin typeface="Tw Cen MT"/>
                        </a:rPr>
                        <a:t>18</a:t>
                      </a:r>
                    </a:p>
                  </a:txBody>
                  <a:tcPr marL="7144" marR="7144" marT="9525" marB="0" anchor="ctr"/>
                </a:tc>
                <a:tc>
                  <a:txBody>
                    <a:bodyPr/>
                    <a:lstStyle/>
                    <a:p>
                      <a:pPr algn="ctr" fontAlgn="b"/>
                      <a:r>
                        <a:rPr lang="es-MX" sz="1200" b="0" i="0" u="none" strike="noStrike" dirty="0">
                          <a:solidFill>
                            <a:srgbClr val="000000"/>
                          </a:solidFill>
                          <a:effectLst/>
                          <a:latin typeface="Tw Cen MT"/>
                        </a:rPr>
                        <a:t>13</a:t>
                      </a:r>
                    </a:p>
                  </a:txBody>
                  <a:tcPr marL="7144" marR="7144" marT="9525" marB="0" anchor="ctr"/>
                </a:tc>
                <a:tc>
                  <a:txBody>
                    <a:bodyPr/>
                    <a:lstStyle/>
                    <a:p>
                      <a:pPr algn="ctr" fontAlgn="ctr"/>
                      <a:r>
                        <a:rPr lang="es-MX" sz="1200" b="1" i="0" u="none" strike="noStrike" dirty="0">
                          <a:solidFill>
                            <a:srgbClr val="000000"/>
                          </a:solidFill>
                          <a:effectLst/>
                          <a:latin typeface="Tw Cen MT"/>
                        </a:rPr>
                        <a:t>45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www.atltzayanca.gob.mx</a:t>
                      </a:r>
                      <a:endParaRPr lang="es-MX" sz="1200" b="0" i="0" u="sng" strike="noStrike" dirty="0">
                        <a:solidFill>
                          <a:srgbClr val="0000FF"/>
                        </a:solidFill>
                        <a:effectLst/>
                        <a:latin typeface="Calibri"/>
                      </a:endParaRPr>
                    </a:p>
                  </a:txBody>
                  <a:tcPr marL="7144" marR="7144" marT="9525" marB="0" anchor="ctr"/>
                </a:tc>
              </a:tr>
              <a:tr h="260637">
                <a:tc>
                  <a:txBody>
                    <a:bodyPr/>
                    <a:lstStyle/>
                    <a:p>
                      <a:pPr algn="ctr" fontAlgn="ctr"/>
                      <a:r>
                        <a:rPr lang="es-MX" sz="1200" u="none" strike="noStrike" dirty="0">
                          <a:effectLst/>
                        </a:rPr>
                        <a:t>3</a:t>
                      </a:r>
                      <a:r>
                        <a:rPr lang="es-MX" sz="1200" u="none" strike="noStrike" dirty="0" smtClean="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Ana </a:t>
                      </a:r>
                      <a:r>
                        <a:rPr lang="es-MX" sz="1200" b="0" i="0" u="none" strike="noStrike" dirty="0" err="1" smtClean="0">
                          <a:solidFill>
                            <a:srgbClr val="000000"/>
                          </a:solidFill>
                          <a:effectLst/>
                          <a:latin typeface="Tw Cen MT"/>
                        </a:rPr>
                        <a:t>Nopalucan</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26</a:t>
                      </a:r>
                    </a:p>
                  </a:txBody>
                  <a:tcPr marL="7144" marR="7144" marT="9525" marB="0" anchor="ctr"/>
                </a:tc>
                <a:tc>
                  <a:txBody>
                    <a:bodyPr/>
                    <a:lstStyle/>
                    <a:p>
                      <a:pPr algn="ctr" fontAlgn="ctr"/>
                      <a:r>
                        <a:rPr lang="es-MX" sz="1200" b="0" i="0" u="none" strike="noStrike" dirty="0">
                          <a:solidFill>
                            <a:srgbClr val="000000"/>
                          </a:solidFill>
                          <a:effectLst/>
                          <a:latin typeface="Tw Cen MT"/>
                        </a:rPr>
                        <a:t>6</a:t>
                      </a:r>
                    </a:p>
                  </a:txBody>
                  <a:tcPr marL="7144" marR="7144" marT="9525" marB="0" anchor="ctr"/>
                </a:tc>
                <a:tc>
                  <a:txBody>
                    <a:bodyPr/>
                    <a:lstStyle/>
                    <a:p>
                      <a:pPr algn="ctr" fontAlgn="ctr"/>
                      <a:r>
                        <a:rPr lang="es-MX" sz="1200" b="1" i="0" u="none" strike="noStrike" dirty="0">
                          <a:solidFill>
                            <a:srgbClr val="000000"/>
                          </a:solidFill>
                          <a:effectLst/>
                          <a:latin typeface="Tw Cen MT"/>
                        </a:rPr>
                        <a:t>45</a:t>
                      </a:r>
                    </a:p>
                  </a:txBody>
                  <a:tcPr marL="7144" marR="7144" marT="9525" marB="0" anchor="ctr"/>
                </a:tc>
                <a:tc>
                  <a:txBody>
                    <a:bodyPr/>
                    <a:lstStyle/>
                    <a:p>
                      <a:pPr algn="just" fontAlgn="ctr"/>
                      <a:r>
                        <a:rPr lang="es-MX" sz="1200" b="0" i="0" u="sng" strike="noStrike" dirty="0" smtClean="0">
                          <a:solidFill>
                            <a:srgbClr val="0000FF"/>
                          </a:solidFill>
                          <a:effectLst/>
                          <a:latin typeface="Calibri"/>
                        </a:rPr>
                        <a:t>nopalucan.gob.mx</a:t>
                      </a:r>
                      <a:endParaRPr lang="es-MX" sz="1200" b="0" i="0" u="sng" strike="noStrike" dirty="0">
                        <a:solidFill>
                          <a:srgbClr val="0000FF"/>
                        </a:solidFill>
                        <a:effectLst/>
                        <a:latin typeface="Calibri"/>
                      </a:endParaRPr>
                    </a:p>
                  </a:txBody>
                  <a:tcPr marL="7144" marR="7144" marT="9525" marB="0" anchor="ctr"/>
                </a:tc>
              </a:tr>
              <a:tr h="289713">
                <a:tc>
                  <a:txBody>
                    <a:bodyPr/>
                    <a:lstStyle/>
                    <a:p>
                      <a:pPr algn="ctr" fontAlgn="ctr"/>
                      <a:r>
                        <a:rPr lang="es-MX" sz="1200" u="none" strike="noStrike" dirty="0">
                          <a:effectLst/>
                        </a:rPr>
                        <a:t>3</a:t>
                      </a:r>
                      <a:r>
                        <a:rPr lang="es-MX" sz="1200" u="none" strike="noStrike" dirty="0" smtClean="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Totolac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10</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b"/>
                      <a:r>
                        <a:rPr lang="es-MX" sz="1200" b="0" i="0" u="none" strike="noStrike" dirty="0">
                          <a:solidFill>
                            <a:srgbClr val="000000"/>
                          </a:solidFill>
                          <a:effectLst/>
                          <a:latin typeface="Tw Cen MT"/>
                        </a:rPr>
                        <a:t>16</a:t>
                      </a:r>
                    </a:p>
                  </a:txBody>
                  <a:tcPr marL="7144" marR="7144" marT="9525" marB="0" anchor="ctr"/>
                </a:tc>
                <a:tc>
                  <a:txBody>
                    <a:bodyPr/>
                    <a:lstStyle/>
                    <a:p>
                      <a:pPr algn="ctr" fontAlgn="ctr"/>
                      <a:r>
                        <a:rPr lang="es-MX" sz="1200" b="1" i="0" u="none" strike="noStrike" dirty="0">
                          <a:solidFill>
                            <a:srgbClr val="000000"/>
                          </a:solidFill>
                          <a:effectLst/>
                          <a:latin typeface="Tw Cen MT"/>
                        </a:rPr>
                        <a:t>44</a:t>
                      </a:r>
                    </a:p>
                  </a:txBody>
                  <a:tcPr marL="7144" marR="7144" marT="9525" marB="0" anchor="ctr"/>
                </a:tc>
                <a:tc>
                  <a:txBody>
                    <a:bodyPr/>
                    <a:lstStyle/>
                    <a:p>
                      <a:pPr algn="just" fontAlgn="ctr"/>
                      <a:r>
                        <a:rPr lang="es-MX" sz="1200" b="0" i="0" u="sng" strike="noStrike" dirty="0" smtClean="0">
                          <a:solidFill>
                            <a:srgbClr val="0000FF"/>
                          </a:solidFill>
                          <a:effectLst/>
                          <a:latin typeface="Calibri"/>
                        </a:rPr>
                        <a:t>totolac.gob.mx</a:t>
                      </a:r>
                      <a:endParaRPr lang="es-MX" sz="1200" b="0" i="0" u="sng" strike="noStrike" dirty="0">
                        <a:solidFill>
                          <a:srgbClr val="0000FF"/>
                        </a:solidFill>
                        <a:effectLst/>
                        <a:latin typeface="Calibri"/>
                      </a:endParaRPr>
                    </a:p>
                  </a:txBody>
                  <a:tcPr marL="7144" marR="7144" marT="9525" marB="0" anchor="ctr"/>
                </a:tc>
              </a:tr>
              <a:tr h="255490">
                <a:tc>
                  <a:txBody>
                    <a:bodyPr/>
                    <a:lstStyle/>
                    <a:p>
                      <a:pPr algn="ctr" fontAlgn="ctr"/>
                      <a:r>
                        <a:rPr lang="es-MX" sz="1200" u="none" strike="noStrike" dirty="0">
                          <a:effectLst/>
                        </a:rPr>
                        <a:t>3</a:t>
                      </a:r>
                      <a:r>
                        <a:rPr lang="es-MX" sz="1200" u="none" strike="noStrike" dirty="0" smtClean="0">
                          <a:effectLst/>
                        </a:rPr>
                        <a:t>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Damián </a:t>
                      </a:r>
                      <a:r>
                        <a:rPr lang="es-MX" sz="1200" b="0" i="0" u="none" strike="noStrike" dirty="0" err="1" smtClean="0">
                          <a:solidFill>
                            <a:srgbClr val="000000"/>
                          </a:solidFill>
                          <a:effectLst/>
                          <a:latin typeface="Tw Cen MT"/>
                        </a:rPr>
                        <a:t>Texóloc</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22</a:t>
                      </a:r>
                    </a:p>
                  </a:txBody>
                  <a:tcPr marL="7144" marR="7144" marT="9525" marB="0" anchor="ctr"/>
                </a:tc>
                <a:tc>
                  <a:txBody>
                    <a:bodyPr/>
                    <a:lstStyle/>
                    <a:p>
                      <a:pPr algn="ctr" fontAlgn="b"/>
                      <a:r>
                        <a:rPr lang="es-MX" sz="1200" b="0" i="0" u="none" strike="noStrike" dirty="0">
                          <a:solidFill>
                            <a:srgbClr val="000000"/>
                          </a:solidFill>
                          <a:effectLst/>
                          <a:latin typeface="Tw Cen MT"/>
                        </a:rPr>
                        <a:t>7</a:t>
                      </a:r>
                    </a:p>
                  </a:txBody>
                  <a:tcPr marL="7144" marR="7144" marT="9525" marB="0" anchor="ctr"/>
                </a:tc>
                <a:tc>
                  <a:txBody>
                    <a:bodyPr/>
                    <a:lstStyle/>
                    <a:p>
                      <a:pPr algn="ctr" fontAlgn="ctr"/>
                      <a:r>
                        <a:rPr lang="es-MX" sz="1200" b="1" i="0" u="none" strike="noStrike" dirty="0">
                          <a:solidFill>
                            <a:srgbClr val="000000"/>
                          </a:solidFill>
                          <a:effectLst/>
                          <a:latin typeface="Tw Cen MT"/>
                        </a:rPr>
                        <a:t>42</a:t>
                      </a:r>
                    </a:p>
                  </a:txBody>
                  <a:tcPr marL="7144" marR="7144" marT="9525" marB="0" anchor="ctr"/>
                </a:tc>
                <a:tc>
                  <a:txBody>
                    <a:bodyPr/>
                    <a:lstStyle/>
                    <a:p>
                      <a:pPr algn="just" fontAlgn="ctr"/>
                      <a:r>
                        <a:rPr lang="es-MX" sz="1200" b="0" i="0" u="sng" strike="noStrike" dirty="0" smtClean="0">
                          <a:solidFill>
                            <a:srgbClr val="0000FF"/>
                          </a:solidFill>
                          <a:effectLst/>
                          <a:latin typeface="Calibri"/>
                        </a:rPr>
                        <a:t>sandamiantexoloc.com</a:t>
                      </a:r>
                      <a:endParaRPr lang="es-MX" sz="1200" b="0" i="0" u="sng" strike="noStrike" dirty="0">
                        <a:solidFill>
                          <a:srgbClr val="0000FF"/>
                        </a:solidFill>
                        <a:effectLst/>
                        <a:latin typeface="Calibri"/>
                      </a:endParaRPr>
                    </a:p>
                  </a:txBody>
                  <a:tcPr marL="7144" marR="7144" marT="9525" marB="0" anchor="ctr"/>
                </a:tc>
              </a:tr>
              <a:tr h="279508">
                <a:tc>
                  <a:txBody>
                    <a:bodyPr/>
                    <a:lstStyle/>
                    <a:p>
                      <a:pPr algn="ctr" fontAlgn="ctr"/>
                      <a:r>
                        <a:rPr lang="es-MX" sz="1200" u="none" strike="noStrike" dirty="0">
                          <a:effectLst/>
                        </a:rPr>
                        <a:t>3</a:t>
                      </a:r>
                      <a:r>
                        <a:rPr lang="es-MX" sz="1200" u="none" strike="noStrike" dirty="0" smtClean="0">
                          <a:effectLst/>
                        </a:rPr>
                        <a:t>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Apetatitlán</a:t>
                      </a:r>
                      <a:r>
                        <a:rPr lang="es-MX" sz="1200" b="0" i="0" u="none" strike="noStrike" dirty="0">
                          <a:solidFill>
                            <a:srgbClr val="000000"/>
                          </a:solidFill>
                          <a:effectLst/>
                          <a:latin typeface="Tw Cen MT"/>
                        </a:rPr>
                        <a:t> de Antonio </a:t>
                      </a:r>
                      <a:r>
                        <a:rPr lang="es-MX" sz="1200" b="0" i="0" u="none" strike="noStrike" dirty="0" smtClean="0">
                          <a:solidFill>
                            <a:srgbClr val="000000"/>
                          </a:solidFill>
                          <a:effectLst/>
                          <a:latin typeface="Tw Cen MT"/>
                        </a:rPr>
                        <a:t>Carvajal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11</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b"/>
                      <a:r>
                        <a:rPr lang="es-MX" sz="1200" b="0" i="0" u="none" strike="noStrike" dirty="0">
                          <a:solidFill>
                            <a:srgbClr val="000000"/>
                          </a:solidFill>
                          <a:effectLst/>
                          <a:latin typeface="Tw Cen MT"/>
                        </a:rPr>
                        <a:t>10.5</a:t>
                      </a:r>
                    </a:p>
                  </a:txBody>
                  <a:tcPr marL="7144" marR="7144" marT="9525" marB="0" anchor="ctr"/>
                </a:tc>
                <a:tc>
                  <a:txBody>
                    <a:bodyPr/>
                    <a:lstStyle/>
                    <a:p>
                      <a:pPr algn="ctr" fontAlgn="ctr"/>
                      <a:r>
                        <a:rPr lang="es-MX" sz="1200" b="1" i="0" u="none" strike="noStrike" dirty="0">
                          <a:solidFill>
                            <a:srgbClr val="000000"/>
                          </a:solidFill>
                          <a:effectLst/>
                          <a:latin typeface="Tw Cen MT"/>
                        </a:rPr>
                        <a:t>39.5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www.apetatitlantlax.gob.mx</a:t>
                      </a:r>
                      <a:endParaRPr lang="es-MX" sz="1200" b="0" i="0" u="sng" strike="noStrike" dirty="0">
                        <a:solidFill>
                          <a:srgbClr val="0000FF"/>
                        </a:solidFill>
                        <a:effectLst/>
                        <a:latin typeface="Calibri"/>
                      </a:endParaRPr>
                    </a:p>
                  </a:txBody>
                  <a:tcPr marL="7144" marR="7144" marT="9525" marB="0" anchor="ctr"/>
                </a:tc>
              </a:tr>
              <a:tr h="306925">
                <a:tc>
                  <a:txBody>
                    <a:bodyPr/>
                    <a:lstStyle/>
                    <a:p>
                      <a:pPr algn="ctr" fontAlgn="ctr"/>
                      <a:r>
                        <a:rPr lang="es-MX" sz="1200" u="none" strike="noStrike" dirty="0">
                          <a:effectLst/>
                        </a:rPr>
                        <a:t>3</a:t>
                      </a:r>
                      <a:r>
                        <a:rPr lang="es-MX" sz="1200" u="none" strike="noStrike" dirty="0" smtClean="0">
                          <a:effectLst/>
                        </a:rPr>
                        <a:t>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La Magdalena </a:t>
                      </a:r>
                      <a:r>
                        <a:rPr lang="es-MX" sz="1200" b="0" i="0" u="none" strike="noStrike" dirty="0" err="1" smtClean="0">
                          <a:solidFill>
                            <a:srgbClr val="000000"/>
                          </a:solidFill>
                          <a:effectLst/>
                          <a:latin typeface="Tw Cen MT"/>
                        </a:rPr>
                        <a:t>Tlaltelulco</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12</a:t>
                      </a:r>
                    </a:p>
                  </a:txBody>
                  <a:tcPr marL="7144" marR="7144" marT="9525" marB="0" anchor="ctr"/>
                </a:tc>
                <a:tc>
                  <a:txBody>
                    <a:bodyPr/>
                    <a:lstStyle/>
                    <a:p>
                      <a:pPr algn="ctr" fontAlgn="ctr"/>
                      <a:r>
                        <a:rPr lang="es-MX" sz="1200" b="0" i="0" u="none" strike="noStrike">
                          <a:solidFill>
                            <a:srgbClr val="000000"/>
                          </a:solidFill>
                          <a:effectLst/>
                          <a:latin typeface="Tw Cen MT"/>
                        </a:rPr>
                        <a:t>24</a:t>
                      </a:r>
                    </a:p>
                  </a:txBody>
                  <a:tcPr marL="7144" marR="7144" marT="9525" marB="0" anchor="ctr"/>
                </a:tc>
                <a:tc>
                  <a:txBody>
                    <a:bodyPr/>
                    <a:lstStyle/>
                    <a:p>
                      <a:pPr algn="ctr" fontAlgn="b"/>
                      <a:r>
                        <a:rPr lang="es-MX" sz="1200" b="0" i="0" u="none" strike="noStrike" dirty="0">
                          <a:solidFill>
                            <a:srgbClr val="000000"/>
                          </a:solidFill>
                          <a:effectLst/>
                          <a:latin typeface="Tw Cen MT"/>
                        </a:rPr>
                        <a:t>2.5</a:t>
                      </a:r>
                    </a:p>
                  </a:txBody>
                  <a:tcPr marL="7144" marR="7144" marT="9525" marB="0" anchor="ctr"/>
                </a:tc>
                <a:tc>
                  <a:txBody>
                    <a:bodyPr/>
                    <a:lstStyle/>
                    <a:p>
                      <a:pPr algn="ctr" fontAlgn="ctr"/>
                      <a:r>
                        <a:rPr lang="es-MX" sz="1200" b="1" i="0" u="none" strike="noStrike" dirty="0">
                          <a:solidFill>
                            <a:srgbClr val="000000"/>
                          </a:solidFill>
                          <a:effectLst/>
                          <a:latin typeface="Tw Cen MT"/>
                        </a:rPr>
                        <a:t>38.5</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www.tlaltelulco.gob.mx</a:t>
                      </a:r>
                      <a:endParaRPr lang="es-MX" sz="1200" b="0" i="0" u="sng" strike="noStrike" dirty="0">
                        <a:solidFill>
                          <a:srgbClr val="0000FF"/>
                        </a:solidFill>
                        <a:effectLst/>
                        <a:latin typeface="Calibri"/>
                      </a:endParaRPr>
                    </a:p>
                  </a:txBody>
                  <a:tcPr marL="7144" marR="7144" marT="9525" marB="0" anchor="ctr"/>
                </a:tc>
              </a:tr>
              <a:tr h="219701">
                <a:tc>
                  <a:txBody>
                    <a:bodyPr/>
                    <a:lstStyle/>
                    <a:p>
                      <a:pPr algn="ctr" fontAlgn="ctr"/>
                      <a:r>
                        <a:rPr lang="es-MX" sz="1200" u="none" strike="noStrike" dirty="0" smtClean="0">
                          <a:effectLst/>
                        </a:rPr>
                        <a:t>40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Atlangatepec</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4</a:t>
                      </a:r>
                    </a:p>
                  </a:txBody>
                  <a:tcPr marL="7144" marR="7144" marT="9525" marB="0" anchor="ctr"/>
                </a:tc>
                <a:tc>
                  <a:txBody>
                    <a:bodyPr/>
                    <a:lstStyle/>
                    <a:p>
                      <a:pPr algn="ctr" fontAlgn="ctr"/>
                      <a:r>
                        <a:rPr lang="es-MX" sz="1200" b="0" i="0" u="none" strike="noStrike">
                          <a:solidFill>
                            <a:srgbClr val="000000"/>
                          </a:solidFill>
                          <a:effectLst/>
                          <a:latin typeface="Tw Cen MT"/>
                        </a:rPr>
                        <a:t>28</a:t>
                      </a:r>
                    </a:p>
                  </a:txBody>
                  <a:tcPr marL="7144" marR="7144" marT="9525" marB="0" anchor="ctr"/>
                </a:tc>
                <a:tc>
                  <a:txBody>
                    <a:bodyPr/>
                    <a:lstStyle/>
                    <a:p>
                      <a:pPr algn="ctr" fontAlgn="b"/>
                      <a:r>
                        <a:rPr lang="es-MX" sz="1200" b="0" i="0" u="none" strike="noStrike" dirty="0">
                          <a:solidFill>
                            <a:srgbClr val="000000"/>
                          </a:solidFill>
                          <a:effectLst/>
                          <a:latin typeface="Tw Cen MT"/>
                        </a:rPr>
                        <a:t>6</a:t>
                      </a:r>
                    </a:p>
                  </a:txBody>
                  <a:tcPr marL="7144" marR="7144" marT="9525" marB="0" anchor="ctr"/>
                </a:tc>
                <a:tc>
                  <a:txBody>
                    <a:bodyPr/>
                    <a:lstStyle/>
                    <a:p>
                      <a:pPr algn="ctr" fontAlgn="ctr"/>
                      <a:r>
                        <a:rPr lang="es-MX" sz="1200" b="1" i="0" u="none" strike="noStrike" dirty="0">
                          <a:solidFill>
                            <a:srgbClr val="000000"/>
                          </a:solidFill>
                          <a:effectLst/>
                          <a:latin typeface="Tw Cen MT"/>
                        </a:rPr>
                        <a:t>38</a:t>
                      </a:r>
                    </a:p>
                  </a:txBody>
                  <a:tcPr marL="7144" marR="7144" marT="9525" marB="0" anchor="ctr"/>
                </a:tc>
                <a:tc>
                  <a:txBody>
                    <a:bodyPr/>
                    <a:lstStyle/>
                    <a:p>
                      <a:pPr algn="just" fontAlgn="ctr"/>
                      <a:r>
                        <a:rPr lang="es-MX" sz="1200" b="0" i="0" u="sng" strike="noStrike" dirty="0" smtClean="0">
                          <a:solidFill>
                            <a:srgbClr val="0000FF"/>
                          </a:solidFill>
                          <a:effectLst/>
                          <a:latin typeface="Calibri"/>
                        </a:rPr>
                        <a:t>www.atlangatepec.gob.mx</a:t>
                      </a:r>
                      <a:endParaRPr lang="es-MX" sz="1200" b="0" i="0" u="sng" strike="noStrike" dirty="0">
                        <a:solidFill>
                          <a:srgbClr val="0000FF"/>
                        </a:solidFill>
                        <a:effectLst/>
                        <a:latin typeface="Calibri"/>
                      </a:endParaRPr>
                    </a:p>
                  </a:txBody>
                  <a:tcPr marL="7144" marR="7144" marT="9525" marB="0" anchor="ctr"/>
                </a:tc>
              </a:tr>
            </a:tbl>
          </a:graphicData>
        </a:graphic>
      </p:graphicFrame>
    </p:spTree>
    <p:extLst>
      <p:ext uri="{BB962C8B-B14F-4D97-AF65-F5344CB8AC3E}">
        <p14:creationId xmlns:p14="http://schemas.microsoft.com/office/powerpoint/2010/main" val="1483040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4240485760"/>
              </p:ext>
            </p:extLst>
          </p:nvPr>
        </p:nvGraphicFramePr>
        <p:xfrm>
          <a:off x="566929" y="670562"/>
          <a:ext cx="8119871" cy="5835846"/>
        </p:xfrm>
        <a:graphic>
          <a:graphicData uri="http://schemas.openxmlformats.org/drawingml/2006/table">
            <a:tbl>
              <a:tblPr firstRow="1" firstCol="1" bandRow="1">
                <a:tableStyleId>{EB344D84-9AFB-497E-A393-DC336BA19D2E}</a:tableStyleId>
              </a:tblPr>
              <a:tblGrid>
                <a:gridCol w="428343"/>
                <a:gridCol w="2227451"/>
                <a:gridCol w="596042"/>
                <a:gridCol w="710478"/>
                <a:gridCol w="781527"/>
                <a:gridCol w="709916"/>
                <a:gridCol w="2666114"/>
              </a:tblGrid>
              <a:tr h="244625">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18190">
                <a:tc>
                  <a:txBody>
                    <a:bodyPr/>
                    <a:lstStyle/>
                    <a:p>
                      <a:pPr algn="ctr" fontAlgn="ctr"/>
                      <a:r>
                        <a:rPr lang="es-MX" sz="1200" u="none" strike="noStrike" dirty="0" smtClean="0">
                          <a:effectLst/>
                        </a:rPr>
                        <a:t>41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Papalotla de </a:t>
                      </a:r>
                      <a:r>
                        <a:rPr lang="es-MX" sz="1200" b="0" i="0" u="none" strike="noStrike" dirty="0" smtClean="0">
                          <a:solidFill>
                            <a:srgbClr val="000000"/>
                          </a:solidFill>
                          <a:effectLst/>
                          <a:latin typeface="Tw Cen MT"/>
                        </a:rPr>
                        <a:t>Xicohténcatl</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18</a:t>
                      </a:r>
                    </a:p>
                  </a:txBody>
                  <a:tcPr marL="7144" marR="7144" marT="9525" marB="0" anchor="ctr"/>
                </a:tc>
                <a:tc>
                  <a:txBody>
                    <a:bodyPr/>
                    <a:lstStyle/>
                    <a:p>
                      <a:pPr algn="ctr" fontAlgn="ctr"/>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1" i="0" u="none" strike="noStrike">
                          <a:solidFill>
                            <a:srgbClr val="000000"/>
                          </a:solidFill>
                          <a:effectLst/>
                          <a:latin typeface="Tw Cen MT"/>
                        </a:rPr>
                        <a:t>38</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www.papalotla.gob.mx</a:t>
                      </a:r>
                      <a:endParaRPr lang="es-MX" sz="1200" b="0" i="0" u="sng" strike="noStrike" dirty="0">
                        <a:solidFill>
                          <a:schemeClr val="accent2">
                            <a:lumMod val="75000"/>
                          </a:schemeClr>
                        </a:solidFill>
                        <a:effectLst/>
                        <a:latin typeface="Calibri"/>
                      </a:endParaRPr>
                    </a:p>
                  </a:txBody>
                  <a:tcPr marL="7144" marR="7144" marT="9525" marB="0" anchor="ctr"/>
                </a:tc>
              </a:tr>
              <a:tr h="216423">
                <a:tc>
                  <a:txBody>
                    <a:bodyPr/>
                    <a:lstStyle/>
                    <a:p>
                      <a:pPr algn="ctr" fontAlgn="ctr"/>
                      <a:r>
                        <a:rPr lang="es-MX" sz="1200" u="none" strike="noStrike" dirty="0" smtClean="0">
                          <a:effectLst/>
                        </a:rPr>
                        <a:t>42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Nanacamilpa</a:t>
                      </a:r>
                      <a:r>
                        <a:rPr lang="es-MX" sz="1200" b="0" i="0" u="none" strike="noStrike" dirty="0">
                          <a:solidFill>
                            <a:srgbClr val="000000"/>
                          </a:solidFill>
                          <a:effectLst/>
                          <a:latin typeface="Tw Cen MT"/>
                        </a:rPr>
                        <a:t> de Mariano </a:t>
                      </a:r>
                      <a:r>
                        <a:rPr lang="es-MX" sz="1200" b="0" i="0" u="none" strike="noStrike" dirty="0" smtClean="0">
                          <a:solidFill>
                            <a:srgbClr val="000000"/>
                          </a:solidFill>
                          <a:effectLst/>
                          <a:latin typeface="Tw Cen MT"/>
                        </a:rPr>
                        <a:t>Arista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10</a:t>
                      </a:r>
                    </a:p>
                  </a:txBody>
                  <a:tcPr marL="7144" marR="7144" marT="9525" marB="0" anchor="ctr"/>
                </a:tc>
                <a:tc>
                  <a:txBody>
                    <a:bodyPr/>
                    <a:lstStyle/>
                    <a:p>
                      <a:pPr algn="ctr" fontAlgn="ctr"/>
                      <a:r>
                        <a:rPr lang="es-MX" sz="1200" b="0" i="0" u="none" strike="noStrike" dirty="0">
                          <a:solidFill>
                            <a:srgbClr val="000000"/>
                          </a:solidFill>
                          <a:effectLst/>
                          <a:latin typeface="Tw Cen MT"/>
                        </a:rPr>
                        <a:t>10</a:t>
                      </a:r>
                    </a:p>
                  </a:txBody>
                  <a:tcPr marL="7144" marR="7144" marT="9525" marB="0" anchor="ctr"/>
                </a:tc>
                <a:tc>
                  <a:txBody>
                    <a:bodyPr/>
                    <a:lstStyle/>
                    <a:p>
                      <a:pPr algn="ctr" fontAlgn="b"/>
                      <a:r>
                        <a:rPr lang="es-MX" sz="1200" b="0" i="0" u="none" strike="noStrike" dirty="0">
                          <a:solidFill>
                            <a:srgbClr val="000000"/>
                          </a:solidFill>
                          <a:effectLst/>
                          <a:latin typeface="Tw Cen MT"/>
                        </a:rPr>
                        <a:t>17.5</a:t>
                      </a:r>
                    </a:p>
                  </a:txBody>
                  <a:tcPr marL="7144" marR="7144" marT="9525" marB="0" anchor="ctr"/>
                </a:tc>
                <a:tc>
                  <a:txBody>
                    <a:bodyPr/>
                    <a:lstStyle/>
                    <a:p>
                      <a:pPr algn="ctr" fontAlgn="ctr"/>
                      <a:r>
                        <a:rPr lang="es-MX" sz="1200" b="1" i="0" u="none" strike="noStrike">
                          <a:solidFill>
                            <a:srgbClr val="000000"/>
                          </a:solidFill>
                          <a:effectLst/>
                          <a:latin typeface="Tw Cen MT"/>
                        </a:rPr>
                        <a:t>37.5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www.nanacamilpa.gob.mx</a:t>
                      </a:r>
                      <a:endParaRPr lang="es-MX" sz="1200" b="0" i="0" u="sng" strike="noStrike" dirty="0">
                        <a:solidFill>
                          <a:schemeClr val="accent2">
                            <a:lumMod val="75000"/>
                          </a:schemeClr>
                        </a:solidFill>
                        <a:effectLst/>
                        <a:latin typeface="Calibri"/>
                      </a:endParaRPr>
                    </a:p>
                  </a:txBody>
                  <a:tcPr marL="7144" marR="7144" marT="9525" marB="0" anchor="ctr"/>
                </a:tc>
              </a:tr>
              <a:tr h="286995">
                <a:tc>
                  <a:txBody>
                    <a:bodyPr/>
                    <a:lstStyle/>
                    <a:p>
                      <a:pPr algn="ctr" fontAlgn="ctr"/>
                      <a:r>
                        <a:rPr lang="es-MX" sz="1200" u="none" strike="noStrike" dirty="0" smtClean="0">
                          <a:effectLst/>
                        </a:rPr>
                        <a:t>43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Tepeyanco</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12</a:t>
                      </a:r>
                    </a:p>
                  </a:txBody>
                  <a:tcPr marL="7144" marR="7144" marT="9525" marB="0" anchor="ctr"/>
                </a:tc>
                <a:tc>
                  <a:txBody>
                    <a:bodyPr/>
                    <a:lstStyle/>
                    <a:p>
                      <a:pPr algn="ctr" fontAlgn="b"/>
                      <a:r>
                        <a:rPr lang="es-MX" sz="1200" b="0" i="0" u="none" strike="noStrike" dirty="0">
                          <a:solidFill>
                            <a:srgbClr val="000000"/>
                          </a:solidFill>
                          <a:effectLst/>
                          <a:latin typeface="Tw Cen MT"/>
                        </a:rPr>
                        <a:t>12.5</a:t>
                      </a:r>
                    </a:p>
                  </a:txBody>
                  <a:tcPr marL="7144" marR="7144" marT="9525" marB="0" anchor="ctr"/>
                </a:tc>
                <a:tc>
                  <a:txBody>
                    <a:bodyPr/>
                    <a:lstStyle/>
                    <a:p>
                      <a:pPr algn="ctr" fontAlgn="ctr"/>
                      <a:r>
                        <a:rPr lang="es-MX" sz="1200" b="1" i="0" u="none" strike="noStrike">
                          <a:solidFill>
                            <a:srgbClr val="000000"/>
                          </a:solidFill>
                          <a:effectLst/>
                          <a:latin typeface="Tw Cen MT"/>
                        </a:rPr>
                        <a:t>37.5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www.tepeyanco.gob.mx</a:t>
                      </a:r>
                      <a:endParaRPr lang="es-MX" sz="1200" b="0" i="0" u="sng" strike="noStrike" dirty="0">
                        <a:solidFill>
                          <a:schemeClr val="accent2">
                            <a:lumMod val="75000"/>
                          </a:schemeClr>
                        </a:solidFill>
                        <a:effectLst/>
                        <a:latin typeface="Calibri"/>
                      </a:endParaRPr>
                    </a:p>
                  </a:txBody>
                  <a:tcPr marL="7144" marR="7144" marT="9525" marB="0" anchor="ctr"/>
                </a:tc>
              </a:tr>
              <a:tr h="266829">
                <a:tc>
                  <a:txBody>
                    <a:bodyPr/>
                    <a:lstStyle/>
                    <a:p>
                      <a:pPr algn="ctr" fontAlgn="ctr"/>
                      <a:r>
                        <a:rPr lang="es-MX" sz="1200" u="none" strike="noStrike" dirty="0" smtClean="0">
                          <a:effectLst/>
                        </a:rPr>
                        <a:t>44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smtClean="0">
                          <a:solidFill>
                            <a:srgbClr val="000000"/>
                          </a:solidFill>
                          <a:effectLst/>
                          <a:latin typeface="Tw Cen MT"/>
                        </a:rPr>
                        <a:t>Hueyotlipan</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10</a:t>
                      </a:r>
                    </a:p>
                  </a:txBody>
                  <a:tcPr marL="7144" marR="7144" marT="9525" marB="0" anchor="ctr"/>
                </a:tc>
                <a:tc>
                  <a:txBody>
                    <a:bodyPr/>
                    <a:lstStyle/>
                    <a:p>
                      <a:pPr algn="ctr" fontAlgn="ctr"/>
                      <a:r>
                        <a:rPr lang="es-MX" sz="1200" b="0" i="0" u="none" strike="noStrike">
                          <a:solidFill>
                            <a:srgbClr val="000000"/>
                          </a:solidFill>
                          <a:effectLst/>
                          <a:latin typeface="Tw Cen MT"/>
                        </a:rPr>
                        <a:t>6</a:t>
                      </a:r>
                    </a:p>
                  </a:txBody>
                  <a:tcPr marL="7144" marR="7144" marT="9525" marB="0" anchor="ctr"/>
                </a:tc>
                <a:tc>
                  <a:txBody>
                    <a:bodyPr/>
                    <a:lstStyle/>
                    <a:p>
                      <a:pPr algn="ctr" fontAlgn="b"/>
                      <a:r>
                        <a:rPr lang="es-MX" sz="1200" b="0" i="0" u="none" strike="noStrike" dirty="0">
                          <a:solidFill>
                            <a:srgbClr val="000000"/>
                          </a:solidFill>
                          <a:effectLst/>
                          <a:latin typeface="Tw Cen MT"/>
                        </a:rPr>
                        <a:t>20.5</a:t>
                      </a:r>
                    </a:p>
                  </a:txBody>
                  <a:tcPr marL="7144" marR="7144" marT="9525" marB="0" anchor="ctr"/>
                </a:tc>
                <a:tc>
                  <a:txBody>
                    <a:bodyPr/>
                    <a:lstStyle/>
                    <a:p>
                      <a:pPr algn="ctr" fontAlgn="ctr"/>
                      <a:r>
                        <a:rPr lang="es-MX" sz="1200" b="1" i="0" u="none" strike="noStrike">
                          <a:solidFill>
                            <a:srgbClr val="000000"/>
                          </a:solidFill>
                          <a:effectLst/>
                          <a:latin typeface="Tw Cen MT"/>
                        </a:rPr>
                        <a:t>36.5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hueyotlipan.gob.mx</a:t>
                      </a:r>
                      <a:endParaRPr lang="es-MX" sz="1200" b="0" i="0" u="sng" strike="noStrike" dirty="0">
                        <a:solidFill>
                          <a:schemeClr val="accent2">
                            <a:lumMod val="75000"/>
                          </a:schemeClr>
                        </a:solidFill>
                        <a:effectLst/>
                        <a:latin typeface="Calibri"/>
                      </a:endParaRPr>
                    </a:p>
                  </a:txBody>
                  <a:tcPr marL="7144" marR="7144" marT="9525" marB="0" anchor="ctr"/>
                </a:tc>
              </a:tr>
              <a:tr h="221322">
                <a:tc>
                  <a:txBody>
                    <a:bodyPr/>
                    <a:lstStyle/>
                    <a:p>
                      <a:pPr algn="ctr" fontAlgn="ctr"/>
                      <a:r>
                        <a:rPr lang="es-MX" sz="1200" u="none" strike="noStrike" dirty="0" smtClean="0">
                          <a:effectLst/>
                        </a:rPr>
                        <a:t>45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Zacatelco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b"/>
                      <a:r>
                        <a:rPr lang="es-MX" sz="1200" b="0" i="0" u="none" strike="noStrike" dirty="0">
                          <a:solidFill>
                            <a:srgbClr val="000000"/>
                          </a:solidFill>
                          <a:effectLst/>
                          <a:latin typeface="Tw Cen MT"/>
                        </a:rPr>
                        <a:t>12.5</a:t>
                      </a:r>
                    </a:p>
                  </a:txBody>
                  <a:tcPr marL="7144" marR="7144" marT="9525" marB="0" anchor="ctr"/>
                </a:tc>
                <a:tc>
                  <a:txBody>
                    <a:bodyPr/>
                    <a:lstStyle/>
                    <a:p>
                      <a:pPr algn="ctr" fontAlgn="ctr"/>
                      <a:r>
                        <a:rPr lang="es-MX" sz="1200" b="1" i="0" u="none" strike="noStrike" dirty="0">
                          <a:solidFill>
                            <a:srgbClr val="000000"/>
                          </a:solidFill>
                          <a:effectLst/>
                          <a:latin typeface="Tw Cen MT"/>
                        </a:rPr>
                        <a:t>31.5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www.zacatelco.gob.mx</a:t>
                      </a:r>
                      <a:endParaRPr lang="es-MX" sz="1200" b="0" i="0" u="sng" strike="noStrike" dirty="0">
                        <a:solidFill>
                          <a:schemeClr val="accent2">
                            <a:lumMod val="75000"/>
                          </a:schemeClr>
                        </a:solidFill>
                        <a:effectLst/>
                        <a:latin typeface="Calibri"/>
                      </a:endParaRPr>
                    </a:p>
                  </a:txBody>
                  <a:tcPr marL="7144" marR="7144" marT="9525" marB="0" anchor="ctr"/>
                </a:tc>
              </a:tr>
              <a:tr h="254469">
                <a:tc>
                  <a:txBody>
                    <a:bodyPr/>
                    <a:lstStyle/>
                    <a:p>
                      <a:pPr algn="ctr" fontAlgn="ctr"/>
                      <a:r>
                        <a:rPr lang="es-MX" sz="1200" u="none" strike="noStrike" dirty="0" smtClean="0">
                          <a:effectLst/>
                        </a:rPr>
                        <a:t>46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Jerónimo </a:t>
                      </a:r>
                      <a:r>
                        <a:rPr lang="es-MX" sz="1200" b="0" i="0" u="none" strike="noStrike" dirty="0" smtClean="0">
                          <a:solidFill>
                            <a:srgbClr val="000000"/>
                          </a:solidFill>
                          <a:effectLst/>
                          <a:latin typeface="Tw Cen MT"/>
                        </a:rPr>
                        <a:t>Zacualpan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14</a:t>
                      </a:r>
                    </a:p>
                  </a:txBody>
                  <a:tcPr marL="7144" marR="7144" marT="9525" marB="0" anchor="ctr"/>
                </a:tc>
                <a:tc>
                  <a:txBody>
                    <a:bodyPr/>
                    <a:lstStyle/>
                    <a:p>
                      <a:pPr algn="ctr" fontAlgn="ctr"/>
                      <a:r>
                        <a:rPr lang="es-MX" sz="1200" b="0" i="0" u="none" strike="noStrike" dirty="0">
                          <a:solidFill>
                            <a:srgbClr val="000000"/>
                          </a:solidFill>
                          <a:effectLst/>
                          <a:latin typeface="Tw Cen MT"/>
                        </a:rPr>
                        <a:t>16</a:t>
                      </a:r>
                    </a:p>
                  </a:txBody>
                  <a:tcPr marL="7144" marR="7144" marT="9525" marB="0" anchor="ctr"/>
                </a:tc>
                <a:tc>
                  <a:txBody>
                    <a:bodyPr/>
                    <a:lstStyle/>
                    <a:p>
                      <a:pPr algn="ctr" fontAlgn="b"/>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1" i="0" u="none" strike="noStrike">
                          <a:solidFill>
                            <a:srgbClr val="000000"/>
                          </a:solidFill>
                          <a:effectLst/>
                          <a:latin typeface="Tw Cen MT"/>
                        </a:rPr>
                        <a:t>30</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hlinkClick r:id="rId2"/>
                        </a:rPr>
                        <a:t>ayuntamiento</a:t>
                      </a:r>
                      <a:r>
                        <a:rPr lang="es-MX" sz="1200" b="0" i="0" u="sng" strike="noStrike" baseline="0" dirty="0" smtClean="0">
                          <a:solidFill>
                            <a:schemeClr val="accent2">
                              <a:lumMod val="75000"/>
                            </a:schemeClr>
                          </a:solidFill>
                          <a:effectLst/>
                          <a:latin typeface="Calibri"/>
                        </a:rPr>
                        <a:t>dezacualpantlaxcala.gob.mx</a:t>
                      </a:r>
                      <a:endParaRPr lang="es-MX" sz="1200" b="0" i="0" u="sng" strike="noStrike" dirty="0">
                        <a:solidFill>
                          <a:schemeClr val="accent2">
                            <a:lumMod val="75000"/>
                          </a:schemeClr>
                        </a:solidFill>
                        <a:effectLst/>
                        <a:latin typeface="Calibri"/>
                      </a:endParaRPr>
                    </a:p>
                  </a:txBody>
                  <a:tcPr marL="7144" marR="7144" marT="9525" marB="0" anchor="ctr"/>
                </a:tc>
              </a:tr>
              <a:tr h="239363">
                <a:tc>
                  <a:txBody>
                    <a:bodyPr/>
                    <a:lstStyle/>
                    <a:p>
                      <a:pPr algn="ctr" fontAlgn="ctr"/>
                      <a:r>
                        <a:rPr lang="es-MX" sz="1200" u="none" strike="noStrike" dirty="0" smtClean="0">
                          <a:effectLst/>
                        </a:rPr>
                        <a:t>47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Cruz </a:t>
                      </a:r>
                      <a:r>
                        <a:rPr lang="es-MX" sz="1200" b="0" i="0" u="none" strike="noStrike" dirty="0" smtClean="0">
                          <a:solidFill>
                            <a:srgbClr val="000000"/>
                          </a:solidFill>
                          <a:effectLst/>
                          <a:latin typeface="Tw Cen MT"/>
                        </a:rPr>
                        <a:t>Tlaxcala</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5</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b"/>
                      <a:r>
                        <a:rPr lang="es-MX" sz="1200" b="0" i="0" u="none" strike="noStrike" dirty="0">
                          <a:solidFill>
                            <a:srgbClr val="000000"/>
                          </a:solidFill>
                          <a:effectLst/>
                          <a:latin typeface="Tw Cen MT"/>
                        </a:rPr>
                        <a:t>4</a:t>
                      </a:r>
                    </a:p>
                  </a:txBody>
                  <a:tcPr marL="7144" marR="7144" marT="9525" marB="0" anchor="ctr"/>
                </a:tc>
                <a:tc>
                  <a:txBody>
                    <a:bodyPr/>
                    <a:lstStyle/>
                    <a:p>
                      <a:pPr algn="ctr" fontAlgn="ctr"/>
                      <a:r>
                        <a:rPr lang="es-MX" sz="1200" b="1" i="0" u="none" strike="noStrike" dirty="0">
                          <a:solidFill>
                            <a:srgbClr val="000000"/>
                          </a:solidFill>
                          <a:effectLst/>
                          <a:latin typeface="Tw Cen MT"/>
                        </a:rPr>
                        <a:t>29</a:t>
                      </a:r>
                    </a:p>
                  </a:txBody>
                  <a:tcPr marL="7144" marR="7144" marT="9525" marB="0" anchor="ctr"/>
                </a:tc>
                <a:tc>
                  <a:txBody>
                    <a:bodyPr/>
                    <a:lstStyle/>
                    <a:p>
                      <a:pPr algn="just" fontAlgn="ctr"/>
                      <a:r>
                        <a:rPr lang="es-MX" sz="1200" b="0" i="0" u="sng" strike="noStrike" dirty="0">
                          <a:solidFill>
                            <a:schemeClr val="accent2">
                              <a:lumMod val="75000"/>
                            </a:schemeClr>
                          </a:solidFill>
                          <a:effectLst/>
                          <a:latin typeface="Calibri"/>
                          <a:hlinkClick r:id="rId3"/>
                        </a:rPr>
                        <a:t>http://saludsantacruztlaxcala.org.mx</a:t>
                      </a:r>
                      <a:endParaRPr lang="es-MX" sz="1200" b="0" i="0" u="sng" strike="noStrike" dirty="0">
                        <a:solidFill>
                          <a:schemeClr val="accent2">
                            <a:lumMod val="75000"/>
                          </a:schemeClr>
                        </a:solidFill>
                        <a:effectLst/>
                        <a:latin typeface="Calibri"/>
                      </a:endParaRPr>
                    </a:p>
                  </a:txBody>
                  <a:tcPr marL="7144" marR="7144" marT="9525" marB="0" anchor="ctr"/>
                </a:tc>
              </a:tr>
              <a:tr h="237058">
                <a:tc>
                  <a:txBody>
                    <a:bodyPr/>
                    <a:lstStyle/>
                    <a:p>
                      <a:pPr algn="ctr" fontAlgn="ctr"/>
                      <a:r>
                        <a:rPr lang="es-MX" sz="1200" u="none" strike="noStrike" dirty="0" smtClean="0">
                          <a:effectLst/>
                        </a:rPr>
                        <a:t>48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Nativitas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14</a:t>
                      </a:r>
                    </a:p>
                  </a:txBody>
                  <a:tcPr marL="7144" marR="7144" marT="9525" marB="0" anchor="ctr"/>
                </a:tc>
                <a:tc>
                  <a:txBody>
                    <a:bodyPr/>
                    <a:lstStyle/>
                    <a:p>
                      <a:pPr algn="ctr" fontAlgn="ctr"/>
                      <a:r>
                        <a:rPr lang="es-MX" sz="1200" b="0" i="0" u="none" strike="noStrike">
                          <a:solidFill>
                            <a:srgbClr val="000000"/>
                          </a:solidFill>
                          <a:effectLst/>
                          <a:latin typeface="Tw Cen MT"/>
                        </a:rPr>
                        <a:t>12</a:t>
                      </a:r>
                    </a:p>
                  </a:txBody>
                  <a:tcPr marL="7144" marR="7144" marT="9525" marB="0" anchor="ctr"/>
                </a:tc>
                <a:tc>
                  <a:txBody>
                    <a:bodyPr/>
                    <a:lstStyle/>
                    <a:p>
                      <a:pPr algn="ctr" fontAlgn="b"/>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26</a:t>
                      </a:r>
                    </a:p>
                  </a:txBody>
                  <a:tcPr marL="7144" marR="7144" marT="9525" marB="0" anchor="ctr"/>
                </a:tc>
                <a:tc>
                  <a:txBody>
                    <a:bodyPr/>
                    <a:lstStyle/>
                    <a:p>
                      <a:pPr algn="just" fontAlgn="ctr"/>
                      <a:r>
                        <a:rPr lang="es-MX" sz="1200" b="0" i="0" u="sng" strike="noStrike">
                          <a:solidFill>
                            <a:schemeClr val="accent2">
                              <a:lumMod val="75000"/>
                            </a:schemeClr>
                          </a:solidFill>
                          <a:effectLst/>
                          <a:latin typeface="Calibri"/>
                          <a:hlinkClick r:id="rId4"/>
                        </a:rPr>
                        <a:t>www.nativitas.gob.mx</a:t>
                      </a:r>
                      <a:endParaRPr lang="es-MX" sz="1200" b="0" i="0" u="sng" strike="noStrike">
                        <a:solidFill>
                          <a:schemeClr val="accent2">
                            <a:lumMod val="75000"/>
                          </a:schemeClr>
                        </a:solidFill>
                        <a:effectLst/>
                        <a:latin typeface="Calibri"/>
                      </a:endParaRPr>
                    </a:p>
                  </a:txBody>
                  <a:tcPr marL="7144" marR="7144" marT="9525" marB="0" anchor="ctr"/>
                </a:tc>
              </a:tr>
              <a:tr h="200244">
                <a:tc>
                  <a:txBody>
                    <a:bodyPr/>
                    <a:lstStyle/>
                    <a:p>
                      <a:pPr algn="ctr" fontAlgn="ctr"/>
                      <a:r>
                        <a:rPr lang="es-MX" sz="1200" u="none" strike="noStrike" dirty="0" smtClean="0">
                          <a:effectLst/>
                        </a:rPr>
                        <a:t>49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El Carmen </a:t>
                      </a:r>
                      <a:r>
                        <a:rPr lang="es-MX" sz="1200" b="0" i="0" u="none" strike="noStrike" dirty="0" err="1" smtClean="0">
                          <a:solidFill>
                            <a:srgbClr val="000000"/>
                          </a:solidFill>
                          <a:effectLst/>
                          <a:latin typeface="Tw Cen MT"/>
                        </a:rPr>
                        <a:t>Tequexquitla</a:t>
                      </a:r>
                      <a:r>
                        <a:rPr lang="es-MX" sz="1200" b="0" i="0" u="none" strike="noStrike" dirty="0" smtClean="0">
                          <a:solidFill>
                            <a:srgbClr val="000000"/>
                          </a:solidFill>
                          <a:effectLst/>
                          <a:latin typeface="Tw Cen MT"/>
                        </a:rPr>
                        <a:t>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12</a:t>
                      </a:r>
                    </a:p>
                  </a:txBody>
                  <a:tcPr marL="7144" marR="7144" marT="9525" marB="0" anchor="ctr"/>
                </a:tc>
                <a:tc>
                  <a:txBody>
                    <a:bodyPr/>
                    <a:lstStyle/>
                    <a:p>
                      <a:pPr algn="ctr" fontAlgn="b"/>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25</a:t>
                      </a:r>
                    </a:p>
                  </a:txBody>
                  <a:tcPr marL="7144" marR="7144" marT="9525" marB="0" anchor="ctr"/>
                </a:tc>
                <a:tc>
                  <a:txBody>
                    <a:bodyPr/>
                    <a:lstStyle/>
                    <a:p>
                      <a:pPr algn="just" fontAlgn="ctr"/>
                      <a:r>
                        <a:rPr lang="es-MX" sz="1200" b="0" i="0" u="none" strike="noStrike" dirty="0">
                          <a:solidFill>
                            <a:schemeClr val="accent2">
                              <a:lumMod val="75000"/>
                            </a:schemeClr>
                          </a:solidFill>
                          <a:effectLst/>
                          <a:latin typeface="Calibri"/>
                        </a:rPr>
                        <a:t>No tiene </a:t>
                      </a:r>
                      <a:r>
                        <a:rPr lang="es-MX" sz="1200" b="0" i="0" u="none" strike="noStrike" dirty="0" smtClean="0">
                          <a:solidFill>
                            <a:schemeClr val="accent2">
                              <a:lumMod val="75000"/>
                            </a:schemeClr>
                          </a:solidFill>
                          <a:effectLst/>
                          <a:latin typeface="Calibri"/>
                        </a:rPr>
                        <a:t>página </a:t>
                      </a:r>
                      <a:endParaRPr lang="es-MX" sz="1200" b="0" i="0" u="none" strike="noStrike" dirty="0">
                        <a:solidFill>
                          <a:schemeClr val="accent2">
                            <a:lumMod val="75000"/>
                          </a:schemeClr>
                        </a:solidFill>
                        <a:effectLst/>
                        <a:latin typeface="Calibri"/>
                      </a:endParaRPr>
                    </a:p>
                  </a:txBody>
                  <a:tcPr marL="7144" marR="7144" marT="9525" marB="0" anchor="ctr"/>
                </a:tc>
              </a:tr>
              <a:tr h="338119">
                <a:tc>
                  <a:txBody>
                    <a:bodyPr/>
                    <a:lstStyle/>
                    <a:p>
                      <a:pPr algn="ctr" fontAlgn="ctr"/>
                      <a:r>
                        <a:rPr lang="es-MX" sz="1200" u="none" strike="noStrike" dirty="0">
                          <a:effectLst/>
                        </a:rPr>
                        <a:t>5</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Apolonia </a:t>
                      </a:r>
                      <a:r>
                        <a:rPr lang="es-MX" sz="1200" b="0" i="0" u="none" strike="noStrike" dirty="0" smtClean="0">
                          <a:solidFill>
                            <a:srgbClr val="000000"/>
                          </a:solidFill>
                          <a:effectLst/>
                          <a:latin typeface="Tw Cen MT"/>
                        </a:rPr>
                        <a:t>Teacalco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6</a:t>
                      </a:r>
                    </a:p>
                  </a:txBody>
                  <a:tcPr marL="7144" marR="7144" marT="9525" marB="0" anchor="ctr"/>
                </a:tc>
                <a:tc>
                  <a:txBody>
                    <a:bodyPr/>
                    <a:lstStyle/>
                    <a:p>
                      <a:pPr algn="ctr" fontAlgn="b"/>
                      <a:r>
                        <a:rPr lang="es-MX" sz="1200" b="0" i="0" u="none" strike="noStrike" dirty="0">
                          <a:solidFill>
                            <a:srgbClr val="000000"/>
                          </a:solidFill>
                          <a:effectLst/>
                          <a:latin typeface="Tw Cen MT"/>
                        </a:rPr>
                        <a:t>6</a:t>
                      </a:r>
                    </a:p>
                  </a:txBody>
                  <a:tcPr marL="7144" marR="7144" marT="9525" marB="0" anchor="ctr"/>
                </a:tc>
                <a:tc>
                  <a:txBody>
                    <a:bodyPr/>
                    <a:lstStyle/>
                    <a:p>
                      <a:pPr algn="ctr" fontAlgn="ctr"/>
                      <a:r>
                        <a:rPr lang="es-MX" sz="1200" b="1" i="0" u="none" strike="noStrike" dirty="0">
                          <a:solidFill>
                            <a:srgbClr val="000000"/>
                          </a:solidFill>
                          <a:effectLst/>
                          <a:latin typeface="Tw Cen MT"/>
                        </a:rPr>
                        <a:t>25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hlinkClick r:id="rId5"/>
                        </a:rPr>
                        <a:t>www.teacalco.gob.mx</a:t>
                      </a:r>
                      <a:r>
                        <a:rPr lang="es-MX" sz="1200" b="0" i="0" u="sng" strike="noStrike" dirty="0">
                          <a:solidFill>
                            <a:schemeClr val="accent2">
                              <a:lumMod val="75000"/>
                            </a:schemeClr>
                          </a:solidFill>
                          <a:effectLst/>
                          <a:latin typeface="Calibri"/>
                          <a:hlinkClick r:id="rId5"/>
                        </a:rPr>
                        <a:t>/</a:t>
                      </a:r>
                      <a:endParaRPr lang="es-MX" sz="1200" b="0" i="0" u="sng" strike="noStrike" dirty="0">
                        <a:solidFill>
                          <a:schemeClr val="accent2">
                            <a:lumMod val="75000"/>
                          </a:schemeClr>
                        </a:solidFill>
                        <a:effectLst/>
                        <a:latin typeface="Calibri"/>
                      </a:endParaRPr>
                    </a:p>
                  </a:txBody>
                  <a:tcPr marL="7144" marR="7144" marT="9525" marB="0" anchor="ctr"/>
                </a:tc>
              </a:tr>
              <a:tr h="256371">
                <a:tc>
                  <a:txBody>
                    <a:bodyPr/>
                    <a:lstStyle/>
                    <a:p>
                      <a:pPr algn="ctr" fontAlgn="ctr"/>
                      <a:r>
                        <a:rPr lang="es-MX" sz="1200" b="1" i="0" u="none" strike="noStrike" dirty="0" smtClean="0">
                          <a:solidFill>
                            <a:schemeClr val="bg1"/>
                          </a:solidFill>
                          <a:effectLst/>
                          <a:latin typeface="+mn-lt"/>
                        </a:rPr>
                        <a:t>51</a:t>
                      </a:r>
                      <a:endParaRPr lang="es-MX" sz="1200" b="1" i="0" u="none" strike="noStrike" dirty="0">
                        <a:solidFill>
                          <a:schemeClr val="bg1"/>
                        </a:solidFill>
                        <a:effectLst/>
                        <a:latin typeface="+mn-lt"/>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Tzompantepec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12</a:t>
                      </a:r>
                    </a:p>
                  </a:txBody>
                  <a:tcPr marL="7144" marR="7144" marT="9525" marB="0" anchor="ctr"/>
                </a:tc>
                <a:tc>
                  <a:txBody>
                    <a:bodyPr/>
                    <a:lstStyle/>
                    <a:p>
                      <a:pPr algn="ctr" fontAlgn="b"/>
                      <a:r>
                        <a:rPr lang="es-MX" sz="1200" b="0" i="0" u="none" strike="noStrike" dirty="0">
                          <a:solidFill>
                            <a:srgbClr val="000000"/>
                          </a:solidFill>
                          <a:effectLst/>
                          <a:latin typeface="Tw Cen MT"/>
                        </a:rPr>
                        <a:t>12.5</a:t>
                      </a:r>
                    </a:p>
                  </a:txBody>
                  <a:tcPr marL="7144" marR="7144" marT="9525" marB="0" anchor="ctr"/>
                </a:tc>
                <a:tc>
                  <a:txBody>
                    <a:bodyPr/>
                    <a:lstStyle/>
                    <a:p>
                      <a:pPr algn="ctr" fontAlgn="ctr"/>
                      <a:r>
                        <a:rPr lang="es-MX" sz="1200" b="1" i="0" u="none" strike="noStrike" dirty="0">
                          <a:solidFill>
                            <a:srgbClr val="000000"/>
                          </a:solidFill>
                          <a:effectLst/>
                          <a:latin typeface="Tw Cen MT"/>
                        </a:rPr>
                        <a:t>24.5</a:t>
                      </a:r>
                    </a:p>
                  </a:txBody>
                  <a:tcPr marL="7144" marR="7144" marT="9525" marB="0" anchor="ctr"/>
                </a:tc>
                <a:tc>
                  <a:txBody>
                    <a:bodyPr/>
                    <a:lstStyle/>
                    <a:p>
                      <a:pPr algn="just" fontAlgn="ctr"/>
                      <a:r>
                        <a:rPr lang="es-MX" sz="1200" b="0" i="0" u="sng" strike="noStrike" dirty="0">
                          <a:solidFill>
                            <a:schemeClr val="accent2">
                              <a:lumMod val="75000"/>
                            </a:schemeClr>
                          </a:solidFill>
                          <a:effectLst/>
                          <a:latin typeface="Calibri"/>
                          <a:hlinkClick r:id="rId6"/>
                        </a:rPr>
                        <a:t>www.tzompantepec.gob.mx</a:t>
                      </a:r>
                      <a:endParaRPr lang="es-MX" sz="1200" b="0" i="0" u="sng" strike="noStrike" dirty="0">
                        <a:solidFill>
                          <a:schemeClr val="accent2">
                            <a:lumMod val="75000"/>
                          </a:schemeClr>
                        </a:solidFill>
                        <a:effectLst/>
                        <a:latin typeface="Calibri"/>
                      </a:endParaRPr>
                    </a:p>
                  </a:txBody>
                  <a:tcPr marL="7144" marR="7144" marT="9525" marB="0" anchor="ctr"/>
                </a:tc>
              </a:tr>
              <a:tr h="256748">
                <a:tc>
                  <a:txBody>
                    <a:bodyPr/>
                    <a:lstStyle/>
                    <a:p>
                      <a:pPr algn="ctr" fontAlgn="ctr"/>
                      <a:r>
                        <a:rPr lang="es-MX" sz="1200" u="none" strike="noStrike" dirty="0">
                          <a:effectLst/>
                        </a:rPr>
                        <a:t>5</a:t>
                      </a: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Lucas </a:t>
                      </a:r>
                      <a:r>
                        <a:rPr lang="es-MX" sz="1200" b="0" i="0" u="none" strike="noStrike" dirty="0" smtClean="0">
                          <a:solidFill>
                            <a:srgbClr val="000000"/>
                          </a:solidFill>
                          <a:effectLst/>
                          <a:latin typeface="Tw Cen MT"/>
                        </a:rPr>
                        <a:t>Tecopilco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ctr"/>
                      <a:r>
                        <a:rPr lang="es-MX" sz="1200" b="0" i="0" u="none" strike="noStrike">
                          <a:solidFill>
                            <a:srgbClr val="000000"/>
                          </a:solidFill>
                          <a:effectLst/>
                          <a:latin typeface="Tw Cen MT"/>
                        </a:rPr>
                        <a:t>8</a:t>
                      </a:r>
                    </a:p>
                  </a:txBody>
                  <a:tcPr marL="7144" marR="7144" marT="9525" marB="0" anchor="ctr"/>
                </a:tc>
                <a:tc>
                  <a:txBody>
                    <a:bodyPr/>
                    <a:lstStyle/>
                    <a:p>
                      <a:pPr algn="ctr" fontAlgn="b"/>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22</a:t>
                      </a:r>
                    </a:p>
                  </a:txBody>
                  <a:tcPr marL="7144" marR="7144" marT="9525" marB="0" anchor="ctr"/>
                </a:tc>
                <a:tc>
                  <a:txBody>
                    <a:bodyPr/>
                    <a:lstStyle/>
                    <a:p>
                      <a:pPr algn="just" fontAlgn="ctr"/>
                      <a:r>
                        <a:rPr lang="es-MX" sz="1200" b="0" i="0" u="sng" strike="noStrike" dirty="0">
                          <a:solidFill>
                            <a:schemeClr val="accent2">
                              <a:lumMod val="75000"/>
                            </a:schemeClr>
                          </a:solidFill>
                          <a:effectLst/>
                          <a:latin typeface="Calibri"/>
                          <a:hlinkClick r:id="rId7"/>
                        </a:rPr>
                        <a:t>www.tecopilco.gob.mx</a:t>
                      </a:r>
                      <a:endParaRPr lang="es-MX" sz="1200" b="0" i="0" u="sng" strike="noStrike" dirty="0">
                        <a:solidFill>
                          <a:schemeClr val="accent2">
                            <a:lumMod val="75000"/>
                          </a:schemeClr>
                        </a:solidFill>
                        <a:effectLst/>
                        <a:latin typeface="Calibri"/>
                      </a:endParaRPr>
                    </a:p>
                  </a:txBody>
                  <a:tcPr marL="7144" marR="7144" marT="9525" marB="0" anchor="ctr"/>
                </a:tc>
              </a:tr>
              <a:tr h="253880">
                <a:tc>
                  <a:txBody>
                    <a:bodyPr/>
                    <a:lstStyle/>
                    <a:p>
                      <a:pPr algn="ctr" fontAlgn="ctr"/>
                      <a:r>
                        <a:rPr lang="es-MX" sz="1200" u="none" strike="noStrike" dirty="0">
                          <a:effectLst/>
                        </a:rPr>
                        <a:t>5</a:t>
                      </a:r>
                      <a:r>
                        <a:rPr lang="es-MX" sz="1200" u="none" strike="noStrike" dirty="0" smtClean="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Tenancingo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13</a:t>
                      </a:r>
                    </a:p>
                  </a:txBody>
                  <a:tcPr marL="7144" marR="7144" marT="9525" marB="0" anchor="ctr"/>
                </a:tc>
                <a:tc>
                  <a:txBody>
                    <a:bodyPr/>
                    <a:lstStyle/>
                    <a:p>
                      <a:pPr algn="ctr" fontAlgn="ctr"/>
                      <a:r>
                        <a:rPr lang="es-MX" sz="1200" b="0" i="0" u="none" strike="noStrike">
                          <a:solidFill>
                            <a:srgbClr val="000000"/>
                          </a:solidFill>
                          <a:effectLst/>
                          <a:latin typeface="Tw Cen MT"/>
                        </a:rPr>
                        <a:t>6</a:t>
                      </a:r>
                    </a:p>
                  </a:txBody>
                  <a:tcPr marL="7144" marR="7144" marT="9525" marB="0" anchor="ctr"/>
                </a:tc>
                <a:tc>
                  <a:txBody>
                    <a:bodyPr/>
                    <a:lstStyle/>
                    <a:p>
                      <a:pPr algn="ctr" fontAlgn="b"/>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19</a:t>
                      </a:r>
                    </a:p>
                  </a:txBody>
                  <a:tcPr marL="7144" marR="7144" marT="9525" marB="0" anchor="ctr"/>
                </a:tc>
                <a:tc>
                  <a:txBody>
                    <a:bodyPr/>
                    <a:lstStyle/>
                    <a:p>
                      <a:pPr algn="just" fontAlgn="ctr"/>
                      <a:r>
                        <a:rPr lang="es-MX" sz="1200" b="0" i="0" u="none" strike="noStrike" dirty="0" smtClean="0">
                          <a:solidFill>
                            <a:schemeClr val="accent2">
                              <a:lumMod val="75000"/>
                            </a:schemeClr>
                          </a:solidFill>
                          <a:effectLst/>
                          <a:latin typeface="Calibri"/>
                        </a:rPr>
                        <a:t>www.tenancingotlax.gob.mx</a:t>
                      </a:r>
                      <a:endParaRPr lang="es-MX" sz="1200" b="0" i="0" u="none" strike="noStrike" dirty="0">
                        <a:solidFill>
                          <a:schemeClr val="accent2">
                            <a:lumMod val="75000"/>
                          </a:schemeClr>
                        </a:solidFill>
                        <a:effectLst/>
                        <a:latin typeface="Calibri"/>
                      </a:endParaRPr>
                    </a:p>
                  </a:txBody>
                  <a:tcPr marL="7144" marR="7144" marT="9525" marB="0" anchor="ctr"/>
                </a:tc>
              </a:tr>
              <a:tr h="256748">
                <a:tc>
                  <a:txBody>
                    <a:bodyPr/>
                    <a:lstStyle/>
                    <a:p>
                      <a:pPr algn="ctr" fontAlgn="ctr"/>
                      <a:r>
                        <a:rPr lang="es-MX" sz="1200" u="none" strike="noStrike" dirty="0">
                          <a:effectLst/>
                        </a:rPr>
                        <a:t>5</a:t>
                      </a:r>
                      <a:r>
                        <a:rPr lang="es-MX" sz="1200" u="none" strike="noStrike" dirty="0" smtClean="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Amaxac de </a:t>
                      </a:r>
                      <a:r>
                        <a:rPr lang="es-MX" sz="1200" b="0" i="0" u="none" strike="noStrike" dirty="0" smtClean="0">
                          <a:solidFill>
                            <a:srgbClr val="000000"/>
                          </a:solidFill>
                          <a:effectLst/>
                          <a:latin typeface="Tw Cen MT"/>
                        </a:rPr>
                        <a:t>Guerrero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1</a:t>
                      </a:r>
                    </a:p>
                  </a:txBody>
                  <a:tcPr marL="7144" marR="7144" marT="9525" marB="0" anchor="ctr"/>
                </a:tc>
                <a:tc>
                  <a:txBody>
                    <a:bodyPr/>
                    <a:lstStyle/>
                    <a:p>
                      <a:pPr algn="ctr" fontAlgn="ctr"/>
                      <a:r>
                        <a:rPr lang="es-MX" sz="1200" b="0" i="0" u="none" strike="noStrike">
                          <a:solidFill>
                            <a:srgbClr val="000000"/>
                          </a:solidFill>
                          <a:effectLst/>
                          <a:latin typeface="Tw Cen MT"/>
                        </a:rPr>
                        <a:t>16</a:t>
                      </a:r>
                    </a:p>
                  </a:txBody>
                  <a:tcPr marL="7144" marR="7144" marT="9525" marB="0" anchor="ctr"/>
                </a:tc>
                <a:tc>
                  <a:txBody>
                    <a:bodyPr/>
                    <a:lstStyle/>
                    <a:p>
                      <a:pPr algn="ctr" fontAlgn="b"/>
                      <a:r>
                        <a:rPr lang="es-MX" sz="1200" b="0" i="0" u="none" strike="noStrike" dirty="0">
                          <a:solidFill>
                            <a:srgbClr val="000000"/>
                          </a:solidFill>
                          <a:effectLst/>
                          <a:latin typeface="Tw Cen MT"/>
                        </a:rPr>
                        <a:t>1.5</a:t>
                      </a:r>
                    </a:p>
                  </a:txBody>
                  <a:tcPr marL="7144" marR="7144" marT="9525" marB="0" anchor="ctr"/>
                </a:tc>
                <a:tc>
                  <a:txBody>
                    <a:bodyPr/>
                    <a:lstStyle/>
                    <a:p>
                      <a:pPr algn="ctr" fontAlgn="ctr"/>
                      <a:r>
                        <a:rPr lang="es-MX" sz="1200" b="1" i="0" u="none" strike="noStrike" dirty="0">
                          <a:solidFill>
                            <a:srgbClr val="000000"/>
                          </a:solidFill>
                          <a:effectLst/>
                          <a:latin typeface="Tw Cen MT"/>
                        </a:rPr>
                        <a:t>18.5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hlinkClick r:id="rId8"/>
                        </a:rPr>
                        <a:t>www.amaxac.gob.mx</a:t>
                      </a:r>
                      <a:endParaRPr lang="es-MX" sz="1200" b="0" i="0" u="sng" strike="noStrike" dirty="0">
                        <a:solidFill>
                          <a:schemeClr val="accent2">
                            <a:lumMod val="75000"/>
                          </a:schemeClr>
                        </a:solidFill>
                        <a:effectLst/>
                        <a:latin typeface="Calibri"/>
                      </a:endParaRPr>
                    </a:p>
                  </a:txBody>
                  <a:tcPr marL="7144" marR="7144" marT="9525" marB="0" anchor="ctr"/>
                </a:tc>
              </a:tr>
              <a:tr h="256748">
                <a:tc>
                  <a:txBody>
                    <a:bodyPr/>
                    <a:lstStyle/>
                    <a:p>
                      <a:pPr algn="ctr" fontAlgn="ctr"/>
                      <a:r>
                        <a:rPr lang="es-MX" sz="1200" u="none" strike="noStrike" dirty="0">
                          <a:effectLst/>
                        </a:rPr>
                        <a:t>5</a:t>
                      </a:r>
                      <a:r>
                        <a:rPr lang="es-MX" sz="1200" u="none" strike="noStrike" dirty="0" smtClean="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Pablo del </a:t>
                      </a:r>
                      <a:r>
                        <a:rPr lang="es-MX" sz="1200" b="0" i="0" u="none" strike="noStrike" dirty="0" smtClean="0">
                          <a:solidFill>
                            <a:srgbClr val="000000"/>
                          </a:solidFill>
                          <a:effectLst/>
                          <a:latin typeface="Tw Cen MT"/>
                        </a:rPr>
                        <a:t>Monte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b"/>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14</a:t>
                      </a:r>
                    </a:p>
                  </a:txBody>
                  <a:tcPr marL="7144" marR="7144" marT="9525" marB="0" anchor="ctr"/>
                </a:tc>
                <a:tc>
                  <a:txBody>
                    <a:bodyPr/>
                    <a:lstStyle/>
                    <a:p>
                      <a:pPr algn="just" fontAlgn="ctr"/>
                      <a:r>
                        <a:rPr lang="es-MX" sz="1200" b="0" i="0" u="none" strike="noStrike" dirty="0">
                          <a:solidFill>
                            <a:schemeClr val="accent2">
                              <a:lumMod val="75000"/>
                            </a:schemeClr>
                          </a:solidFill>
                          <a:effectLst/>
                          <a:latin typeface="Calibri"/>
                        </a:rPr>
                        <a:t>No tiene </a:t>
                      </a:r>
                      <a:r>
                        <a:rPr lang="es-MX" sz="1200" b="0" i="0" u="none" strike="noStrike" dirty="0" smtClean="0">
                          <a:solidFill>
                            <a:schemeClr val="accent2">
                              <a:lumMod val="75000"/>
                            </a:schemeClr>
                          </a:solidFill>
                          <a:effectLst/>
                          <a:latin typeface="Calibri"/>
                        </a:rPr>
                        <a:t>página </a:t>
                      </a:r>
                      <a:endParaRPr lang="es-MX" sz="1200" b="0" i="0" u="none" strike="noStrike" dirty="0">
                        <a:solidFill>
                          <a:schemeClr val="accent2">
                            <a:lumMod val="75000"/>
                          </a:schemeClr>
                        </a:solidFill>
                        <a:effectLst/>
                        <a:latin typeface="Calibri"/>
                      </a:endParaRPr>
                    </a:p>
                  </a:txBody>
                  <a:tcPr marL="7144" marR="7144" marT="9525" marB="0" anchor="ctr"/>
                </a:tc>
              </a:tr>
              <a:tr h="285391">
                <a:tc>
                  <a:txBody>
                    <a:bodyPr/>
                    <a:lstStyle/>
                    <a:p>
                      <a:pPr algn="ctr" fontAlgn="ctr"/>
                      <a:r>
                        <a:rPr lang="es-MX" sz="1200" u="none" strike="noStrike" dirty="0">
                          <a:effectLst/>
                        </a:rPr>
                        <a:t>5</a:t>
                      </a:r>
                      <a:r>
                        <a:rPr lang="es-MX" sz="1200" u="none" strike="noStrike" dirty="0" smtClean="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 Juan </a:t>
                      </a:r>
                      <a:r>
                        <a:rPr lang="es-MX" sz="1200" b="0" i="0" u="none" strike="noStrike" dirty="0" smtClean="0">
                          <a:solidFill>
                            <a:srgbClr val="000000"/>
                          </a:solidFill>
                          <a:effectLst/>
                          <a:latin typeface="Tw Cen MT"/>
                        </a:rPr>
                        <a:t>Huactzinco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6</a:t>
                      </a:r>
                    </a:p>
                  </a:txBody>
                  <a:tcPr marL="7144" marR="7144" marT="9525" marB="0" anchor="ctr"/>
                </a:tc>
                <a:tc>
                  <a:txBody>
                    <a:bodyPr/>
                    <a:lstStyle/>
                    <a:p>
                      <a:pPr algn="ctr" fontAlgn="ctr"/>
                      <a:r>
                        <a:rPr lang="es-MX" sz="1200" b="0" i="0" u="none" strike="noStrike">
                          <a:solidFill>
                            <a:srgbClr val="000000"/>
                          </a:solidFill>
                          <a:effectLst/>
                          <a:latin typeface="Tw Cen MT"/>
                        </a:rPr>
                        <a:t>8</a:t>
                      </a:r>
                    </a:p>
                  </a:txBody>
                  <a:tcPr marL="7144" marR="7144" marT="9525" marB="0" anchor="ctr"/>
                </a:tc>
                <a:tc>
                  <a:txBody>
                    <a:bodyPr/>
                    <a:lstStyle/>
                    <a:p>
                      <a:pPr algn="ctr" fontAlgn="b"/>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14</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huactzinco.gob.mx</a:t>
                      </a:r>
                      <a:endParaRPr lang="es-MX" sz="1200" b="0" i="0" u="sng" strike="noStrike" dirty="0">
                        <a:solidFill>
                          <a:schemeClr val="accent2">
                            <a:lumMod val="75000"/>
                          </a:schemeClr>
                        </a:solidFill>
                        <a:effectLst/>
                        <a:latin typeface="Calibri"/>
                      </a:endParaRPr>
                    </a:p>
                  </a:txBody>
                  <a:tcPr marL="7144" marR="7144" marT="9525" marB="0" anchor="ctr"/>
                </a:tc>
              </a:tr>
              <a:tr h="292296">
                <a:tc>
                  <a:txBody>
                    <a:bodyPr/>
                    <a:lstStyle/>
                    <a:p>
                      <a:pPr algn="ctr" fontAlgn="ctr"/>
                      <a:r>
                        <a:rPr lang="es-MX" sz="1200" u="none" strike="noStrike" dirty="0">
                          <a:effectLst/>
                        </a:rPr>
                        <a:t>5</a:t>
                      </a:r>
                      <a:r>
                        <a:rPr lang="es-MX" sz="1200" u="none" strike="noStrike" dirty="0" smtClean="0">
                          <a:effectLst/>
                        </a:rPr>
                        <a:t>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Santa Cruz </a:t>
                      </a:r>
                      <a:r>
                        <a:rPr lang="es-MX" sz="1200" b="0" i="0" u="none" strike="noStrike" dirty="0" smtClean="0">
                          <a:solidFill>
                            <a:srgbClr val="000000"/>
                          </a:solidFill>
                          <a:effectLst/>
                          <a:latin typeface="Tw Cen MT"/>
                        </a:rPr>
                        <a:t>Quilehtla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4</a:t>
                      </a:r>
                    </a:p>
                  </a:txBody>
                  <a:tcPr marL="7144" marR="7144" marT="9525" marB="0" anchor="ctr"/>
                </a:tc>
                <a:tc>
                  <a:txBody>
                    <a:bodyPr/>
                    <a:lstStyle/>
                    <a:p>
                      <a:pPr algn="ctr" fontAlgn="ctr"/>
                      <a:r>
                        <a:rPr lang="es-MX" sz="1200" b="0" i="0" u="none" strike="noStrike" dirty="0">
                          <a:solidFill>
                            <a:srgbClr val="000000"/>
                          </a:solidFill>
                          <a:effectLst/>
                          <a:latin typeface="Tw Cen MT"/>
                        </a:rPr>
                        <a:t>4</a:t>
                      </a:r>
                    </a:p>
                  </a:txBody>
                  <a:tcPr marL="7144" marR="7144" marT="9525" marB="0" anchor="ctr"/>
                </a:tc>
                <a:tc>
                  <a:txBody>
                    <a:bodyPr/>
                    <a:lstStyle/>
                    <a:p>
                      <a:pPr algn="ctr" fontAlgn="ctr"/>
                      <a:r>
                        <a:rPr lang="es-MX" sz="1200" b="1" i="0" u="none" strike="noStrike" dirty="0">
                          <a:solidFill>
                            <a:srgbClr val="000000"/>
                          </a:solidFill>
                          <a:effectLst/>
                          <a:latin typeface="Tw Cen MT"/>
                        </a:rPr>
                        <a:t>8</a:t>
                      </a:r>
                    </a:p>
                  </a:txBody>
                  <a:tcPr marL="7144" marR="7144" marT="9525" marB="0" anchor="ctr"/>
                </a:tc>
                <a:tc>
                  <a:txBody>
                    <a:bodyPr/>
                    <a:lstStyle/>
                    <a:p>
                      <a:pPr algn="just" fontAlgn="ctr"/>
                      <a:r>
                        <a:rPr lang="es-MX" sz="1200" b="0" i="0" u="sng" strike="noStrike" dirty="0">
                          <a:solidFill>
                            <a:schemeClr val="accent2">
                              <a:lumMod val="75000"/>
                            </a:schemeClr>
                          </a:solidFill>
                          <a:effectLst/>
                          <a:latin typeface="Calibri"/>
                          <a:hlinkClick r:id="rId9"/>
                        </a:rPr>
                        <a:t>www.quilehtla.gob.mx</a:t>
                      </a:r>
                      <a:endParaRPr lang="es-MX" sz="1200" b="0" i="0" u="sng" strike="noStrike" dirty="0">
                        <a:solidFill>
                          <a:schemeClr val="accent2">
                            <a:lumMod val="75000"/>
                          </a:schemeClr>
                        </a:solidFill>
                        <a:effectLst/>
                        <a:latin typeface="Calibri"/>
                      </a:endParaRPr>
                    </a:p>
                  </a:txBody>
                  <a:tcPr marL="7144" marR="7144" marT="9525" marB="0" anchor="ctr"/>
                </a:tc>
              </a:tr>
              <a:tr h="275338">
                <a:tc>
                  <a:txBody>
                    <a:bodyPr/>
                    <a:lstStyle/>
                    <a:p>
                      <a:pPr algn="ctr" fontAlgn="ctr"/>
                      <a:r>
                        <a:rPr lang="es-MX" sz="1200" u="none" strike="noStrike" dirty="0">
                          <a:effectLst/>
                        </a:rPr>
                        <a:t>5</a:t>
                      </a:r>
                      <a:r>
                        <a:rPr lang="es-MX" sz="1200" u="none" strike="noStrike" dirty="0" smtClean="0">
                          <a:effectLst/>
                        </a:rPr>
                        <a:t>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Mazatecochco de José María </a:t>
                      </a:r>
                      <a:r>
                        <a:rPr lang="es-MX" sz="1200" b="0" i="0" u="none" strike="noStrike" dirty="0" smtClean="0">
                          <a:solidFill>
                            <a:srgbClr val="000000"/>
                          </a:solidFill>
                          <a:effectLst/>
                          <a:latin typeface="Tw Cen MT"/>
                        </a:rPr>
                        <a:t>Morelos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4</a:t>
                      </a:r>
                    </a:p>
                  </a:txBody>
                  <a:tcPr marL="7144" marR="7144" marT="9525" marB="0" anchor="ctr"/>
                </a:tc>
                <a:tc>
                  <a:txBody>
                    <a:bodyPr/>
                    <a:lstStyle/>
                    <a:p>
                      <a:pPr algn="ctr" fontAlgn="b"/>
                      <a:r>
                        <a:rPr lang="es-MX" sz="1200" b="0" i="0" u="none" strike="noStrike" dirty="0">
                          <a:solidFill>
                            <a:srgbClr val="000000"/>
                          </a:solidFill>
                          <a:effectLst/>
                          <a:latin typeface="Tw Cen MT"/>
                        </a:rPr>
                        <a:t>2.5</a:t>
                      </a:r>
                    </a:p>
                  </a:txBody>
                  <a:tcPr marL="7144" marR="7144" marT="9525" marB="0" anchor="ctr"/>
                </a:tc>
                <a:tc>
                  <a:txBody>
                    <a:bodyPr/>
                    <a:lstStyle/>
                    <a:p>
                      <a:pPr algn="ctr" fontAlgn="ctr"/>
                      <a:r>
                        <a:rPr lang="es-MX" sz="1200" b="1" i="0" u="none" strike="noStrike" dirty="0">
                          <a:solidFill>
                            <a:srgbClr val="000000"/>
                          </a:solidFill>
                          <a:effectLst/>
                          <a:latin typeface="Tw Cen MT"/>
                        </a:rPr>
                        <a:t>6.5</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www.mazatecochco.gob.mx</a:t>
                      </a:r>
                      <a:endParaRPr lang="es-MX" sz="1200" b="0" i="0" u="sng" strike="noStrike" dirty="0">
                        <a:solidFill>
                          <a:schemeClr val="accent2">
                            <a:lumMod val="75000"/>
                          </a:schemeClr>
                        </a:solidFill>
                        <a:effectLst/>
                        <a:latin typeface="Calibri"/>
                      </a:endParaRPr>
                    </a:p>
                  </a:txBody>
                  <a:tcPr marL="7144" marR="7144" marT="9525" marB="0" anchor="ctr"/>
                </a:tc>
              </a:tr>
              <a:tr h="302347">
                <a:tc>
                  <a:txBody>
                    <a:bodyPr/>
                    <a:lstStyle/>
                    <a:p>
                      <a:pPr algn="ctr" fontAlgn="ctr"/>
                      <a:r>
                        <a:rPr lang="es-MX" sz="1200" u="none" strike="noStrike" dirty="0">
                          <a:effectLst/>
                        </a:rPr>
                        <a:t>5</a:t>
                      </a:r>
                      <a:r>
                        <a:rPr lang="es-MX" sz="1200" u="none" strike="noStrike" dirty="0" smtClean="0">
                          <a:effectLst/>
                        </a:rPr>
                        <a:t>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Acuamanala de Miguel Hidalgo </a:t>
                      </a:r>
                      <a:endParaRPr lang="es-MX" sz="1200" b="0" i="0" u="none" strike="noStrike" dirty="0" smtClean="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4</a:t>
                      </a:r>
                    </a:p>
                  </a:txBody>
                  <a:tcPr marL="7144" marR="7144" marT="9525" marB="0" anchor="ctr"/>
                </a:tc>
                <a:tc>
                  <a:txBody>
                    <a:bodyPr/>
                    <a:lstStyle/>
                    <a:p>
                      <a:pPr algn="ctr" fontAlgn="b"/>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4</a:t>
                      </a:r>
                    </a:p>
                  </a:txBody>
                  <a:tcPr marL="7144" marR="7144" marT="9525" marB="0" anchor="ctr"/>
                </a:tc>
                <a:tc>
                  <a:txBody>
                    <a:bodyPr/>
                    <a:lstStyle/>
                    <a:p>
                      <a:pPr algn="just" fontAlgn="ctr"/>
                      <a:r>
                        <a:rPr lang="es-MX" sz="1200" b="0" i="0" u="sng" strike="noStrike" dirty="0" smtClean="0">
                          <a:solidFill>
                            <a:schemeClr val="accent2">
                              <a:lumMod val="75000"/>
                            </a:schemeClr>
                          </a:solidFill>
                          <a:effectLst/>
                          <a:latin typeface="Calibri"/>
                        </a:rPr>
                        <a:t>www.acuamanala.gob.mx</a:t>
                      </a:r>
                      <a:endParaRPr lang="es-MX" sz="1200" b="0" i="0" u="sng" strike="noStrike" dirty="0">
                        <a:solidFill>
                          <a:schemeClr val="accent2">
                            <a:lumMod val="75000"/>
                          </a:schemeClr>
                        </a:solidFill>
                        <a:effectLst/>
                        <a:latin typeface="Calibri"/>
                      </a:endParaRPr>
                    </a:p>
                  </a:txBody>
                  <a:tcPr marL="7144" marR="7144" marT="9525" marB="0" anchor="ctr"/>
                </a:tc>
              </a:tr>
              <a:tr h="220363">
                <a:tc>
                  <a:txBody>
                    <a:bodyPr/>
                    <a:lstStyle/>
                    <a:p>
                      <a:pPr algn="ctr" fontAlgn="ctr"/>
                      <a:r>
                        <a:rPr lang="es-MX" sz="1200" u="none" strike="noStrike" dirty="0">
                          <a:effectLst/>
                        </a:rPr>
                        <a:t>6</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Españita </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0" i="0" u="none" strike="noStrike">
                          <a:solidFill>
                            <a:srgbClr val="000000"/>
                          </a:solidFill>
                          <a:effectLst/>
                          <a:latin typeface="Tw Cen MT"/>
                        </a:rPr>
                        <a:t>4</a:t>
                      </a:r>
                    </a:p>
                  </a:txBody>
                  <a:tcPr marL="7144" marR="7144" marT="9525" marB="0" anchor="ctr"/>
                </a:tc>
                <a:tc>
                  <a:txBody>
                    <a:bodyPr/>
                    <a:lstStyle/>
                    <a:p>
                      <a:pPr algn="ctr" fontAlgn="ctr"/>
                      <a:r>
                        <a:rPr lang="es-MX" sz="1200" b="0" i="0" u="none" strike="noStrike">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4</a:t>
                      </a:r>
                    </a:p>
                  </a:txBody>
                  <a:tcPr marL="7144" marR="7144" marT="9525" marB="0" anchor="ctr"/>
                </a:tc>
                <a:tc>
                  <a:txBody>
                    <a:bodyPr/>
                    <a:lstStyle/>
                    <a:p>
                      <a:pPr algn="just" fontAlgn="ctr"/>
                      <a:r>
                        <a:rPr lang="es-MX" sz="1200" b="0" i="0" u="none" strike="noStrike" dirty="0">
                          <a:solidFill>
                            <a:schemeClr val="accent2">
                              <a:lumMod val="75000"/>
                            </a:schemeClr>
                          </a:solidFill>
                          <a:effectLst/>
                          <a:latin typeface="Calibri"/>
                        </a:rPr>
                        <a:t>No tiene </a:t>
                      </a:r>
                      <a:r>
                        <a:rPr lang="es-MX" sz="1200" b="0" i="0" u="none" strike="noStrike" dirty="0" smtClean="0">
                          <a:solidFill>
                            <a:schemeClr val="accent2">
                              <a:lumMod val="75000"/>
                            </a:schemeClr>
                          </a:solidFill>
                          <a:effectLst/>
                          <a:latin typeface="Calibri"/>
                        </a:rPr>
                        <a:t>página </a:t>
                      </a:r>
                      <a:endParaRPr lang="es-MX" sz="1200" b="0" i="0" u="none" strike="noStrike" dirty="0">
                        <a:solidFill>
                          <a:schemeClr val="accent2">
                            <a:lumMod val="75000"/>
                          </a:schemeClr>
                        </a:solidFill>
                        <a:effectLst/>
                        <a:latin typeface="Calibri"/>
                      </a:endParaRPr>
                    </a:p>
                  </a:txBody>
                  <a:tcPr marL="7144" marR="7144" marT="9525" marB="0" anchor="ctr"/>
                </a:tc>
              </a:tr>
              <a:tr h="256032">
                <a:tc gridSpan="6">
                  <a:txBody>
                    <a:bodyPr/>
                    <a:lstStyle/>
                    <a:p>
                      <a:pPr algn="ctr" fontAlgn="ctr"/>
                      <a:r>
                        <a:rPr lang="es-MX" sz="1200" b="1" i="0" u="none" strike="noStrike" dirty="0" smtClean="0">
                          <a:solidFill>
                            <a:schemeClr val="bg1"/>
                          </a:solidFill>
                          <a:effectLst/>
                          <a:latin typeface="Tw Cen MT" panose="020B0602020104020603" pitchFamily="34" charset="0"/>
                        </a:rPr>
                        <a:t>                                                                                 Promedio Ayuntamientos </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200" b="1" i="0" u="none" strike="noStrike" dirty="0" smtClean="0">
                          <a:solidFill>
                            <a:schemeClr val="tx1"/>
                          </a:solidFill>
                          <a:effectLst/>
                          <a:latin typeface="Calibri"/>
                        </a:rPr>
                        <a:t>                        55.25</a:t>
                      </a:r>
                      <a:endParaRPr lang="es-MX" sz="1200" b="1" i="0" u="none" strike="noStrike" dirty="0">
                        <a:solidFill>
                          <a:schemeClr val="tx1"/>
                        </a:solidFill>
                        <a:effectLst/>
                        <a:latin typeface="Calibri"/>
                      </a:endParaRPr>
                    </a:p>
                  </a:txBody>
                  <a:tcPr marL="7144" marR="7144" marT="9525" marB="0" anchor="ctr"/>
                </a:tc>
              </a:tr>
            </a:tbl>
          </a:graphicData>
        </a:graphic>
      </p:graphicFrame>
    </p:spTree>
    <p:extLst>
      <p:ext uri="{BB962C8B-B14F-4D97-AF65-F5344CB8AC3E}">
        <p14:creationId xmlns:p14="http://schemas.microsoft.com/office/powerpoint/2010/main" val="2204682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707049571"/>
              </p:ext>
            </p:extLst>
          </p:nvPr>
        </p:nvGraphicFramePr>
        <p:xfrm>
          <a:off x="603505" y="888266"/>
          <a:ext cx="8147305" cy="5415893"/>
        </p:xfrm>
        <a:graphic>
          <a:graphicData uri="http://schemas.openxmlformats.org/drawingml/2006/table">
            <a:tbl>
              <a:tblPr firstRow="1" firstCol="1" bandRow="1">
                <a:tableStyleId>{EB344D84-9AFB-497E-A393-DC336BA19D2E}</a:tableStyleId>
              </a:tblPr>
              <a:tblGrid>
                <a:gridCol w="541391"/>
                <a:gridCol w="3065597"/>
                <a:gridCol w="434659"/>
                <a:gridCol w="621792"/>
                <a:gridCol w="512064"/>
                <a:gridCol w="694944"/>
                <a:gridCol w="2276858"/>
              </a:tblGrid>
              <a:tr h="262633">
                <a:tc gridSpan="7">
                  <a:txBody>
                    <a:bodyPr/>
                    <a:lstStyle/>
                    <a:p>
                      <a:pPr algn="ctr" fontAlgn="ctr"/>
                      <a:r>
                        <a:rPr lang="es-MX" sz="1100" b="1" i="0" u="none" strike="noStrike" dirty="0" smtClean="0">
                          <a:solidFill>
                            <a:schemeClr val="bg1"/>
                          </a:solidFill>
                          <a:effectLst/>
                          <a:latin typeface="Arial Narrow" panose="020B0606020202030204" pitchFamily="34" charset="0"/>
                        </a:rPr>
                        <a:t>CENTRALIZADAS</a:t>
                      </a:r>
                      <a:endParaRPr lang="es-MX" sz="11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r>
              <a:tr h="262633">
                <a:tc>
                  <a:txBody>
                    <a:bodyPr/>
                    <a:lstStyle/>
                    <a:p>
                      <a:pPr algn="ctr" fontAlgn="ctr"/>
                      <a:r>
                        <a:rPr lang="es-MX" sz="1400" u="none" strike="noStrike" dirty="0">
                          <a:effectLst/>
                        </a:rPr>
                        <a:t>No. </a:t>
                      </a:r>
                      <a:endParaRPr lang="es-MX" sz="14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a:effectLst/>
                        </a:rPr>
                        <a:t>ENTIDAD PÚBLICA</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smtClean="0">
                          <a:effectLst/>
                        </a:rPr>
                        <a:t>ICR</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smtClean="0">
                          <a:effectLst/>
                        </a:rPr>
                        <a:t>IPARSO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smtClean="0">
                          <a:effectLst/>
                        </a:rPr>
                        <a:t>ICIPO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smtClean="0">
                          <a:effectLst/>
                        </a:rPr>
                        <a:t>IGC</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b="1" u="none" strike="noStrike" dirty="0" smtClean="0">
                          <a:effectLst/>
                        </a:rPr>
                        <a:t>PÁGINA</a:t>
                      </a:r>
                      <a:endParaRPr lang="es-MX" sz="1100" b="1" i="0" u="none" strike="noStrike" dirty="0">
                        <a:solidFill>
                          <a:schemeClr val="bg1"/>
                        </a:solidFill>
                        <a:effectLst/>
                        <a:latin typeface="Arial Narrow" panose="020B0606020202030204" pitchFamily="34" charset="0"/>
                      </a:endParaRPr>
                    </a:p>
                  </a:txBody>
                  <a:tcPr marL="2909" marR="2909" marT="3878" marB="0" anchor="ctr"/>
                </a:tc>
              </a:tr>
              <a:tr h="308263">
                <a:tc>
                  <a:txBody>
                    <a:bodyPr/>
                    <a:lstStyle/>
                    <a:p>
                      <a:pPr algn="ctr" fontAlgn="ctr"/>
                      <a:r>
                        <a:rPr lang="es-MX" sz="1200" u="none" strike="noStrike" dirty="0" smtClean="0">
                          <a:effectLst/>
                        </a:rPr>
                        <a:t>61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Despacho del C. Gobernador </a:t>
                      </a:r>
                      <a:r>
                        <a:rPr lang="es-MX" sz="1100" b="0" i="0" u="none" strike="noStrike" dirty="0" smtClean="0">
                          <a:solidFill>
                            <a:srgbClr val="000000"/>
                          </a:solidFill>
                          <a:effectLst/>
                          <a:latin typeface="Tw Cen MT"/>
                        </a:rPr>
                        <a:t>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dirty="0">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50</a:t>
                      </a:r>
                    </a:p>
                  </a:txBody>
                  <a:tcPr marL="7144" marR="7144" marT="9525" marB="0" anchor="ctr"/>
                </a:tc>
                <a:tc>
                  <a:txBody>
                    <a:bodyPr/>
                    <a:lstStyle/>
                    <a:p>
                      <a:pPr algn="ctr" fontAlgn="ctr"/>
                      <a:r>
                        <a:rPr lang="es-MX" sz="1100" b="1" i="0" u="none" strike="noStrike">
                          <a:solidFill>
                            <a:srgbClr val="000000"/>
                          </a:solidFill>
                          <a:effectLst/>
                          <a:latin typeface="Tw Cen MT"/>
                        </a:rPr>
                        <a:t>100</a:t>
                      </a:r>
                    </a:p>
                  </a:txBody>
                  <a:tcPr marL="7144" marR="7144" marT="9525" marB="0" anchor="ctr"/>
                </a:tc>
                <a:tc>
                  <a:txBody>
                    <a:bodyPr/>
                    <a:lstStyle/>
                    <a:p>
                      <a:pPr algn="just" fontAlgn="ctr"/>
                      <a:r>
                        <a:rPr lang="es-MX" sz="1100" b="0" i="0" u="sng" strike="noStrike" dirty="0">
                          <a:solidFill>
                            <a:schemeClr val="accent3">
                              <a:lumMod val="60000"/>
                              <a:lumOff val="40000"/>
                            </a:schemeClr>
                          </a:solidFill>
                          <a:effectLst/>
                          <a:latin typeface="Calibri"/>
                        </a:rPr>
                        <a:t>http://transparencia.tlaxcala.gob.mx/</a:t>
                      </a:r>
                    </a:p>
                  </a:txBody>
                  <a:tcPr marL="7144" marR="7144" marT="9525" marB="0" anchor="ctr"/>
                </a:tc>
              </a:tr>
              <a:tr h="232355">
                <a:tc>
                  <a:txBody>
                    <a:bodyPr/>
                    <a:lstStyle/>
                    <a:p>
                      <a:pPr algn="ctr" fontAlgn="ctr"/>
                      <a:r>
                        <a:rPr lang="es-MX" sz="1200" u="none" strike="noStrike" dirty="0" smtClean="0">
                          <a:effectLst/>
                        </a:rPr>
                        <a:t>62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a:t>
                      </a:r>
                      <a:r>
                        <a:rPr lang="es-MX" sz="1100" b="0" i="0" u="none" strike="noStrike" dirty="0" smtClean="0">
                          <a:solidFill>
                            <a:srgbClr val="000000"/>
                          </a:solidFill>
                          <a:effectLst/>
                          <a:latin typeface="Tw Cen MT"/>
                        </a:rPr>
                        <a:t>Salud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dirty="0">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49</a:t>
                      </a:r>
                    </a:p>
                  </a:txBody>
                  <a:tcPr marL="7144" marR="7144" marT="9525" marB="0" anchor="ctr"/>
                </a:tc>
                <a:tc>
                  <a:txBody>
                    <a:bodyPr/>
                    <a:lstStyle/>
                    <a:p>
                      <a:pPr algn="ctr" fontAlgn="ctr"/>
                      <a:r>
                        <a:rPr lang="es-MX" sz="1100" b="1" i="0" u="none" strike="noStrike">
                          <a:solidFill>
                            <a:srgbClr val="000000"/>
                          </a:solidFill>
                          <a:effectLst/>
                          <a:latin typeface="Tw Cen MT"/>
                        </a:rPr>
                        <a:t>99</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308123">
                <a:tc>
                  <a:txBody>
                    <a:bodyPr/>
                    <a:lstStyle/>
                    <a:p>
                      <a:pPr algn="ctr" fontAlgn="ctr"/>
                      <a:r>
                        <a:rPr lang="es-MX" sz="1200" u="none" strike="noStrike" dirty="0" smtClean="0">
                          <a:effectLst/>
                        </a:rPr>
                        <a:t>63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Obras </a:t>
                      </a:r>
                      <a:r>
                        <a:rPr lang="es-MX" sz="1100" b="0" i="0" u="none" strike="noStrike" dirty="0" smtClean="0">
                          <a:solidFill>
                            <a:srgbClr val="000000"/>
                          </a:solidFill>
                          <a:effectLst/>
                          <a:latin typeface="Tw Cen MT"/>
                        </a:rPr>
                        <a:t>Públicas, Desarrollo </a:t>
                      </a:r>
                      <a:r>
                        <a:rPr lang="es-MX" sz="1100" b="0" i="0" u="none" strike="noStrike" dirty="0">
                          <a:solidFill>
                            <a:srgbClr val="000000"/>
                          </a:solidFill>
                          <a:effectLst/>
                          <a:latin typeface="Tw Cen MT"/>
                        </a:rPr>
                        <a:t>Urbano y </a:t>
                      </a:r>
                      <a:r>
                        <a:rPr lang="es-MX" sz="1100" b="0" i="0" u="none" strike="noStrike" dirty="0" smtClean="0">
                          <a:solidFill>
                            <a:srgbClr val="000000"/>
                          </a:solidFill>
                          <a:effectLst/>
                          <a:latin typeface="Tw Cen MT"/>
                        </a:rPr>
                        <a:t>Vivienda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28</a:t>
                      </a:r>
                    </a:p>
                  </a:txBody>
                  <a:tcPr marL="7144" marR="7144" marT="9525" marB="0" anchor="ctr"/>
                </a:tc>
                <a:tc>
                  <a:txBody>
                    <a:bodyPr/>
                    <a:lstStyle/>
                    <a:p>
                      <a:pPr algn="ctr" fontAlgn="ctr"/>
                      <a:r>
                        <a:rPr lang="es-MX" sz="1100" b="0" i="0" u="none" strike="noStrike" dirty="0">
                          <a:solidFill>
                            <a:srgbClr val="000000"/>
                          </a:solidFill>
                          <a:effectLst/>
                          <a:latin typeface="Tw Cen MT"/>
                        </a:rPr>
                        <a:t>50</a:t>
                      </a:r>
                    </a:p>
                  </a:txBody>
                  <a:tcPr marL="7144" marR="7144" marT="9525" marB="0" anchor="ctr"/>
                </a:tc>
                <a:tc>
                  <a:txBody>
                    <a:bodyPr/>
                    <a:lstStyle/>
                    <a:p>
                      <a:pPr algn="ctr" fontAlgn="ctr"/>
                      <a:r>
                        <a:rPr lang="es-MX" sz="1100" b="1" i="0" u="none" strike="noStrike" dirty="0">
                          <a:solidFill>
                            <a:srgbClr val="000000"/>
                          </a:solidFill>
                          <a:effectLst/>
                          <a:latin typeface="Tw Cen MT"/>
                        </a:rPr>
                        <a:t>98</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86473">
                <a:tc>
                  <a:txBody>
                    <a:bodyPr/>
                    <a:lstStyle/>
                    <a:p>
                      <a:pPr algn="ctr" fontAlgn="ctr"/>
                      <a:r>
                        <a:rPr lang="es-MX" sz="1200" u="none" strike="noStrike" dirty="0" smtClean="0">
                          <a:effectLst/>
                        </a:rPr>
                        <a:t>64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Turismo y Desarrollo </a:t>
                      </a:r>
                      <a:r>
                        <a:rPr lang="es-MX" sz="1100" b="0" i="0" u="none" strike="noStrike" dirty="0" smtClean="0">
                          <a:solidFill>
                            <a:srgbClr val="000000"/>
                          </a:solidFill>
                          <a:effectLst/>
                          <a:latin typeface="Tw Cen MT"/>
                        </a:rPr>
                        <a:t>Económico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47.5</a:t>
                      </a:r>
                    </a:p>
                  </a:txBody>
                  <a:tcPr marL="7144" marR="7144" marT="9525" marB="0" anchor="ctr"/>
                </a:tc>
                <a:tc>
                  <a:txBody>
                    <a:bodyPr/>
                    <a:lstStyle/>
                    <a:p>
                      <a:pPr algn="ctr" fontAlgn="ctr"/>
                      <a:r>
                        <a:rPr lang="es-MX" sz="1100" b="1" i="0" u="none" strike="noStrike">
                          <a:solidFill>
                            <a:srgbClr val="000000"/>
                          </a:solidFill>
                          <a:effectLst/>
                          <a:latin typeface="Tw Cen MT"/>
                        </a:rPr>
                        <a:t>97.5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48467">
                <a:tc>
                  <a:txBody>
                    <a:bodyPr/>
                    <a:lstStyle/>
                    <a:p>
                      <a:pPr algn="ctr" fontAlgn="ctr"/>
                      <a:r>
                        <a:rPr lang="es-MX" sz="1200" u="none" strike="noStrike" dirty="0" smtClean="0">
                          <a:effectLst/>
                        </a:rPr>
                        <a:t>65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Oficialía Mayor de </a:t>
                      </a:r>
                      <a:r>
                        <a:rPr lang="es-MX" sz="1100" b="0" i="0" u="none" strike="noStrike" dirty="0" smtClean="0">
                          <a:solidFill>
                            <a:srgbClr val="000000"/>
                          </a:solidFill>
                          <a:effectLst/>
                          <a:latin typeface="Tw Cen MT"/>
                        </a:rPr>
                        <a:t>Gobierno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28</a:t>
                      </a:r>
                    </a:p>
                  </a:txBody>
                  <a:tcPr marL="7144" marR="7144" marT="9525" marB="0" anchor="ctr"/>
                </a:tc>
                <a:tc>
                  <a:txBody>
                    <a:bodyPr/>
                    <a:lstStyle/>
                    <a:p>
                      <a:pPr algn="ctr" fontAlgn="ctr"/>
                      <a:r>
                        <a:rPr lang="es-MX" sz="1100" b="0" i="0" u="none" strike="noStrike" dirty="0">
                          <a:solidFill>
                            <a:srgbClr val="000000"/>
                          </a:solidFill>
                          <a:effectLst/>
                          <a:latin typeface="Tw Cen MT"/>
                        </a:rPr>
                        <a:t>48.5</a:t>
                      </a:r>
                    </a:p>
                  </a:txBody>
                  <a:tcPr marL="7144" marR="7144" marT="9525" marB="0" anchor="ctr"/>
                </a:tc>
                <a:tc>
                  <a:txBody>
                    <a:bodyPr/>
                    <a:lstStyle/>
                    <a:p>
                      <a:pPr algn="ctr" fontAlgn="ctr"/>
                      <a:r>
                        <a:rPr lang="es-MX" sz="1100" b="1" i="0" u="none" strike="noStrike">
                          <a:solidFill>
                            <a:srgbClr val="000000"/>
                          </a:solidFill>
                          <a:effectLst/>
                          <a:latin typeface="Tw Cen MT"/>
                        </a:rPr>
                        <a:t>96.5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306104">
                <a:tc>
                  <a:txBody>
                    <a:bodyPr/>
                    <a:lstStyle/>
                    <a:p>
                      <a:pPr algn="ctr" fontAlgn="ctr"/>
                      <a:r>
                        <a:rPr lang="es-MX" sz="1200" u="none" strike="noStrike" dirty="0" smtClean="0">
                          <a:effectLst/>
                        </a:rPr>
                        <a:t>66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Planeación y </a:t>
                      </a:r>
                      <a:r>
                        <a:rPr lang="es-MX" sz="1100" b="0" i="0" u="none" strike="noStrike" dirty="0" smtClean="0">
                          <a:solidFill>
                            <a:srgbClr val="000000"/>
                          </a:solidFill>
                          <a:effectLst/>
                          <a:latin typeface="Tw Cen MT"/>
                        </a:rPr>
                        <a:t>Finanzas</a:t>
                      </a:r>
                      <a:r>
                        <a:rPr lang="es-MX" sz="1100" b="0" i="0" u="none" strike="noStrike" baseline="0" dirty="0" smtClean="0">
                          <a:solidFill>
                            <a:srgbClr val="000000"/>
                          </a:solidFill>
                          <a:effectLst/>
                          <a:latin typeface="Tw Cen MT"/>
                        </a:rPr>
                        <a:t> del Gobierno  de  del Estado de Tlaxcala.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28</a:t>
                      </a:r>
                    </a:p>
                  </a:txBody>
                  <a:tcPr marL="7144" marR="7144" marT="9525" marB="0" anchor="ctr"/>
                </a:tc>
                <a:tc>
                  <a:txBody>
                    <a:bodyPr/>
                    <a:lstStyle/>
                    <a:p>
                      <a:pPr algn="ctr" fontAlgn="ctr"/>
                      <a:r>
                        <a:rPr lang="es-MX" sz="1100" b="0" i="0" u="none" strike="noStrike" dirty="0">
                          <a:solidFill>
                            <a:srgbClr val="000000"/>
                          </a:solidFill>
                          <a:effectLst/>
                          <a:latin typeface="Tw Cen MT"/>
                        </a:rPr>
                        <a:t>47</a:t>
                      </a:r>
                    </a:p>
                  </a:txBody>
                  <a:tcPr marL="7144" marR="7144" marT="9525" marB="0" anchor="ctr"/>
                </a:tc>
                <a:tc>
                  <a:txBody>
                    <a:bodyPr/>
                    <a:lstStyle/>
                    <a:p>
                      <a:pPr algn="ctr" fontAlgn="ctr"/>
                      <a:r>
                        <a:rPr lang="es-MX" sz="1100" b="1" i="0" u="none" strike="noStrike">
                          <a:solidFill>
                            <a:srgbClr val="000000"/>
                          </a:solidFill>
                          <a:effectLst/>
                          <a:latin typeface="Tw Cen MT"/>
                        </a:rPr>
                        <a:t>95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56984">
                <a:tc>
                  <a:txBody>
                    <a:bodyPr/>
                    <a:lstStyle/>
                    <a:p>
                      <a:pPr algn="ctr" fontAlgn="ctr"/>
                      <a:r>
                        <a:rPr lang="es-MX" sz="1200" u="none" strike="noStrike" dirty="0" smtClean="0">
                          <a:effectLst/>
                        </a:rPr>
                        <a:t>67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Coordinación de Radio, Cine y Televisión de </a:t>
                      </a:r>
                      <a:r>
                        <a:rPr lang="es-MX" sz="1100" b="0" i="0" u="none" strike="noStrike" dirty="0" smtClean="0">
                          <a:solidFill>
                            <a:srgbClr val="000000"/>
                          </a:solidFill>
                          <a:effectLst/>
                          <a:latin typeface="Tw Cen MT"/>
                        </a:rPr>
                        <a:t>Tlaxcala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26</a:t>
                      </a:r>
                    </a:p>
                  </a:txBody>
                  <a:tcPr marL="7144" marR="7144" marT="9525" marB="0" anchor="ctr"/>
                </a:tc>
                <a:tc>
                  <a:txBody>
                    <a:bodyPr/>
                    <a:lstStyle/>
                    <a:p>
                      <a:pPr algn="ctr" fontAlgn="ctr"/>
                      <a:r>
                        <a:rPr lang="es-MX" sz="1100" b="0" i="0" u="none" strike="noStrike" dirty="0">
                          <a:solidFill>
                            <a:srgbClr val="000000"/>
                          </a:solidFill>
                          <a:effectLst/>
                          <a:latin typeface="Tw Cen MT"/>
                        </a:rPr>
                        <a:t>48.5</a:t>
                      </a:r>
                    </a:p>
                  </a:txBody>
                  <a:tcPr marL="7144" marR="7144" marT="9525" marB="0" anchor="ctr"/>
                </a:tc>
                <a:tc>
                  <a:txBody>
                    <a:bodyPr/>
                    <a:lstStyle/>
                    <a:p>
                      <a:pPr algn="ctr" fontAlgn="ctr"/>
                      <a:r>
                        <a:rPr lang="es-MX" sz="1100" b="1" i="0" u="none" strike="noStrike" dirty="0">
                          <a:solidFill>
                            <a:srgbClr val="000000"/>
                          </a:solidFill>
                          <a:effectLst/>
                          <a:latin typeface="Tw Cen MT"/>
                        </a:rPr>
                        <a:t>94.5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20819">
                <a:tc>
                  <a:txBody>
                    <a:bodyPr/>
                    <a:lstStyle/>
                    <a:p>
                      <a:pPr algn="ctr" fontAlgn="ctr"/>
                      <a:r>
                        <a:rPr lang="es-MX" sz="1200" u="none" strike="noStrike" dirty="0" smtClean="0">
                          <a:effectLst/>
                        </a:rPr>
                        <a:t>68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Consejería </a:t>
                      </a:r>
                      <a:r>
                        <a:rPr lang="es-MX" sz="1100" b="0" i="0" u="none" strike="noStrike" dirty="0" smtClean="0">
                          <a:solidFill>
                            <a:srgbClr val="000000"/>
                          </a:solidFill>
                          <a:effectLst/>
                          <a:latin typeface="Tw Cen MT"/>
                        </a:rPr>
                        <a:t>Jurídica del</a:t>
                      </a:r>
                      <a:r>
                        <a:rPr lang="es-MX" sz="1100" b="0" i="0" u="none" strike="noStrike" baseline="0" dirty="0" smtClean="0">
                          <a:solidFill>
                            <a:srgbClr val="000000"/>
                          </a:solidFill>
                          <a:effectLst/>
                          <a:latin typeface="Tw Cen MT"/>
                        </a:rPr>
                        <a:t> Ejecutivo del Estado</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24</a:t>
                      </a:r>
                    </a:p>
                  </a:txBody>
                  <a:tcPr marL="7144" marR="7144" marT="9525" marB="0" anchor="ctr"/>
                </a:tc>
                <a:tc>
                  <a:txBody>
                    <a:bodyPr/>
                    <a:lstStyle/>
                    <a:p>
                      <a:pPr algn="ctr" fontAlgn="ctr"/>
                      <a:r>
                        <a:rPr lang="es-MX" sz="1100" b="0" i="0" u="none" strike="noStrike" dirty="0">
                          <a:solidFill>
                            <a:srgbClr val="000000"/>
                          </a:solidFill>
                          <a:effectLst/>
                          <a:latin typeface="Tw Cen MT"/>
                        </a:rPr>
                        <a:t>48.5</a:t>
                      </a:r>
                    </a:p>
                  </a:txBody>
                  <a:tcPr marL="7144" marR="7144" marT="9525" marB="0" anchor="ctr"/>
                </a:tc>
                <a:tc>
                  <a:txBody>
                    <a:bodyPr/>
                    <a:lstStyle/>
                    <a:p>
                      <a:pPr algn="ctr" fontAlgn="ctr"/>
                      <a:r>
                        <a:rPr lang="es-MX" sz="1100" b="1" i="0" u="none" strike="noStrike" dirty="0">
                          <a:solidFill>
                            <a:srgbClr val="000000"/>
                          </a:solidFill>
                          <a:effectLst/>
                          <a:latin typeface="Tw Cen MT"/>
                        </a:rPr>
                        <a:t>92.5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14985">
                <a:tc>
                  <a:txBody>
                    <a:bodyPr/>
                    <a:lstStyle/>
                    <a:p>
                      <a:pPr algn="ctr" fontAlgn="ctr"/>
                      <a:r>
                        <a:rPr lang="es-MX" sz="1200" u="none" strike="noStrike" dirty="0" smtClean="0">
                          <a:effectLst/>
                        </a:rPr>
                        <a:t>69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Coordinación General de </a:t>
                      </a:r>
                      <a:r>
                        <a:rPr lang="es-MX" sz="1100" b="0" i="0" u="none" strike="noStrike" dirty="0" smtClean="0">
                          <a:solidFill>
                            <a:srgbClr val="000000"/>
                          </a:solidFill>
                          <a:effectLst/>
                          <a:latin typeface="Tw Cen MT"/>
                        </a:rPr>
                        <a:t>Ecología del</a:t>
                      </a:r>
                      <a:r>
                        <a:rPr lang="es-MX" sz="1100" b="0" i="0" u="none" strike="noStrike" baseline="0" dirty="0" smtClean="0">
                          <a:solidFill>
                            <a:srgbClr val="000000"/>
                          </a:solidFill>
                          <a:effectLst/>
                          <a:latin typeface="Tw Cen MT"/>
                        </a:rPr>
                        <a:t> Estado </a:t>
                      </a:r>
                      <a:r>
                        <a:rPr lang="es-MX" sz="1100" b="0" i="0" u="none" strike="noStrike" dirty="0" smtClean="0">
                          <a:solidFill>
                            <a:srgbClr val="000000"/>
                          </a:solidFill>
                          <a:effectLst/>
                          <a:latin typeface="Tw Cen MT"/>
                        </a:rPr>
                        <a:t>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28</a:t>
                      </a:r>
                    </a:p>
                  </a:txBody>
                  <a:tcPr marL="7144" marR="7144" marT="9525" marB="0" anchor="ctr"/>
                </a:tc>
                <a:tc>
                  <a:txBody>
                    <a:bodyPr/>
                    <a:lstStyle/>
                    <a:p>
                      <a:pPr algn="ctr" fontAlgn="ctr"/>
                      <a:r>
                        <a:rPr lang="es-MX" sz="1100" b="0" i="0" u="none" strike="noStrike">
                          <a:solidFill>
                            <a:srgbClr val="000000"/>
                          </a:solidFill>
                          <a:effectLst/>
                          <a:latin typeface="Tw Cen MT"/>
                        </a:rPr>
                        <a:t>41.5</a:t>
                      </a:r>
                    </a:p>
                  </a:txBody>
                  <a:tcPr marL="7144" marR="7144" marT="9525" marB="0" anchor="ctr"/>
                </a:tc>
                <a:tc>
                  <a:txBody>
                    <a:bodyPr/>
                    <a:lstStyle/>
                    <a:p>
                      <a:pPr algn="ctr" fontAlgn="ctr"/>
                      <a:r>
                        <a:rPr lang="es-MX" sz="1100" b="1" i="0" u="none" strike="noStrike" dirty="0">
                          <a:solidFill>
                            <a:srgbClr val="000000"/>
                          </a:solidFill>
                          <a:effectLst/>
                          <a:latin typeface="Tw Cen MT"/>
                        </a:rPr>
                        <a:t>89.5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275650">
                <a:tc>
                  <a:txBody>
                    <a:bodyPr/>
                    <a:lstStyle/>
                    <a:p>
                      <a:pPr algn="ctr" fontAlgn="ctr"/>
                      <a:r>
                        <a:rPr lang="es-MX" sz="1200" u="none" strike="noStrike" dirty="0">
                          <a:effectLst/>
                        </a:rPr>
                        <a:t>7</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a:t>
                      </a:r>
                      <a:r>
                        <a:rPr lang="es-MX" sz="1100" b="0" i="0" u="none" strike="noStrike" dirty="0" smtClean="0">
                          <a:solidFill>
                            <a:srgbClr val="000000"/>
                          </a:solidFill>
                          <a:effectLst/>
                          <a:latin typeface="Tw Cen MT"/>
                        </a:rPr>
                        <a:t>Gobierno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24</a:t>
                      </a:r>
                    </a:p>
                  </a:txBody>
                  <a:tcPr marL="7144" marR="7144" marT="9525" marB="0" anchor="ctr"/>
                </a:tc>
                <a:tc>
                  <a:txBody>
                    <a:bodyPr/>
                    <a:lstStyle/>
                    <a:p>
                      <a:pPr algn="ctr" fontAlgn="ctr"/>
                      <a:r>
                        <a:rPr lang="es-MX" sz="1100" b="0" i="0" u="none" strike="noStrike" dirty="0">
                          <a:solidFill>
                            <a:srgbClr val="000000"/>
                          </a:solidFill>
                          <a:effectLst/>
                          <a:latin typeface="Tw Cen MT"/>
                        </a:rPr>
                        <a:t>40.5</a:t>
                      </a:r>
                    </a:p>
                  </a:txBody>
                  <a:tcPr marL="7144" marR="7144" marT="9525" marB="0" anchor="ctr"/>
                </a:tc>
                <a:tc>
                  <a:txBody>
                    <a:bodyPr/>
                    <a:lstStyle/>
                    <a:p>
                      <a:pPr algn="ctr" fontAlgn="ctr"/>
                      <a:r>
                        <a:rPr lang="es-MX" sz="1100" b="1" i="0" u="none" strike="noStrike" dirty="0">
                          <a:solidFill>
                            <a:srgbClr val="000000"/>
                          </a:solidFill>
                          <a:effectLst/>
                          <a:latin typeface="Tw Cen MT"/>
                        </a:rPr>
                        <a:t>84.5</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340647">
                <a:tc>
                  <a:txBody>
                    <a:bodyPr/>
                    <a:lstStyle/>
                    <a:p>
                      <a:pPr algn="ctr" fontAlgn="ctr"/>
                      <a:r>
                        <a:rPr lang="es-MX" sz="1200" u="none" strike="noStrike" dirty="0">
                          <a:effectLst/>
                        </a:rPr>
                        <a:t>7</a:t>
                      </a:r>
                      <a:r>
                        <a:rPr lang="es-MX" sz="1200" u="none" strike="noStrike" dirty="0" smtClean="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Coordinación General de Información y Relaciones </a:t>
                      </a:r>
                      <a:r>
                        <a:rPr lang="es-MX" sz="1100" b="0" i="0" u="none" strike="noStrike" dirty="0" smtClean="0">
                          <a:solidFill>
                            <a:srgbClr val="000000"/>
                          </a:solidFill>
                          <a:effectLst/>
                          <a:latin typeface="Tw Cen MT"/>
                        </a:rPr>
                        <a:t>Públicas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32</a:t>
                      </a:r>
                    </a:p>
                  </a:txBody>
                  <a:tcPr marL="7144" marR="7144" marT="9525" marB="0" anchor="ctr"/>
                </a:tc>
                <a:tc>
                  <a:txBody>
                    <a:bodyPr/>
                    <a:lstStyle/>
                    <a:p>
                      <a:pPr algn="ctr" fontAlgn="ctr"/>
                      <a:r>
                        <a:rPr lang="es-MX" sz="1100" b="1" i="0" u="none" strike="noStrike">
                          <a:solidFill>
                            <a:srgbClr val="000000"/>
                          </a:solidFill>
                          <a:effectLst/>
                          <a:latin typeface="Tw Cen MT"/>
                        </a:rPr>
                        <a:t>82</a:t>
                      </a:r>
                    </a:p>
                  </a:txBody>
                  <a:tcPr marL="7144" marR="7144" marT="9525" marB="0" anchor="ctr"/>
                </a:tc>
                <a:tc>
                  <a:txBody>
                    <a:bodyPr/>
                    <a:lstStyle/>
                    <a:p>
                      <a:pPr algn="just" fontAlgn="ctr"/>
                      <a:r>
                        <a:rPr lang="es-MX" sz="1100" b="0" i="0" u="sng" strike="noStrike" dirty="0">
                          <a:solidFill>
                            <a:srgbClr val="0000FF"/>
                          </a:solidFill>
                          <a:effectLst/>
                          <a:latin typeface="Calibri"/>
                          <a:hlinkClick r:id="rId2"/>
                        </a:rPr>
                        <a:t>http://transparencia.tlaxcala.gob.mx/</a:t>
                      </a:r>
                      <a:endParaRPr lang="es-MX" sz="1100" b="0" i="0" u="sng" strike="noStrike" dirty="0">
                        <a:solidFill>
                          <a:srgbClr val="0000FF"/>
                        </a:solidFill>
                        <a:effectLst/>
                        <a:latin typeface="Calibri"/>
                      </a:endParaRPr>
                    </a:p>
                  </a:txBody>
                  <a:tcPr marL="7144" marR="7144" marT="9525" marB="0" anchor="ctr"/>
                </a:tc>
              </a:tr>
              <a:tr h="275650">
                <a:tc>
                  <a:txBody>
                    <a:bodyPr/>
                    <a:lstStyle/>
                    <a:p>
                      <a:pPr algn="ctr" fontAlgn="ctr"/>
                      <a:r>
                        <a:rPr lang="es-MX" sz="1200" u="none" strike="noStrike" dirty="0">
                          <a:effectLst/>
                        </a:rPr>
                        <a:t>7</a:t>
                      </a: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Procuraduría General de </a:t>
                      </a:r>
                      <a:r>
                        <a:rPr lang="es-MX" sz="1100" b="0" i="0" u="none" strike="noStrike" dirty="0" smtClean="0">
                          <a:solidFill>
                            <a:srgbClr val="000000"/>
                          </a:solidFill>
                          <a:effectLst/>
                          <a:latin typeface="Tw Cen MT"/>
                        </a:rPr>
                        <a:t>Justicia del</a:t>
                      </a:r>
                      <a:r>
                        <a:rPr lang="es-MX" sz="1100" b="0" i="0" u="none" strike="noStrike" baseline="0" dirty="0" smtClean="0">
                          <a:solidFill>
                            <a:srgbClr val="000000"/>
                          </a:solidFill>
                          <a:effectLst/>
                          <a:latin typeface="Tw Cen MT"/>
                        </a:rPr>
                        <a:t> Estado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18</a:t>
                      </a: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44</a:t>
                      </a:r>
                    </a:p>
                  </a:txBody>
                  <a:tcPr marL="7144" marR="7144" marT="9525" marB="0" anchor="ctr"/>
                </a:tc>
                <a:tc>
                  <a:txBody>
                    <a:bodyPr/>
                    <a:lstStyle/>
                    <a:p>
                      <a:pPr algn="ctr" fontAlgn="ctr"/>
                      <a:r>
                        <a:rPr lang="es-MX" sz="1100" b="1" i="0" u="none" strike="noStrike">
                          <a:solidFill>
                            <a:srgbClr val="000000"/>
                          </a:solidFill>
                          <a:effectLst/>
                          <a:latin typeface="Tw Cen MT"/>
                        </a:rPr>
                        <a:t>82</a:t>
                      </a:r>
                    </a:p>
                  </a:txBody>
                  <a:tcPr marL="7144" marR="7144" marT="9525" marB="0" anchor="ctr"/>
                </a:tc>
                <a:tc>
                  <a:txBody>
                    <a:bodyPr/>
                    <a:lstStyle/>
                    <a:p>
                      <a:pPr algn="just" fontAlgn="ctr"/>
                      <a:r>
                        <a:rPr lang="es-MX" sz="1100" b="0" i="0" u="sng" strike="noStrike" dirty="0">
                          <a:solidFill>
                            <a:srgbClr val="0000FF"/>
                          </a:solidFill>
                          <a:effectLst/>
                          <a:latin typeface="Calibri"/>
                          <a:hlinkClick r:id="rId2"/>
                        </a:rPr>
                        <a:t>http://transparencia.tlaxcala.gob.mx/</a:t>
                      </a:r>
                      <a:endParaRPr lang="es-MX" sz="1100" b="0" i="0" u="sng" strike="noStrike" dirty="0">
                        <a:solidFill>
                          <a:srgbClr val="0000FF"/>
                        </a:solidFill>
                        <a:effectLst/>
                        <a:latin typeface="Calibri"/>
                      </a:endParaRPr>
                    </a:p>
                  </a:txBody>
                  <a:tcPr marL="7144" marR="7144" marT="9525" marB="0" anchor="ctr"/>
                </a:tc>
              </a:tr>
              <a:tr h="372464">
                <a:tc>
                  <a:txBody>
                    <a:bodyPr/>
                    <a:lstStyle/>
                    <a:p>
                      <a:pPr algn="ctr" fontAlgn="ctr"/>
                      <a:r>
                        <a:rPr lang="es-MX" sz="1200" u="none" strike="noStrike" dirty="0">
                          <a:effectLst/>
                        </a:rPr>
                        <a:t>7</a:t>
                      </a:r>
                      <a:r>
                        <a:rPr lang="es-MX" sz="1200" u="none" strike="noStrike" dirty="0" smtClean="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Comunicaciones y </a:t>
                      </a:r>
                      <a:r>
                        <a:rPr lang="es-MX" sz="1100" b="0" i="0" u="none" strike="noStrike" dirty="0" smtClean="0">
                          <a:solidFill>
                            <a:srgbClr val="000000"/>
                          </a:solidFill>
                          <a:effectLst/>
                          <a:latin typeface="Tw Cen MT"/>
                        </a:rPr>
                        <a:t>Transportes del</a:t>
                      </a:r>
                      <a:r>
                        <a:rPr lang="es-MX" sz="1100" b="0" i="0" u="none" strike="noStrike" baseline="0" dirty="0" smtClean="0">
                          <a:solidFill>
                            <a:srgbClr val="000000"/>
                          </a:solidFill>
                          <a:effectLst/>
                          <a:latin typeface="Tw Cen MT"/>
                        </a:rPr>
                        <a:t> Estado</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dirty="0">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24</a:t>
                      </a:r>
                    </a:p>
                  </a:txBody>
                  <a:tcPr marL="7144" marR="7144" marT="9525" marB="0" anchor="ctr"/>
                </a:tc>
                <a:tc>
                  <a:txBody>
                    <a:bodyPr/>
                    <a:lstStyle/>
                    <a:p>
                      <a:pPr algn="ctr" fontAlgn="ctr"/>
                      <a:r>
                        <a:rPr lang="es-MX" sz="1100" b="0" i="0" u="none" strike="noStrike" dirty="0">
                          <a:solidFill>
                            <a:srgbClr val="000000"/>
                          </a:solidFill>
                          <a:effectLst/>
                          <a:latin typeface="Tw Cen MT"/>
                        </a:rPr>
                        <a:t>35</a:t>
                      </a:r>
                    </a:p>
                  </a:txBody>
                  <a:tcPr marL="7144" marR="7144" marT="9525" marB="0" anchor="ctr"/>
                </a:tc>
                <a:tc>
                  <a:txBody>
                    <a:bodyPr/>
                    <a:lstStyle/>
                    <a:p>
                      <a:pPr algn="ctr" fontAlgn="ctr"/>
                      <a:r>
                        <a:rPr lang="es-MX" sz="1100" b="1" i="0" u="none" strike="noStrike">
                          <a:solidFill>
                            <a:srgbClr val="000000"/>
                          </a:solidFill>
                          <a:effectLst/>
                          <a:latin typeface="Tw Cen MT"/>
                        </a:rPr>
                        <a:t>79</a:t>
                      </a:r>
                    </a:p>
                  </a:txBody>
                  <a:tcPr marL="7144" marR="7144" marT="9525" marB="0" anchor="ctr"/>
                </a:tc>
                <a:tc>
                  <a:txBody>
                    <a:bodyPr/>
                    <a:lstStyle/>
                    <a:p>
                      <a:pPr algn="just" fontAlgn="ctr"/>
                      <a:r>
                        <a:rPr lang="es-MX" sz="1100" b="0" i="0" u="sng" strike="noStrike" dirty="0">
                          <a:solidFill>
                            <a:srgbClr val="0000FF"/>
                          </a:solidFill>
                          <a:effectLst/>
                          <a:latin typeface="Calibri"/>
                          <a:hlinkClick r:id="rId2"/>
                        </a:rPr>
                        <a:t>http://transparencia.tlaxcala.gob.mx/</a:t>
                      </a:r>
                      <a:endParaRPr lang="es-MX" sz="1100" b="0" i="0" u="sng" strike="noStrike" dirty="0">
                        <a:solidFill>
                          <a:srgbClr val="0000FF"/>
                        </a:solidFill>
                        <a:effectLst/>
                        <a:latin typeface="Calibri"/>
                      </a:endParaRPr>
                    </a:p>
                  </a:txBody>
                  <a:tcPr marL="7144" marR="7144" marT="9525" marB="0" anchor="ctr"/>
                </a:tc>
              </a:tr>
              <a:tr h="275650">
                <a:tc>
                  <a:txBody>
                    <a:bodyPr/>
                    <a:lstStyle/>
                    <a:p>
                      <a:pPr algn="ctr" fontAlgn="ctr"/>
                      <a:r>
                        <a:rPr lang="es-MX" sz="1200" u="none" strike="noStrike" dirty="0">
                          <a:effectLst/>
                        </a:rPr>
                        <a:t>7</a:t>
                      </a:r>
                      <a:r>
                        <a:rPr lang="es-MX" sz="1200" u="none" strike="noStrike" dirty="0" smtClean="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Comisión Estatal de Seguridad </a:t>
                      </a:r>
                      <a:r>
                        <a:rPr lang="es-MX" sz="1100" b="0" i="0" u="none" strike="noStrike" dirty="0" smtClean="0">
                          <a:solidFill>
                            <a:srgbClr val="000000"/>
                          </a:solidFill>
                          <a:effectLst/>
                          <a:latin typeface="Tw Cen MT"/>
                        </a:rPr>
                        <a:t>Pública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18</a:t>
                      </a:r>
                    </a:p>
                  </a:txBody>
                  <a:tcPr marL="7144" marR="7144" marT="9525" marB="0" anchor="ctr"/>
                </a:tc>
                <a:tc>
                  <a:txBody>
                    <a:bodyPr/>
                    <a:lstStyle/>
                    <a:p>
                      <a:pPr algn="ctr" fontAlgn="ctr"/>
                      <a:r>
                        <a:rPr lang="es-MX" sz="1100" b="0" i="0" u="none" strike="noStrike">
                          <a:solidFill>
                            <a:srgbClr val="000000"/>
                          </a:solidFill>
                          <a:effectLst/>
                          <a:latin typeface="Tw Cen MT"/>
                        </a:rPr>
                        <a:t>18</a:t>
                      </a:r>
                    </a:p>
                  </a:txBody>
                  <a:tcPr marL="7144" marR="7144" marT="9525" marB="0" anchor="ctr"/>
                </a:tc>
                <a:tc>
                  <a:txBody>
                    <a:bodyPr/>
                    <a:lstStyle/>
                    <a:p>
                      <a:pPr algn="ctr" fontAlgn="ctr"/>
                      <a:r>
                        <a:rPr lang="es-MX" sz="1100" b="0" i="0" u="none" strike="noStrike" dirty="0">
                          <a:solidFill>
                            <a:srgbClr val="000000"/>
                          </a:solidFill>
                          <a:effectLst/>
                          <a:latin typeface="Tw Cen MT"/>
                        </a:rPr>
                        <a:t>40.5</a:t>
                      </a:r>
                    </a:p>
                  </a:txBody>
                  <a:tcPr marL="7144" marR="7144" marT="9525" marB="0" anchor="ctr"/>
                </a:tc>
                <a:tc>
                  <a:txBody>
                    <a:bodyPr/>
                    <a:lstStyle/>
                    <a:p>
                      <a:pPr algn="ctr" fontAlgn="ctr"/>
                      <a:r>
                        <a:rPr lang="es-MX" sz="1100" b="1" i="0" u="none" strike="noStrike">
                          <a:solidFill>
                            <a:srgbClr val="000000"/>
                          </a:solidFill>
                          <a:effectLst/>
                          <a:latin typeface="Tw Cen MT"/>
                        </a:rPr>
                        <a:t>76.5</a:t>
                      </a:r>
                    </a:p>
                  </a:txBody>
                  <a:tcPr marL="7144" marR="7144" marT="9525" marB="0" anchor="ctr"/>
                </a:tc>
                <a:tc>
                  <a:txBody>
                    <a:bodyPr/>
                    <a:lstStyle/>
                    <a:p>
                      <a:pPr algn="just" fontAlgn="ctr"/>
                      <a:r>
                        <a:rPr lang="es-MX" sz="1100" b="0" i="0" u="sng" strike="noStrike" dirty="0">
                          <a:solidFill>
                            <a:srgbClr val="0000FF"/>
                          </a:solidFill>
                          <a:effectLst/>
                          <a:latin typeface="Calibri"/>
                          <a:hlinkClick r:id="rId2"/>
                        </a:rPr>
                        <a:t>http://transparencia.tlaxcala.gob.mx/</a:t>
                      </a:r>
                      <a:endParaRPr lang="es-MX" sz="1100" b="0" i="0" u="sng" strike="noStrike" dirty="0">
                        <a:solidFill>
                          <a:srgbClr val="0000FF"/>
                        </a:solidFill>
                        <a:effectLst/>
                        <a:latin typeface="Calibri"/>
                      </a:endParaRPr>
                    </a:p>
                  </a:txBody>
                  <a:tcPr marL="7144" marR="7144" marT="9525" marB="0" anchor="ctr"/>
                </a:tc>
              </a:tr>
              <a:tr h="275650">
                <a:tc>
                  <a:txBody>
                    <a:bodyPr/>
                    <a:lstStyle/>
                    <a:p>
                      <a:pPr algn="ctr" fontAlgn="ctr"/>
                      <a:r>
                        <a:rPr lang="es-MX" sz="1200" u="none" strike="noStrike" dirty="0">
                          <a:effectLst/>
                        </a:rPr>
                        <a:t>7</a:t>
                      </a:r>
                      <a:r>
                        <a:rPr lang="es-MX" sz="1200" u="none" strike="noStrike" dirty="0" smtClean="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Fomento </a:t>
                      </a:r>
                      <a:r>
                        <a:rPr lang="es-MX" sz="1100" b="0" i="0" u="none" strike="noStrike" dirty="0" smtClean="0">
                          <a:solidFill>
                            <a:srgbClr val="000000"/>
                          </a:solidFill>
                          <a:effectLst/>
                          <a:latin typeface="Tw Cen MT"/>
                        </a:rPr>
                        <a:t>Agropecuario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14</a:t>
                      </a: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40</a:t>
                      </a:r>
                    </a:p>
                  </a:txBody>
                  <a:tcPr marL="7144" marR="7144" marT="9525" marB="0" anchor="ctr"/>
                </a:tc>
                <a:tc>
                  <a:txBody>
                    <a:bodyPr/>
                    <a:lstStyle/>
                    <a:p>
                      <a:pPr algn="ctr" fontAlgn="ctr"/>
                      <a:r>
                        <a:rPr lang="es-MX" sz="1100" b="1" i="0" u="none" strike="noStrike" dirty="0">
                          <a:solidFill>
                            <a:srgbClr val="000000"/>
                          </a:solidFill>
                          <a:effectLst/>
                          <a:latin typeface="Tw Cen MT"/>
                        </a:rPr>
                        <a:t>74</a:t>
                      </a:r>
                    </a:p>
                  </a:txBody>
                  <a:tcPr marL="7144" marR="7144" marT="9525" marB="0" anchor="ctr"/>
                </a:tc>
                <a:tc>
                  <a:txBody>
                    <a:bodyPr/>
                    <a:lstStyle/>
                    <a:p>
                      <a:pPr algn="just" fontAlgn="ctr"/>
                      <a:r>
                        <a:rPr lang="es-MX" sz="1100" b="0" i="0" u="sng" strike="noStrike">
                          <a:solidFill>
                            <a:srgbClr val="0000FF"/>
                          </a:solidFill>
                          <a:effectLst/>
                          <a:latin typeface="Calibri"/>
                          <a:hlinkClick r:id="rId2"/>
                        </a:rPr>
                        <a:t>http://transparencia.tlaxcala.gob.mx/</a:t>
                      </a:r>
                      <a:endParaRPr lang="es-MX" sz="1100" b="0" i="0" u="sng" strike="noStrike">
                        <a:solidFill>
                          <a:srgbClr val="0000FF"/>
                        </a:solidFill>
                        <a:effectLst/>
                        <a:latin typeface="Calibri"/>
                      </a:endParaRPr>
                    </a:p>
                  </a:txBody>
                  <a:tcPr marL="7144" marR="7144" marT="9525" marB="0" anchor="ctr"/>
                </a:tc>
              </a:tr>
              <a:tr h="306401">
                <a:tc>
                  <a:txBody>
                    <a:bodyPr/>
                    <a:lstStyle/>
                    <a:p>
                      <a:pPr algn="ctr" fontAlgn="ctr"/>
                      <a:r>
                        <a:rPr lang="es-MX" sz="1200" u="none" strike="noStrike" dirty="0">
                          <a:effectLst/>
                        </a:rPr>
                        <a:t>7</a:t>
                      </a:r>
                      <a:r>
                        <a:rPr lang="es-MX" sz="1200" u="none" strike="noStrike" dirty="0" smtClean="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100" b="0" i="0" u="none" strike="noStrike" dirty="0">
                          <a:solidFill>
                            <a:srgbClr val="000000"/>
                          </a:solidFill>
                          <a:effectLst/>
                          <a:latin typeface="Tw Cen MT"/>
                        </a:rPr>
                        <a:t>Secretaría de Educación Pública del </a:t>
                      </a:r>
                      <a:r>
                        <a:rPr lang="es-MX" sz="1100" b="0" i="0" u="none" strike="noStrike" dirty="0" smtClean="0">
                          <a:solidFill>
                            <a:srgbClr val="000000"/>
                          </a:solidFill>
                          <a:effectLst/>
                          <a:latin typeface="Tw Cen MT"/>
                        </a:rPr>
                        <a:t>Estado </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11</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26</a:t>
                      </a:r>
                    </a:p>
                  </a:txBody>
                  <a:tcPr marL="7144" marR="7144" marT="9525" marB="0" anchor="ctr"/>
                </a:tc>
                <a:tc>
                  <a:txBody>
                    <a:bodyPr/>
                    <a:lstStyle/>
                    <a:p>
                      <a:pPr algn="ctr" fontAlgn="ctr"/>
                      <a:r>
                        <a:rPr lang="es-MX" sz="1100" b="1" i="0" u="none" strike="noStrike">
                          <a:solidFill>
                            <a:srgbClr val="000000"/>
                          </a:solidFill>
                          <a:effectLst/>
                          <a:latin typeface="Tw Cen MT"/>
                        </a:rPr>
                        <a:t>67</a:t>
                      </a:r>
                    </a:p>
                  </a:txBody>
                  <a:tcPr marL="7144" marR="7144" marT="9525" marB="0" anchor="ctr"/>
                </a:tc>
                <a:tc>
                  <a:txBody>
                    <a:bodyPr/>
                    <a:lstStyle/>
                    <a:p>
                      <a:pPr algn="just" fontAlgn="ctr"/>
                      <a:r>
                        <a:rPr lang="es-MX" sz="1100" b="0" i="0" u="sng" strike="noStrike" dirty="0">
                          <a:solidFill>
                            <a:srgbClr val="0000FF"/>
                          </a:solidFill>
                          <a:effectLst/>
                          <a:latin typeface="Calibri"/>
                          <a:hlinkClick r:id="rId2"/>
                        </a:rPr>
                        <a:t>http://transparencia.tlaxcala.gob.mx/</a:t>
                      </a:r>
                      <a:endParaRPr lang="es-MX" sz="1100" b="0" i="0" u="sng" strike="noStrike" dirty="0">
                        <a:solidFill>
                          <a:srgbClr val="0000FF"/>
                        </a:solidFill>
                        <a:effectLst/>
                        <a:latin typeface="Calibri"/>
                      </a:endParaRPr>
                    </a:p>
                  </a:txBody>
                  <a:tcPr marL="7144" marR="7144" marT="9525" marB="0" anchor="ctr"/>
                </a:tc>
              </a:tr>
              <a:tr h="306401">
                <a:tc gridSpan="6">
                  <a:txBody>
                    <a:bodyPr/>
                    <a:lstStyle/>
                    <a:p>
                      <a:pPr algn="ctr" fontAlgn="ctr"/>
                      <a:r>
                        <a:rPr lang="es-MX" sz="1100" b="1" i="0" u="none" strike="noStrike" dirty="0" smtClean="0">
                          <a:solidFill>
                            <a:srgbClr val="000000"/>
                          </a:solidFill>
                          <a:effectLst/>
                          <a:latin typeface="Tw Cen MT" panose="020B0602020104020603" pitchFamily="34" charset="0"/>
                        </a:rPr>
                        <a:t>                                                                                              </a:t>
                      </a:r>
                      <a:r>
                        <a:rPr lang="es-MX" sz="1100" b="1" i="0" u="none" strike="noStrike" dirty="0" smtClean="0">
                          <a:solidFill>
                            <a:schemeClr val="bg1"/>
                          </a:solidFill>
                          <a:effectLst/>
                          <a:latin typeface="Tw Cen MT" panose="020B0602020104020603" pitchFamily="34" charset="0"/>
                        </a:rPr>
                        <a:t>Promedio Dependencias</a:t>
                      </a:r>
                      <a:r>
                        <a:rPr lang="es-MX" sz="1100" b="1" i="0" u="none" strike="noStrike" baseline="0" dirty="0" smtClean="0">
                          <a:solidFill>
                            <a:schemeClr val="bg1"/>
                          </a:solidFill>
                          <a:effectLst/>
                          <a:latin typeface="Tw Cen MT" panose="020B0602020104020603" pitchFamily="34" charset="0"/>
                        </a:rPr>
                        <a:t> Centralizadas</a:t>
                      </a:r>
                      <a:endParaRPr lang="es-MX" sz="11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100" b="1" i="0" u="none" strike="noStrike" dirty="0" smtClean="0">
                          <a:solidFill>
                            <a:schemeClr val="tx1"/>
                          </a:solidFill>
                          <a:effectLst/>
                          <a:latin typeface="Calibri"/>
                        </a:rPr>
                        <a:t>                   87.97</a:t>
                      </a:r>
                      <a:endParaRPr lang="es-MX" sz="1100" b="1" i="0" u="none" strike="noStrike" dirty="0">
                        <a:solidFill>
                          <a:schemeClr val="tx1"/>
                        </a:solidFill>
                        <a:effectLst/>
                        <a:latin typeface="Calibri"/>
                      </a:endParaRPr>
                    </a:p>
                  </a:txBody>
                  <a:tcPr marL="7144" marR="7144" marT="9525" marB="0" anchor="ctr"/>
                </a:tc>
              </a:tr>
            </a:tbl>
          </a:graphicData>
        </a:graphic>
      </p:graphicFrame>
      <p:sp>
        <p:nvSpPr>
          <p:cNvPr id="4" name="3 CuadroTexto"/>
          <p:cNvSpPr txBox="1"/>
          <p:nvPr/>
        </p:nvSpPr>
        <p:spPr>
          <a:xfrm>
            <a:off x="1243584" y="355355"/>
            <a:ext cx="4251960" cy="400110"/>
          </a:xfrm>
          <a:prstGeom prst="rect">
            <a:avLst/>
          </a:prstGeom>
          <a:noFill/>
        </p:spPr>
        <p:txBody>
          <a:bodyPr wrap="square" rtlCol="0">
            <a:spAutoFit/>
          </a:bodyPr>
          <a:lstStyle/>
          <a:p>
            <a:r>
              <a:rPr lang="es-MX" sz="2000" b="1" dirty="0" smtClean="0"/>
              <a:t>Poder Ejecutivo</a:t>
            </a:r>
            <a:endParaRPr lang="es-MX" sz="2000" b="1" dirty="0"/>
          </a:p>
        </p:txBody>
      </p:sp>
    </p:spTree>
    <p:extLst>
      <p:ext uri="{BB962C8B-B14F-4D97-AF65-F5344CB8AC3E}">
        <p14:creationId xmlns:p14="http://schemas.microsoft.com/office/powerpoint/2010/main" val="613618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6" name="Título 1"/>
          <p:cNvSpPr txBox="1">
            <a:spLocks/>
          </p:cNvSpPr>
          <p:nvPr/>
        </p:nvSpPr>
        <p:spPr>
          <a:xfrm>
            <a:off x="1666344" y="702582"/>
            <a:ext cx="4835626" cy="506186"/>
          </a:xfrm>
          <a:prstGeom prst="rect">
            <a:avLst/>
          </a:prstGeom>
        </p:spPr>
        <p:txBody>
          <a:bodyPr anchor="b">
            <a:normAutofit fontScale="7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3200" dirty="0" smtClean="0"/>
              <a:t>Índices</a:t>
            </a:r>
            <a:r>
              <a:rPr lang="es-MX" dirty="0" smtClean="0"/>
              <a:t> </a:t>
            </a:r>
            <a:endParaRPr lang="es-MX" dirty="0"/>
          </a:p>
        </p:txBody>
      </p:sp>
      <p:graphicFrame>
        <p:nvGraphicFramePr>
          <p:cNvPr id="11" name="Marcador de contenido 3"/>
          <p:cNvGraphicFramePr>
            <a:graphicFrameLocks/>
          </p:cNvGraphicFramePr>
          <p:nvPr>
            <p:extLst>
              <p:ext uri="{D42A27DB-BD31-4B8C-83A1-F6EECF244321}">
                <p14:modId xmlns:p14="http://schemas.microsoft.com/office/powerpoint/2010/main" val="4158794283"/>
              </p:ext>
            </p:extLst>
          </p:nvPr>
        </p:nvGraphicFramePr>
        <p:xfrm>
          <a:off x="1236519" y="1552074"/>
          <a:ext cx="7242464" cy="4599345"/>
        </p:xfrm>
        <a:graphic>
          <a:graphicData uri="http://schemas.openxmlformats.org/drawingml/2006/table">
            <a:tbl>
              <a:tblPr>
                <a:tableStyleId>{5C22544A-7EE6-4342-B048-85BDC9FD1C3A}</a:tableStyleId>
              </a:tblPr>
              <a:tblGrid>
                <a:gridCol w="1948678"/>
                <a:gridCol w="835262"/>
                <a:gridCol w="3877083"/>
                <a:gridCol w="581441"/>
              </a:tblGrid>
              <a:tr h="372004">
                <a:tc gridSpan="2">
                  <a:txBody>
                    <a:bodyPr/>
                    <a:lstStyle/>
                    <a:p>
                      <a:pPr algn="ctr">
                        <a:lnSpc>
                          <a:spcPct val="150000"/>
                        </a:lnSpc>
                        <a:spcAft>
                          <a:spcPts val="0"/>
                        </a:spcAft>
                      </a:pPr>
                      <a:r>
                        <a:rPr lang="es-MX" sz="1200" dirty="0">
                          <a:effectLst/>
                        </a:rPr>
                        <a:t>Índice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solidFill>
                      <a:schemeClr val="accent2">
                        <a:lumMod val="60000"/>
                        <a:lumOff val="40000"/>
                      </a:schemeClr>
                    </a:solidFill>
                  </a:tcPr>
                </a:tc>
                <a:tc hMerge="1">
                  <a:txBody>
                    <a:bodyPr/>
                    <a:lstStyle/>
                    <a:p>
                      <a:endParaRPr lang="es-MX"/>
                    </a:p>
                  </a:txBody>
                  <a:tcPr/>
                </a:tc>
                <a:tc>
                  <a:txBody>
                    <a:bodyPr/>
                    <a:lstStyle/>
                    <a:p>
                      <a:pPr algn="ctr">
                        <a:lnSpc>
                          <a:spcPct val="150000"/>
                        </a:lnSpc>
                        <a:spcAft>
                          <a:spcPts val="0"/>
                        </a:spcAft>
                      </a:pPr>
                      <a:r>
                        <a:rPr lang="es-MX" sz="1200" dirty="0">
                          <a:effectLst/>
                        </a:rPr>
                        <a:t>Descripción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solidFill>
                      <a:schemeClr val="accent2">
                        <a:lumMod val="60000"/>
                        <a:lumOff val="40000"/>
                      </a:schemeClr>
                    </a:solidFill>
                  </a:tcPr>
                </a:tc>
                <a:tc>
                  <a:txBody>
                    <a:bodyPr/>
                    <a:lstStyle/>
                    <a:p>
                      <a:pPr algn="ctr">
                        <a:lnSpc>
                          <a:spcPct val="150000"/>
                        </a:lnSpc>
                        <a:spcAft>
                          <a:spcPts val="0"/>
                        </a:spcAft>
                      </a:pPr>
                      <a:r>
                        <a:rPr lang="es-MX" sz="1200" dirty="0">
                          <a:effectLst/>
                        </a:rPr>
                        <a:t>Valor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solidFill>
                      <a:schemeClr val="accent2">
                        <a:lumMod val="60000"/>
                        <a:lumOff val="40000"/>
                      </a:schemeClr>
                    </a:solidFill>
                  </a:tcPr>
                </a:tc>
              </a:tr>
              <a:tr h="1305895">
                <a:tc>
                  <a:txBody>
                    <a:bodyPr/>
                    <a:lstStyle/>
                    <a:p>
                      <a:pPr algn="ctr">
                        <a:lnSpc>
                          <a:spcPct val="107000"/>
                        </a:lnSpc>
                        <a:spcAft>
                          <a:spcPts val="0"/>
                        </a:spcAft>
                      </a:pPr>
                      <a:r>
                        <a:rPr lang="es-MX" sz="1200" dirty="0">
                          <a:effectLst/>
                        </a:rPr>
                        <a:t>Índice de Cumplimiento de la Información Pública de Oficio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ctr">
                        <a:lnSpc>
                          <a:spcPct val="107000"/>
                        </a:lnSpc>
                        <a:spcAft>
                          <a:spcPts val="0"/>
                        </a:spcAft>
                      </a:pPr>
                      <a:r>
                        <a:rPr lang="es-MX" sz="1200" dirty="0">
                          <a:effectLst/>
                        </a:rPr>
                        <a:t>ICIPO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just">
                        <a:lnSpc>
                          <a:spcPct val="107000"/>
                        </a:lnSpc>
                        <a:spcAft>
                          <a:spcPts val="0"/>
                        </a:spcAft>
                      </a:pPr>
                      <a:r>
                        <a:rPr lang="es-MX" sz="1200" dirty="0">
                          <a:effectLst/>
                        </a:rPr>
                        <a:t>Verificación a los portales de transparencia, en cuanto a la publicación de la información mínima de oficio establecida en los artículos 8, 9, 10, 11, 12 y 13 de la LAIPET.</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ctr">
                        <a:lnSpc>
                          <a:spcPct val="107000"/>
                        </a:lnSpc>
                        <a:spcAft>
                          <a:spcPts val="0"/>
                        </a:spcAft>
                      </a:pPr>
                      <a:r>
                        <a:rPr lang="es-MX" sz="1200" dirty="0">
                          <a:effectLst/>
                        </a:rPr>
                        <a:t>50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r>
              <a:tr h="1305895">
                <a:tc>
                  <a:txBody>
                    <a:bodyPr/>
                    <a:lstStyle/>
                    <a:p>
                      <a:pPr algn="ctr">
                        <a:lnSpc>
                          <a:spcPct val="107000"/>
                        </a:lnSpc>
                        <a:spcAft>
                          <a:spcPts val="0"/>
                        </a:spcAft>
                      </a:pPr>
                      <a:r>
                        <a:rPr lang="es-MX" sz="1200" dirty="0">
                          <a:effectLst/>
                        </a:rPr>
                        <a:t>Índice </a:t>
                      </a:r>
                      <a:r>
                        <a:rPr lang="es-MX" sz="1200" dirty="0" smtClean="0">
                          <a:effectLst/>
                        </a:rPr>
                        <a:t>de</a:t>
                      </a:r>
                      <a:r>
                        <a:rPr lang="es-MX" sz="1200" baseline="0" dirty="0" smtClean="0">
                          <a:effectLst/>
                        </a:rPr>
                        <a:t> Participación del Sujeto Obligado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ctr">
                        <a:lnSpc>
                          <a:spcPct val="107000"/>
                        </a:lnSpc>
                        <a:spcAft>
                          <a:spcPts val="0"/>
                        </a:spcAft>
                      </a:pPr>
                      <a:r>
                        <a:rPr lang="es-MX" sz="1200" dirty="0" smtClean="0">
                          <a:effectLst/>
                        </a:rPr>
                        <a:t>IPARSO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just">
                        <a:lnSpc>
                          <a:spcPct val="107000"/>
                        </a:lnSpc>
                        <a:spcAft>
                          <a:spcPts val="0"/>
                        </a:spcAft>
                      </a:pPr>
                      <a:r>
                        <a:rPr lang="es-MX" sz="1200" dirty="0" smtClean="0">
                          <a:effectLst/>
                          <a:latin typeface="+mn-lt"/>
                          <a:ea typeface="Calibri" panose="020F0502020204030204" pitchFamily="34" charset="0"/>
                          <a:cs typeface="Times New Roman" panose="02020603050405020304" pitchFamily="18" charset="0"/>
                        </a:rPr>
                        <a:t>Establece</a:t>
                      </a:r>
                      <a:r>
                        <a:rPr lang="es-MX" sz="1200" baseline="0" dirty="0" smtClean="0">
                          <a:effectLst/>
                          <a:latin typeface="+mn-lt"/>
                          <a:ea typeface="Calibri" panose="020F0502020204030204" pitchFamily="34" charset="0"/>
                          <a:cs typeface="Times New Roman" panose="02020603050405020304" pitchFamily="18" charset="0"/>
                        </a:rPr>
                        <a:t> el nivel de participación del Sujeto Obligado para contribuir en la difusión del DAIP y acciones de capacitación que haya obtenido. </a:t>
                      </a:r>
                      <a:endParaRPr lang="es-MX" sz="1200" dirty="0">
                        <a:effectLst/>
                        <a:latin typeface="+mn-lt"/>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ctr">
                        <a:lnSpc>
                          <a:spcPct val="107000"/>
                        </a:lnSpc>
                        <a:spcAft>
                          <a:spcPts val="0"/>
                        </a:spcAft>
                      </a:pPr>
                      <a:r>
                        <a:rPr lang="es-MX" sz="1200" dirty="0">
                          <a:effectLst/>
                        </a:rPr>
                        <a:t>30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r>
              <a:tr h="1046340">
                <a:tc>
                  <a:txBody>
                    <a:bodyPr/>
                    <a:lstStyle/>
                    <a:p>
                      <a:pPr algn="ctr">
                        <a:lnSpc>
                          <a:spcPct val="107000"/>
                        </a:lnSpc>
                        <a:spcAft>
                          <a:spcPts val="0"/>
                        </a:spcAft>
                      </a:pPr>
                      <a:r>
                        <a:rPr lang="es-MX" sz="1200" dirty="0">
                          <a:effectLst/>
                        </a:rPr>
                        <a:t>Índice de </a:t>
                      </a:r>
                      <a:r>
                        <a:rPr lang="es-MX" sz="1200" dirty="0" smtClean="0">
                          <a:effectLst/>
                        </a:rPr>
                        <a:t>Cumplimiento</a:t>
                      </a:r>
                      <a:r>
                        <a:rPr lang="es-MX" sz="1200" baseline="0" dirty="0" smtClean="0">
                          <a:effectLst/>
                        </a:rPr>
                        <a:t> de Requerimientos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ctr">
                        <a:lnSpc>
                          <a:spcPct val="107000"/>
                        </a:lnSpc>
                        <a:spcAft>
                          <a:spcPts val="0"/>
                        </a:spcAft>
                      </a:pPr>
                      <a:r>
                        <a:rPr lang="es-MX" sz="1200" dirty="0" smtClean="0">
                          <a:effectLst/>
                        </a:rPr>
                        <a:t>ICR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just">
                        <a:lnSpc>
                          <a:spcPct val="107000"/>
                        </a:lnSpc>
                        <a:spcAft>
                          <a:spcPts val="0"/>
                        </a:spcAft>
                      </a:pPr>
                      <a:r>
                        <a:rPr lang="es-MX" sz="1200" dirty="0" smtClean="0">
                          <a:effectLst/>
                        </a:rPr>
                        <a:t>Establece el cumplimiento de las recomendaciones, requerimientos y demás documentos análogos que en materia de acceso a la información, emita el Consejo General.</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c>
                  <a:txBody>
                    <a:bodyPr/>
                    <a:lstStyle/>
                    <a:p>
                      <a:pPr algn="ctr">
                        <a:lnSpc>
                          <a:spcPct val="107000"/>
                        </a:lnSpc>
                        <a:spcAft>
                          <a:spcPts val="0"/>
                        </a:spcAft>
                      </a:pPr>
                      <a:r>
                        <a:rPr lang="es-MX" sz="1200" dirty="0">
                          <a:effectLst/>
                        </a:rPr>
                        <a:t>20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40000"/>
                        <a:lumOff val="60000"/>
                      </a:schemeClr>
                    </a:solidFill>
                  </a:tcPr>
                </a:tc>
              </a:tr>
              <a:tr h="569211">
                <a:tc>
                  <a:txBody>
                    <a:bodyPr/>
                    <a:lstStyle/>
                    <a:p>
                      <a:pPr algn="ctr">
                        <a:lnSpc>
                          <a:spcPct val="107000"/>
                        </a:lnSpc>
                        <a:spcAft>
                          <a:spcPts val="0"/>
                        </a:spcAft>
                      </a:pPr>
                      <a:r>
                        <a:rPr lang="es-MX" sz="1200" dirty="0">
                          <a:effectLst/>
                        </a:rPr>
                        <a:t>Índice General de Cumplimiento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solidFill>
                      <a:schemeClr val="accent2">
                        <a:lumMod val="60000"/>
                        <a:lumOff val="40000"/>
                      </a:schemeClr>
                    </a:solidFill>
                  </a:tcPr>
                </a:tc>
                <a:tc>
                  <a:txBody>
                    <a:bodyPr/>
                    <a:lstStyle/>
                    <a:p>
                      <a:pPr algn="ctr">
                        <a:lnSpc>
                          <a:spcPct val="107000"/>
                        </a:lnSpc>
                        <a:spcAft>
                          <a:spcPts val="0"/>
                        </a:spcAft>
                      </a:pPr>
                      <a:r>
                        <a:rPr lang="es-MX" sz="1200" dirty="0">
                          <a:effectLst/>
                        </a:rPr>
                        <a:t>IGC</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nSpc>
                          <a:spcPct val="107000"/>
                        </a:lnSpc>
                        <a:spcAft>
                          <a:spcPts val="0"/>
                        </a:spcAft>
                      </a:pPr>
                      <a:r>
                        <a:rPr lang="es-MX" sz="1200" dirty="0">
                          <a:effectLst/>
                        </a:rPr>
                        <a:t>Resultado de la suma de los tres indicadores.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c>
                  <a:txBody>
                    <a:bodyPr/>
                    <a:lstStyle/>
                    <a:p>
                      <a:pPr algn="ctr">
                        <a:lnSpc>
                          <a:spcPct val="107000"/>
                        </a:lnSpc>
                        <a:spcAft>
                          <a:spcPts val="0"/>
                        </a:spcAft>
                      </a:pPr>
                      <a:r>
                        <a:rPr lang="es-MX" sz="1200" dirty="0">
                          <a:effectLst/>
                        </a:rPr>
                        <a:t>100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7144" marB="0" anchor="ctr">
                    <a:solidFill>
                      <a:schemeClr val="accent2">
                        <a:lumMod val="60000"/>
                        <a:lumOff val="40000"/>
                      </a:schemeClr>
                    </a:solidFill>
                  </a:tcPr>
                </a:tc>
              </a:tr>
            </a:tbl>
          </a:graphicData>
        </a:graphic>
      </p:graphicFrame>
    </p:spTree>
    <p:extLst>
      <p:ext uri="{BB962C8B-B14F-4D97-AF65-F5344CB8AC3E}">
        <p14:creationId xmlns:p14="http://schemas.microsoft.com/office/powerpoint/2010/main" val="3847348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3543653609"/>
              </p:ext>
            </p:extLst>
          </p:nvPr>
        </p:nvGraphicFramePr>
        <p:xfrm>
          <a:off x="342900" y="450237"/>
          <a:ext cx="8468590" cy="6201873"/>
        </p:xfrm>
        <a:graphic>
          <a:graphicData uri="http://schemas.openxmlformats.org/drawingml/2006/table">
            <a:tbl>
              <a:tblPr firstRow="1" firstCol="1" bandRow="1">
                <a:tableStyleId>{EB344D84-9AFB-497E-A393-DC336BA19D2E}</a:tableStyleId>
              </a:tblPr>
              <a:tblGrid>
                <a:gridCol w="369108"/>
                <a:gridCol w="3040723"/>
                <a:gridCol w="600327"/>
                <a:gridCol w="718788"/>
                <a:gridCol w="641082"/>
                <a:gridCol w="611941"/>
                <a:gridCol w="2486621"/>
              </a:tblGrid>
              <a:tr h="335239">
                <a:tc gridSpan="7">
                  <a:txBody>
                    <a:bodyPr/>
                    <a:lstStyle/>
                    <a:p>
                      <a:pPr algn="ctr" fontAlgn="ctr"/>
                      <a:r>
                        <a:rPr lang="es-MX" sz="1200" b="1" i="0" u="none" strike="noStrike" dirty="0" smtClean="0">
                          <a:solidFill>
                            <a:schemeClr val="bg1"/>
                          </a:solidFill>
                          <a:effectLst/>
                          <a:latin typeface="Arial Narrow" panose="020B0606020202030204" pitchFamily="34" charset="0"/>
                        </a:rPr>
                        <a:t>DESCONCENTRADAS</a:t>
                      </a: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r>
              <a:tr h="335239">
                <a:tc>
                  <a:txBody>
                    <a:bodyPr/>
                    <a:lstStyle/>
                    <a:p>
                      <a:pPr algn="ctr" fontAlgn="ctr"/>
                      <a:r>
                        <a:rPr lang="es-MX" sz="1400" u="none" strike="noStrike" dirty="0">
                          <a:effectLst/>
                        </a:rPr>
                        <a:t>No. </a:t>
                      </a:r>
                      <a:endParaRPr lang="es-MX" sz="14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66709">
                <a:tc>
                  <a:txBody>
                    <a:bodyPr/>
                    <a:lstStyle/>
                    <a:p>
                      <a:pPr algn="ctr" fontAlgn="ctr"/>
                      <a:r>
                        <a:rPr lang="es-MX" sz="1200" b="1" i="0" u="none" strike="noStrike" dirty="0" smtClean="0">
                          <a:solidFill>
                            <a:schemeClr val="lt1"/>
                          </a:solidFill>
                          <a:effectLst/>
                          <a:latin typeface="+mn-lt"/>
                        </a:rPr>
                        <a:t>77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Contraloría del Ejecutivo</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a:solidFill>
                            <a:srgbClr val="000000"/>
                          </a:solidFill>
                          <a:effectLst/>
                          <a:latin typeface="Tw Cen MT"/>
                        </a:rPr>
                        <a:t>100</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296592">
                <a:tc>
                  <a:txBody>
                    <a:bodyPr/>
                    <a:lstStyle/>
                    <a:p>
                      <a:pPr algn="ctr" fontAlgn="ctr"/>
                      <a:r>
                        <a:rPr lang="es-MX" sz="1200" b="1" i="0" u="none" strike="noStrike" dirty="0" smtClean="0">
                          <a:solidFill>
                            <a:schemeClr val="lt1"/>
                          </a:solidFill>
                          <a:effectLst/>
                          <a:latin typeface="+mn-lt"/>
                        </a:rPr>
                        <a:t>78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Colegio de Bachilleres del Estado de Tlaxcala</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46</a:t>
                      </a:r>
                    </a:p>
                  </a:txBody>
                  <a:tcPr marL="7144" marR="7144" marT="9525" marB="0" anchor="ctr"/>
                </a:tc>
                <a:tc>
                  <a:txBody>
                    <a:bodyPr/>
                    <a:lstStyle/>
                    <a:p>
                      <a:pPr algn="ctr" fontAlgn="ctr"/>
                      <a:r>
                        <a:rPr lang="es-MX" sz="1200" b="1" i="0" u="none" strike="noStrike">
                          <a:solidFill>
                            <a:srgbClr val="000000"/>
                          </a:solidFill>
                          <a:effectLst/>
                          <a:latin typeface="Tw Cen MT"/>
                        </a:rPr>
                        <a:t>96</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93306">
                <a:tc>
                  <a:txBody>
                    <a:bodyPr/>
                    <a:lstStyle/>
                    <a:p>
                      <a:pPr algn="ctr" fontAlgn="ctr"/>
                      <a:r>
                        <a:rPr lang="es-MX" sz="1200" b="1" i="0" u="none" strike="noStrike" dirty="0" smtClean="0">
                          <a:solidFill>
                            <a:schemeClr val="lt1"/>
                          </a:solidFill>
                          <a:effectLst/>
                          <a:latin typeface="+mn-lt"/>
                        </a:rPr>
                        <a:t>79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Comisión Ejecutiva </a:t>
                      </a:r>
                      <a:r>
                        <a:rPr lang="es-MX" sz="1200" b="0" i="0" u="none" strike="noStrike" dirty="0">
                          <a:solidFill>
                            <a:srgbClr val="000000"/>
                          </a:solidFill>
                          <a:effectLst/>
                          <a:latin typeface="Tw Cen MT"/>
                        </a:rPr>
                        <a:t>del Sistema Estatal de Seguridad Pública</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ctr"/>
                      <a:r>
                        <a:rPr lang="es-MX" sz="1200" b="0" i="0" u="none" strike="noStrike" dirty="0">
                          <a:solidFill>
                            <a:srgbClr val="000000"/>
                          </a:solidFill>
                          <a:effectLst/>
                          <a:latin typeface="Tw Cen MT"/>
                        </a:rPr>
                        <a:t>47</a:t>
                      </a:r>
                    </a:p>
                  </a:txBody>
                  <a:tcPr marL="7144" marR="7144" marT="9525" marB="0" anchor="ctr"/>
                </a:tc>
                <a:tc>
                  <a:txBody>
                    <a:bodyPr/>
                    <a:lstStyle/>
                    <a:p>
                      <a:pPr algn="ctr" fontAlgn="ctr"/>
                      <a:r>
                        <a:rPr lang="es-MX" sz="1200" b="1" i="0" u="none" strike="noStrike" dirty="0">
                          <a:solidFill>
                            <a:srgbClr val="000000"/>
                          </a:solidFill>
                          <a:effectLst/>
                          <a:latin typeface="Tw Cen MT"/>
                        </a:rPr>
                        <a:t>85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65671">
                <a:tc>
                  <a:txBody>
                    <a:bodyPr/>
                    <a:lstStyle/>
                    <a:p>
                      <a:pPr algn="ctr" fontAlgn="ctr"/>
                      <a:r>
                        <a:rPr lang="es-MX" sz="1200" b="1" i="0" u="none" strike="noStrike" dirty="0" smtClean="0">
                          <a:solidFill>
                            <a:schemeClr val="lt1"/>
                          </a:solidFill>
                          <a:effectLst/>
                          <a:latin typeface="+mn-lt"/>
                        </a:rPr>
                        <a:t>80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Centro de Educación Continua y a Distancia del Instituto Politécnico Nacional Unidad Tlaxcala</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ctr"/>
                      <a:r>
                        <a:rPr lang="es-MX" sz="1200" b="0" i="0" u="none" strike="noStrike">
                          <a:solidFill>
                            <a:srgbClr val="000000"/>
                          </a:solidFill>
                          <a:effectLst/>
                          <a:latin typeface="Tw Cen MT"/>
                        </a:rPr>
                        <a:t>40.5</a:t>
                      </a:r>
                    </a:p>
                  </a:txBody>
                  <a:tcPr marL="7144" marR="7144" marT="9525" marB="0" anchor="ctr"/>
                </a:tc>
                <a:tc>
                  <a:txBody>
                    <a:bodyPr/>
                    <a:lstStyle/>
                    <a:p>
                      <a:pPr algn="ctr" fontAlgn="ctr"/>
                      <a:r>
                        <a:rPr lang="es-MX" sz="1200" b="1" i="0" u="none" strike="noStrike">
                          <a:solidFill>
                            <a:srgbClr val="000000"/>
                          </a:solidFill>
                          <a:effectLst/>
                          <a:latin typeface="Tw Cen MT"/>
                        </a:rPr>
                        <a:t>78.5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93306">
                <a:tc>
                  <a:txBody>
                    <a:bodyPr/>
                    <a:lstStyle/>
                    <a:p>
                      <a:pPr algn="ctr" fontAlgn="ctr"/>
                      <a:r>
                        <a:rPr lang="es-MX" sz="1200" b="1" i="0" u="none" strike="noStrike" dirty="0" smtClean="0">
                          <a:solidFill>
                            <a:schemeClr val="lt1"/>
                          </a:solidFill>
                          <a:effectLst/>
                          <a:latin typeface="+mn-lt"/>
                        </a:rPr>
                        <a:t>81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a:rPr>
                        <a:t>Coordinación</a:t>
                      </a:r>
                      <a:r>
                        <a:rPr lang="es-MX" sz="1200" b="0" i="0" u="none" strike="noStrike" baseline="0" dirty="0" smtClean="0">
                          <a:solidFill>
                            <a:srgbClr val="000000"/>
                          </a:solidFill>
                          <a:effectLst/>
                          <a:latin typeface="Tw Cen MT"/>
                        </a:rPr>
                        <a:t> del S</a:t>
                      </a:r>
                      <a:r>
                        <a:rPr lang="es-MX" sz="1200" b="0" i="0" u="none" strike="noStrike" dirty="0" smtClean="0">
                          <a:solidFill>
                            <a:srgbClr val="000000"/>
                          </a:solidFill>
                          <a:effectLst/>
                          <a:latin typeface="Tw Cen MT"/>
                        </a:rPr>
                        <a:t>istema </a:t>
                      </a:r>
                      <a:r>
                        <a:rPr lang="es-MX" sz="1200" b="0" i="0" u="none" strike="noStrike" dirty="0">
                          <a:solidFill>
                            <a:srgbClr val="000000"/>
                          </a:solidFill>
                          <a:effectLst/>
                          <a:latin typeface="Tw Cen MT"/>
                        </a:rPr>
                        <a:t>Estatal de Promoción del Empleo y Desarrollo Comunitario </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16</a:t>
                      </a:r>
                    </a:p>
                  </a:txBody>
                  <a:tcPr marL="7144" marR="7144" marT="9525" marB="0" anchor="ctr"/>
                </a:tc>
                <a:tc>
                  <a:txBody>
                    <a:bodyPr/>
                    <a:lstStyle/>
                    <a:p>
                      <a:pPr algn="ctr" fontAlgn="ctr"/>
                      <a:r>
                        <a:rPr lang="es-MX" sz="1200" b="0" i="0" u="none" strike="noStrike" dirty="0">
                          <a:solidFill>
                            <a:srgbClr val="000000"/>
                          </a:solidFill>
                          <a:effectLst/>
                          <a:latin typeface="Tw Cen MT"/>
                        </a:rPr>
                        <a:t>39.5</a:t>
                      </a:r>
                    </a:p>
                  </a:txBody>
                  <a:tcPr marL="7144" marR="7144" marT="9525" marB="0" anchor="ctr"/>
                </a:tc>
                <a:tc>
                  <a:txBody>
                    <a:bodyPr/>
                    <a:lstStyle/>
                    <a:p>
                      <a:pPr algn="ctr" fontAlgn="ctr"/>
                      <a:r>
                        <a:rPr lang="es-MX" sz="1200" b="1" i="0" u="none" strike="noStrike" dirty="0">
                          <a:solidFill>
                            <a:srgbClr val="000000"/>
                          </a:solidFill>
                          <a:effectLst/>
                          <a:latin typeface="Tw Cen MT"/>
                        </a:rPr>
                        <a:t>75.5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476800">
                <a:tc>
                  <a:txBody>
                    <a:bodyPr/>
                    <a:lstStyle/>
                    <a:p>
                      <a:pPr algn="ctr" fontAlgn="ctr"/>
                      <a:r>
                        <a:rPr lang="es-MX" sz="1200" b="1" i="0" u="none" strike="noStrike" dirty="0" smtClean="0">
                          <a:solidFill>
                            <a:schemeClr val="lt1"/>
                          </a:solidFill>
                          <a:effectLst/>
                          <a:latin typeface="+mn-lt"/>
                        </a:rPr>
                        <a:t>82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Instituto Tlaxcalteca de Asistencia Especializada a la Salud</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ctr"/>
                      <a:r>
                        <a:rPr lang="es-MX" sz="1200" b="0" i="0" u="none" strike="noStrike" dirty="0">
                          <a:solidFill>
                            <a:srgbClr val="000000"/>
                          </a:solidFill>
                          <a:effectLst/>
                          <a:latin typeface="Tw Cen MT"/>
                        </a:rPr>
                        <a:t>40.5</a:t>
                      </a:r>
                    </a:p>
                  </a:txBody>
                  <a:tcPr marL="7144" marR="7144" marT="9525" marB="0" anchor="ctr"/>
                </a:tc>
                <a:tc>
                  <a:txBody>
                    <a:bodyPr/>
                    <a:lstStyle/>
                    <a:p>
                      <a:pPr algn="ctr" fontAlgn="ctr"/>
                      <a:r>
                        <a:rPr lang="es-MX" sz="1200" b="1" i="0" u="none" strike="noStrike">
                          <a:solidFill>
                            <a:srgbClr val="000000"/>
                          </a:solidFill>
                          <a:effectLst/>
                          <a:latin typeface="Tw Cen MT"/>
                        </a:rPr>
                        <a:t>74.5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28030">
                <a:tc>
                  <a:txBody>
                    <a:bodyPr/>
                    <a:lstStyle/>
                    <a:p>
                      <a:pPr algn="ctr" fontAlgn="ctr"/>
                      <a:r>
                        <a:rPr lang="es-MX" sz="1200" b="1" i="0" u="none" strike="noStrike" dirty="0" smtClean="0">
                          <a:solidFill>
                            <a:schemeClr val="lt1"/>
                          </a:solidFill>
                          <a:effectLst/>
                          <a:latin typeface="+mn-lt"/>
                        </a:rPr>
                        <a:t>83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Comisión Estatal de Arbitraje Médico de Tlaxcala</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ctr"/>
                      <a:r>
                        <a:rPr lang="es-MX" sz="1200" b="0" i="0" u="none" strike="noStrike">
                          <a:solidFill>
                            <a:srgbClr val="000000"/>
                          </a:solidFill>
                          <a:effectLst/>
                          <a:latin typeface="Tw Cen MT"/>
                        </a:rPr>
                        <a:t>28</a:t>
                      </a:r>
                    </a:p>
                  </a:txBody>
                  <a:tcPr marL="7144" marR="7144" marT="9525" marB="0" anchor="ctr"/>
                </a:tc>
                <a:tc>
                  <a:txBody>
                    <a:bodyPr/>
                    <a:lstStyle/>
                    <a:p>
                      <a:pPr algn="ctr" fontAlgn="ctr"/>
                      <a:r>
                        <a:rPr lang="es-MX" sz="1200" b="0" i="0" u="none" strike="noStrike" dirty="0">
                          <a:solidFill>
                            <a:srgbClr val="000000"/>
                          </a:solidFill>
                          <a:effectLst/>
                          <a:latin typeface="Tw Cen MT"/>
                        </a:rPr>
                        <a:t>25</a:t>
                      </a:r>
                    </a:p>
                  </a:txBody>
                  <a:tcPr marL="7144" marR="7144" marT="9525" marB="0" anchor="ctr"/>
                </a:tc>
                <a:tc>
                  <a:txBody>
                    <a:bodyPr/>
                    <a:lstStyle/>
                    <a:p>
                      <a:pPr algn="ctr" fontAlgn="ctr"/>
                      <a:r>
                        <a:rPr lang="es-MX" sz="1200" b="1" i="0" u="none" strike="noStrike">
                          <a:solidFill>
                            <a:srgbClr val="000000"/>
                          </a:solidFill>
                          <a:effectLst/>
                          <a:latin typeface="Tw Cen MT"/>
                        </a:rPr>
                        <a:t>71</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540961">
                <a:tc>
                  <a:txBody>
                    <a:bodyPr/>
                    <a:lstStyle/>
                    <a:p>
                      <a:pPr algn="ctr" fontAlgn="ctr"/>
                      <a:r>
                        <a:rPr lang="es-MX" sz="1200" b="1" i="0" u="none" strike="noStrike" dirty="0" smtClean="0">
                          <a:solidFill>
                            <a:schemeClr val="lt1"/>
                          </a:solidFill>
                          <a:effectLst/>
                          <a:latin typeface="+mn-lt"/>
                        </a:rPr>
                        <a:t>84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Coordinación de Servicio Social de Estudiantes de las Instituciones de Educación Superior</a:t>
                      </a:r>
                    </a:p>
                  </a:txBody>
                  <a:tcPr marL="7144" marR="7144" marT="9525" marB="0" anchor="ctr"/>
                </a:tc>
                <a:tc>
                  <a:txBody>
                    <a:bodyPr/>
                    <a:lstStyle/>
                    <a:p>
                      <a:pPr algn="ctr" fontAlgn="ctr"/>
                      <a:r>
                        <a:rPr lang="es-MX" sz="1200" b="0" i="0" u="none" strike="noStrike">
                          <a:solidFill>
                            <a:srgbClr val="000000"/>
                          </a:solidFill>
                          <a:effectLst/>
                          <a:latin typeface="Tw Cen MT"/>
                        </a:rPr>
                        <a:t>12</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ctr"/>
                      <a:r>
                        <a:rPr lang="es-MX" sz="1200" b="0" i="0" u="none" strike="noStrike" dirty="0">
                          <a:solidFill>
                            <a:srgbClr val="000000"/>
                          </a:solidFill>
                          <a:effectLst/>
                          <a:latin typeface="Tw Cen MT"/>
                        </a:rPr>
                        <a:t>38</a:t>
                      </a:r>
                    </a:p>
                  </a:txBody>
                  <a:tcPr marL="7144" marR="7144" marT="9525" marB="0" anchor="ctr"/>
                </a:tc>
                <a:tc>
                  <a:txBody>
                    <a:bodyPr/>
                    <a:lstStyle/>
                    <a:p>
                      <a:pPr algn="ctr" fontAlgn="ctr"/>
                      <a:r>
                        <a:rPr lang="es-MX" sz="1200" b="1" i="0" u="none" strike="noStrike">
                          <a:solidFill>
                            <a:srgbClr val="000000"/>
                          </a:solidFill>
                          <a:effectLst/>
                          <a:latin typeface="Tw Cen MT"/>
                        </a:rPr>
                        <a:t>68</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277345">
                <a:tc>
                  <a:txBody>
                    <a:bodyPr/>
                    <a:lstStyle/>
                    <a:p>
                      <a:pPr algn="ctr" fontAlgn="ctr"/>
                      <a:r>
                        <a:rPr lang="es-MX" sz="1200" b="1" i="0" u="none" strike="noStrike" dirty="0" smtClean="0">
                          <a:solidFill>
                            <a:schemeClr val="lt1"/>
                          </a:solidFill>
                          <a:effectLst/>
                          <a:latin typeface="+mn-lt"/>
                        </a:rPr>
                        <a:t>85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Instituto Estatal de la </a:t>
                      </a:r>
                      <a:r>
                        <a:rPr lang="es-MX" sz="1200" b="0" i="0" u="none" strike="noStrike" dirty="0" smtClean="0">
                          <a:solidFill>
                            <a:srgbClr val="000000"/>
                          </a:solidFill>
                          <a:effectLst/>
                          <a:latin typeface="Tw Cen MT"/>
                        </a:rPr>
                        <a:t>Mujer</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7</a:t>
                      </a:r>
                    </a:p>
                  </a:txBody>
                  <a:tcPr marL="7144" marR="7144" marT="9525" marB="0" anchor="ctr"/>
                </a:tc>
                <a:tc>
                  <a:txBody>
                    <a:bodyPr/>
                    <a:lstStyle/>
                    <a:p>
                      <a:pPr algn="ctr" fontAlgn="ctr"/>
                      <a:r>
                        <a:rPr lang="es-MX" sz="1200" b="0" i="0" u="none" strike="noStrike">
                          <a:solidFill>
                            <a:srgbClr val="000000"/>
                          </a:solidFill>
                          <a:effectLst/>
                          <a:latin typeface="Tw Cen MT"/>
                        </a:rPr>
                        <a:t>24</a:t>
                      </a:r>
                    </a:p>
                  </a:txBody>
                  <a:tcPr marL="7144" marR="7144" marT="9525" marB="0" anchor="ctr"/>
                </a:tc>
                <a:tc>
                  <a:txBody>
                    <a:bodyPr/>
                    <a:lstStyle/>
                    <a:p>
                      <a:pPr algn="ctr" fontAlgn="ctr"/>
                      <a:r>
                        <a:rPr lang="es-MX" sz="1200" b="0" i="0" u="none" strike="noStrike">
                          <a:solidFill>
                            <a:srgbClr val="000000"/>
                          </a:solidFill>
                          <a:effectLst/>
                          <a:latin typeface="Tw Cen MT"/>
                        </a:rPr>
                        <a:t>34.5</a:t>
                      </a:r>
                    </a:p>
                  </a:txBody>
                  <a:tcPr marL="7144" marR="7144" marT="9525" marB="0" anchor="ctr"/>
                </a:tc>
                <a:tc>
                  <a:txBody>
                    <a:bodyPr/>
                    <a:lstStyle/>
                    <a:p>
                      <a:pPr algn="ctr" fontAlgn="ctr"/>
                      <a:r>
                        <a:rPr lang="es-MX" sz="1200" b="1" i="0" u="none" strike="noStrike">
                          <a:solidFill>
                            <a:srgbClr val="000000"/>
                          </a:solidFill>
                          <a:effectLst/>
                          <a:latin typeface="Tw Cen MT"/>
                        </a:rPr>
                        <a:t>65.5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51856">
                <a:tc>
                  <a:txBody>
                    <a:bodyPr/>
                    <a:lstStyle/>
                    <a:p>
                      <a:pPr algn="ctr" fontAlgn="ctr"/>
                      <a:r>
                        <a:rPr lang="es-MX" sz="1200" b="1" i="0" u="none" strike="noStrike" dirty="0" smtClean="0">
                          <a:solidFill>
                            <a:schemeClr val="lt1"/>
                          </a:solidFill>
                          <a:effectLst/>
                          <a:latin typeface="+mn-lt"/>
                        </a:rPr>
                        <a:t>86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Coordinación Estatal de Protección Civil</a:t>
                      </a:r>
                    </a:p>
                  </a:txBody>
                  <a:tcPr marL="7144" marR="7144" marT="9525" marB="0" anchor="ctr"/>
                </a:tc>
                <a:tc>
                  <a:txBody>
                    <a:bodyPr/>
                    <a:lstStyle/>
                    <a:p>
                      <a:pPr algn="ctr" fontAlgn="ctr"/>
                      <a:r>
                        <a:rPr lang="es-MX" sz="1200" b="0" i="0" u="none" strike="noStrike">
                          <a:solidFill>
                            <a:srgbClr val="000000"/>
                          </a:solidFill>
                          <a:effectLst/>
                          <a:latin typeface="Tw Cen MT"/>
                        </a:rPr>
                        <a:t>10</a:t>
                      </a:r>
                    </a:p>
                  </a:txBody>
                  <a:tcPr marL="7144" marR="7144" marT="9525" marB="0" anchor="ctr"/>
                </a:tc>
                <a:tc>
                  <a:txBody>
                    <a:bodyPr/>
                    <a:lstStyle/>
                    <a:p>
                      <a:pPr algn="ctr" fontAlgn="ctr"/>
                      <a:r>
                        <a:rPr lang="es-MX" sz="1200" b="0" i="0" u="none" strike="noStrike">
                          <a:solidFill>
                            <a:srgbClr val="000000"/>
                          </a:solidFill>
                          <a:effectLst/>
                          <a:latin typeface="Tw Cen MT"/>
                        </a:rPr>
                        <a:t>16</a:t>
                      </a:r>
                    </a:p>
                  </a:txBody>
                  <a:tcPr marL="7144" marR="7144" marT="9525" marB="0" anchor="ctr"/>
                </a:tc>
                <a:tc>
                  <a:txBody>
                    <a:bodyPr/>
                    <a:lstStyle/>
                    <a:p>
                      <a:pPr algn="ctr" fontAlgn="ctr"/>
                      <a:r>
                        <a:rPr lang="es-MX" sz="1200" b="0" i="0" u="none" strike="noStrike" dirty="0">
                          <a:solidFill>
                            <a:srgbClr val="000000"/>
                          </a:solidFill>
                          <a:effectLst/>
                          <a:latin typeface="Tw Cen MT"/>
                        </a:rPr>
                        <a:t>37.5</a:t>
                      </a:r>
                    </a:p>
                  </a:txBody>
                  <a:tcPr marL="7144" marR="7144" marT="9525" marB="0" anchor="ctr"/>
                </a:tc>
                <a:tc>
                  <a:txBody>
                    <a:bodyPr/>
                    <a:lstStyle/>
                    <a:p>
                      <a:pPr algn="ctr" fontAlgn="ctr"/>
                      <a:r>
                        <a:rPr lang="es-MX" sz="1200" b="1" i="0" u="none" strike="noStrike">
                          <a:solidFill>
                            <a:srgbClr val="000000"/>
                          </a:solidFill>
                          <a:effectLst/>
                          <a:latin typeface="Tw Cen MT"/>
                        </a:rPr>
                        <a:t>63.5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540961">
                <a:tc>
                  <a:txBody>
                    <a:bodyPr/>
                    <a:lstStyle/>
                    <a:p>
                      <a:pPr algn="ctr" fontAlgn="ctr"/>
                      <a:r>
                        <a:rPr lang="es-MX" sz="1200" b="1" i="0" u="none" strike="noStrike" dirty="0" smtClean="0">
                          <a:solidFill>
                            <a:schemeClr val="lt1"/>
                          </a:solidFill>
                          <a:effectLst/>
                          <a:latin typeface="+mn-lt"/>
                        </a:rPr>
                        <a:t>87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Comisión Estatal para la Protección contra los Riesgos Sanitarios</a:t>
                      </a:r>
                    </a:p>
                  </a:txBody>
                  <a:tcPr marL="7144" marR="7144" marT="9525" marB="0" anchor="ctr"/>
                </a:tc>
                <a:tc>
                  <a:txBody>
                    <a:bodyPr/>
                    <a:lstStyle/>
                    <a:p>
                      <a:pPr algn="ctr" fontAlgn="ctr"/>
                      <a:r>
                        <a:rPr lang="es-MX" sz="1200" b="0" i="0" u="none" strike="noStrike">
                          <a:solidFill>
                            <a:srgbClr val="000000"/>
                          </a:solidFill>
                          <a:effectLst/>
                          <a:latin typeface="Tw Cen MT"/>
                        </a:rPr>
                        <a:t>17</a:t>
                      </a:r>
                    </a:p>
                  </a:txBody>
                  <a:tcPr marL="7144" marR="7144" marT="9525" marB="0" anchor="ctr"/>
                </a:tc>
                <a:tc>
                  <a:txBody>
                    <a:bodyPr/>
                    <a:lstStyle/>
                    <a:p>
                      <a:pPr algn="ctr" fontAlgn="ctr"/>
                      <a:r>
                        <a:rPr lang="es-MX" sz="1200" b="0" i="0" u="none" strike="noStrike">
                          <a:solidFill>
                            <a:srgbClr val="000000"/>
                          </a:solidFill>
                          <a:effectLst/>
                          <a:latin typeface="Tw Cen MT"/>
                        </a:rPr>
                        <a:t>22</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1" i="0" u="none" strike="noStrike">
                          <a:solidFill>
                            <a:srgbClr val="000000"/>
                          </a:solidFill>
                          <a:effectLst/>
                          <a:latin typeface="Tw Cen MT"/>
                        </a:rPr>
                        <a:t>59</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51856">
                <a:tc>
                  <a:txBody>
                    <a:bodyPr/>
                    <a:lstStyle/>
                    <a:p>
                      <a:pPr algn="ctr" fontAlgn="ctr"/>
                      <a:r>
                        <a:rPr lang="es-MX" sz="1200" b="1" i="0" u="none" strike="noStrike" dirty="0" smtClean="0">
                          <a:solidFill>
                            <a:schemeClr val="lt1"/>
                          </a:solidFill>
                          <a:effectLst/>
                          <a:latin typeface="+mn-lt"/>
                        </a:rPr>
                        <a:t>88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Centro de Estudios Superiores de Comunicación Educativa </a:t>
                      </a:r>
                      <a:r>
                        <a:rPr lang="es-MX" sz="1200" b="0" i="0" u="none" strike="noStrike" dirty="0" smtClean="0">
                          <a:solidFill>
                            <a:srgbClr val="000000"/>
                          </a:solidFill>
                          <a:effectLst/>
                          <a:latin typeface="Tw Cen MT"/>
                        </a:rPr>
                        <a:t>de </a:t>
                      </a:r>
                      <a:r>
                        <a:rPr lang="es-MX" sz="1200" b="0" i="0" u="none" strike="noStrike" dirty="0">
                          <a:solidFill>
                            <a:srgbClr val="000000"/>
                          </a:solidFill>
                          <a:effectLst/>
                          <a:latin typeface="Tw Cen MT"/>
                        </a:rPr>
                        <a:t>Tlaxcala</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16</a:t>
                      </a:r>
                    </a:p>
                  </a:txBody>
                  <a:tcPr marL="7144" marR="7144" marT="9525" marB="0" anchor="ctr"/>
                </a:tc>
                <a:tc>
                  <a:txBody>
                    <a:bodyPr/>
                    <a:lstStyle/>
                    <a:p>
                      <a:pPr algn="ctr" fontAlgn="ctr"/>
                      <a:r>
                        <a:rPr lang="es-MX" sz="1200" b="0" i="0" u="none" strike="noStrike">
                          <a:solidFill>
                            <a:srgbClr val="000000"/>
                          </a:solidFill>
                          <a:effectLst/>
                          <a:latin typeface="Tw Cen MT"/>
                        </a:rPr>
                        <a:t>22</a:t>
                      </a:r>
                    </a:p>
                  </a:txBody>
                  <a:tcPr marL="7144" marR="7144" marT="9525" marB="0" anchor="ctr"/>
                </a:tc>
                <a:tc>
                  <a:txBody>
                    <a:bodyPr/>
                    <a:lstStyle/>
                    <a:p>
                      <a:pPr algn="ctr" fontAlgn="ctr"/>
                      <a:r>
                        <a:rPr lang="es-MX" sz="1200" b="1" i="0" u="none" strike="noStrike" dirty="0">
                          <a:solidFill>
                            <a:srgbClr val="000000"/>
                          </a:solidFill>
                          <a:effectLst/>
                          <a:latin typeface="Tw Cen MT"/>
                        </a:rPr>
                        <a:t>58</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510159">
                <a:tc>
                  <a:txBody>
                    <a:bodyPr/>
                    <a:lstStyle/>
                    <a:p>
                      <a:pPr algn="ctr" fontAlgn="ctr"/>
                      <a:r>
                        <a:rPr lang="es-MX" sz="1200" b="1" i="0" u="none" strike="noStrike" dirty="0" smtClean="0">
                          <a:solidFill>
                            <a:schemeClr val="lt1"/>
                          </a:solidFill>
                          <a:effectLst/>
                          <a:latin typeface="+mn-lt"/>
                        </a:rPr>
                        <a:t>89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Instituto Tlaxcalteca de Desarrollo Taurino</a:t>
                      </a: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ctr"/>
                      <a:r>
                        <a:rPr lang="es-MX" sz="1200" b="0" i="0" u="none" strike="noStrike">
                          <a:solidFill>
                            <a:srgbClr val="000000"/>
                          </a:solidFill>
                          <a:effectLst/>
                          <a:latin typeface="Tw Cen MT"/>
                        </a:rPr>
                        <a:t>18</a:t>
                      </a:r>
                    </a:p>
                  </a:txBody>
                  <a:tcPr marL="7144" marR="7144" marT="9525" marB="0" anchor="ctr"/>
                </a:tc>
                <a:tc>
                  <a:txBody>
                    <a:bodyPr/>
                    <a:lstStyle/>
                    <a:p>
                      <a:pPr algn="ctr" fontAlgn="ctr"/>
                      <a:r>
                        <a:rPr lang="es-MX" sz="1200" b="0" i="0" u="none" strike="noStrike" dirty="0">
                          <a:solidFill>
                            <a:srgbClr val="000000"/>
                          </a:solidFill>
                          <a:effectLst/>
                          <a:latin typeface="Tw Cen MT"/>
                        </a:rPr>
                        <a:t>22</a:t>
                      </a:r>
                    </a:p>
                  </a:txBody>
                  <a:tcPr marL="7144" marR="7144" marT="9525" marB="0" anchor="ctr"/>
                </a:tc>
                <a:tc>
                  <a:txBody>
                    <a:bodyPr/>
                    <a:lstStyle/>
                    <a:p>
                      <a:pPr algn="ctr" fontAlgn="ctr"/>
                      <a:r>
                        <a:rPr lang="es-MX" sz="1200" b="1" i="0" u="none" strike="noStrike">
                          <a:solidFill>
                            <a:srgbClr val="000000"/>
                          </a:solidFill>
                          <a:effectLst/>
                          <a:latin typeface="Tw Cen MT"/>
                        </a:rPr>
                        <a:t>54</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04800">
                <a:tc gridSpan="6">
                  <a:txBody>
                    <a:bodyPr/>
                    <a:lstStyle/>
                    <a:p>
                      <a:pPr algn="ctr" fontAlgn="ctr"/>
                      <a:r>
                        <a:rPr lang="es-MX" sz="1200" b="1" i="0" u="none" strike="noStrike" dirty="0" smtClean="0">
                          <a:solidFill>
                            <a:schemeClr val="bg1"/>
                          </a:solidFill>
                          <a:effectLst/>
                          <a:latin typeface="Tw Cen MT" panose="020B0602020104020603" pitchFamily="34" charset="0"/>
                        </a:rPr>
                        <a:t>                                                                Promedio  Dependencias</a:t>
                      </a:r>
                      <a:r>
                        <a:rPr lang="es-MX" sz="1200" b="1" i="0" u="none" strike="noStrike" baseline="0" dirty="0" smtClean="0">
                          <a:solidFill>
                            <a:schemeClr val="bg1"/>
                          </a:solidFill>
                          <a:effectLst/>
                          <a:latin typeface="Tw Cen MT" panose="020B0602020104020603" pitchFamily="34" charset="0"/>
                        </a:rPr>
                        <a:t>  Desconcentradas</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200" b="0" i="0" u="none" strike="noStrike" dirty="0" smtClean="0">
                          <a:solidFill>
                            <a:schemeClr val="tx1"/>
                          </a:solidFill>
                          <a:effectLst/>
                          <a:latin typeface="Calibri"/>
                        </a:rPr>
                        <a:t>                         </a:t>
                      </a:r>
                      <a:r>
                        <a:rPr lang="es-MX" sz="1200" b="1" i="0" u="none" strike="noStrike" dirty="0" smtClean="0">
                          <a:solidFill>
                            <a:schemeClr val="tx1"/>
                          </a:solidFill>
                          <a:effectLst/>
                          <a:latin typeface="Calibri"/>
                        </a:rPr>
                        <a:t> 72.96</a:t>
                      </a:r>
                      <a:endParaRPr lang="es-MX" sz="1200" b="1" i="0" u="none" strike="noStrike" dirty="0">
                        <a:solidFill>
                          <a:schemeClr val="tx1"/>
                        </a:solidFill>
                        <a:effectLst/>
                        <a:latin typeface="Calibri"/>
                      </a:endParaRPr>
                    </a:p>
                  </a:txBody>
                  <a:tcPr marL="7144" marR="7144" marT="9525" marB="0" anchor="ctr"/>
                </a:tc>
              </a:tr>
            </a:tbl>
          </a:graphicData>
        </a:graphic>
      </p:graphicFrame>
    </p:spTree>
    <p:extLst>
      <p:ext uri="{BB962C8B-B14F-4D97-AF65-F5344CB8AC3E}">
        <p14:creationId xmlns:p14="http://schemas.microsoft.com/office/powerpoint/2010/main" val="2884771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2623386876"/>
              </p:ext>
            </p:extLst>
          </p:nvPr>
        </p:nvGraphicFramePr>
        <p:xfrm>
          <a:off x="301335" y="152942"/>
          <a:ext cx="8606169" cy="6705058"/>
        </p:xfrm>
        <a:graphic>
          <a:graphicData uri="http://schemas.openxmlformats.org/drawingml/2006/table">
            <a:tbl>
              <a:tblPr firstRow="1" firstCol="1" bandRow="1">
                <a:tableStyleId>{EB344D84-9AFB-497E-A393-DC336BA19D2E}</a:tableStyleId>
              </a:tblPr>
              <a:tblGrid>
                <a:gridCol w="295491"/>
                <a:gridCol w="3906018"/>
                <a:gridCol w="530120"/>
                <a:gridCol w="716482"/>
                <a:gridCol w="481002"/>
                <a:gridCol w="556150"/>
                <a:gridCol w="2120906"/>
              </a:tblGrid>
              <a:tr h="197011">
                <a:tc gridSpan="7">
                  <a:txBody>
                    <a:bodyPr/>
                    <a:lstStyle/>
                    <a:p>
                      <a:pPr algn="ctr" fontAlgn="ctr"/>
                      <a:r>
                        <a:rPr lang="es-MX" sz="1050" b="1" i="0" u="none" strike="noStrike" dirty="0" smtClean="0">
                          <a:solidFill>
                            <a:schemeClr val="bg1"/>
                          </a:solidFill>
                          <a:effectLst/>
                          <a:latin typeface="Arial Narrow" panose="020B0606020202030204" pitchFamily="34" charset="0"/>
                        </a:rPr>
                        <a:t>DESCENTRALIZADAS</a:t>
                      </a:r>
                      <a:endParaRPr lang="es-MX" sz="105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r>
              <a:tr h="196596">
                <a:tc>
                  <a:txBody>
                    <a:bodyPr/>
                    <a:lstStyle/>
                    <a:p>
                      <a:pPr algn="ctr" fontAlgn="ctr"/>
                      <a:r>
                        <a:rPr lang="es-MX" sz="1400" b="1" i="0" u="none" strike="noStrike" dirty="0" smtClean="0">
                          <a:solidFill>
                            <a:schemeClr val="lt1"/>
                          </a:solidFill>
                          <a:effectLst/>
                          <a:latin typeface="+mn-lt"/>
                        </a:rPr>
                        <a:t>#</a:t>
                      </a:r>
                      <a:endParaRPr lang="es-MX" sz="14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a:effectLst/>
                        </a:rPr>
                        <a:t>ENTIDAD PÚBLICA</a:t>
                      </a:r>
                      <a:endParaRPr lang="es-MX" sz="105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smtClean="0">
                          <a:effectLst/>
                        </a:rPr>
                        <a:t>ICR</a:t>
                      </a:r>
                      <a:endParaRPr lang="es-MX" sz="105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smtClean="0">
                          <a:effectLst/>
                        </a:rPr>
                        <a:t>IPARSO</a:t>
                      </a:r>
                      <a:endParaRPr lang="es-MX" sz="105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smtClean="0">
                          <a:effectLst/>
                        </a:rPr>
                        <a:t>ICIPO</a:t>
                      </a:r>
                      <a:endParaRPr lang="es-MX" sz="105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smtClean="0">
                          <a:effectLst/>
                        </a:rPr>
                        <a:t>IGC</a:t>
                      </a:r>
                      <a:endParaRPr lang="es-MX" sz="105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u="none" strike="noStrike" dirty="0" smtClean="0">
                          <a:solidFill>
                            <a:schemeClr val="tx2">
                              <a:lumMod val="40000"/>
                              <a:lumOff val="60000"/>
                            </a:schemeClr>
                          </a:solidFill>
                          <a:effectLst/>
                        </a:rPr>
                        <a:t>PÁGINA</a:t>
                      </a:r>
                      <a:endParaRPr lang="es-MX" sz="1050" b="1" i="0" u="none" strike="noStrike" dirty="0">
                        <a:solidFill>
                          <a:schemeClr val="tx2">
                            <a:lumMod val="40000"/>
                            <a:lumOff val="60000"/>
                          </a:schemeClr>
                        </a:solidFill>
                        <a:effectLst/>
                        <a:latin typeface="Arial Narrow" panose="020B0606020202030204" pitchFamily="34" charset="0"/>
                      </a:endParaRPr>
                    </a:p>
                  </a:txBody>
                  <a:tcPr marL="2909" marR="2909" marT="3878" marB="0" anchor="ctr"/>
                </a:tc>
              </a:tr>
              <a:tr h="183159">
                <a:tc>
                  <a:txBody>
                    <a:bodyPr/>
                    <a:lstStyle/>
                    <a:p>
                      <a:pPr algn="ctr" fontAlgn="ctr"/>
                      <a:r>
                        <a:rPr lang="es-MX" sz="1050" b="1" i="0" u="none" strike="noStrike" dirty="0" smtClean="0">
                          <a:solidFill>
                            <a:schemeClr val="lt1"/>
                          </a:solidFill>
                          <a:effectLst/>
                          <a:latin typeface="+mn-lt"/>
                        </a:rPr>
                        <a:t>90</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Universidad Politécnica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30</a:t>
                      </a:r>
                    </a:p>
                  </a:txBody>
                  <a:tcPr marL="7144" marR="7144" marT="9525" marB="0" anchor="ctr"/>
                </a:tc>
                <a:tc>
                  <a:txBody>
                    <a:bodyPr/>
                    <a:lstStyle/>
                    <a:p>
                      <a:pPr algn="ctr" fontAlgn="ctr"/>
                      <a:r>
                        <a:rPr lang="es-MX" sz="1050" b="0" i="0" u="none" strike="noStrike" dirty="0">
                          <a:solidFill>
                            <a:srgbClr val="000000"/>
                          </a:solidFill>
                          <a:effectLst/>
                          <a:latin typeface="Tw Cen MT"/>
                        </a:rPr>
                        <a:t>46.5</a:t>
                      </a:r>
                    </a:p>
                  </a:txBody>
                  <a:tcPr marL="7144" marR="7144" marT="9525" marB="0" anchor="ctr"/>
                </a:tc>
                <a:tc>
                  <a:txBody>
                    <a:bodyPr/>
                    <a:lstStyle/>
                    <a:p>
                      <a:pPr algn="ctr" fontAlgn="ctr"/>
                      <a:r>
                        <a:rPr lang="es-MX" sz="1050" b="1" i="0" u="none" strike="noStrike">
                          <a:solidFill>
                            <a:srgbClr val="000000"/>
                          </a:solidFill>
                          <a:effectLst/>
                          <a:latin typeface="Tw Cen MT"/>
                        </a:rPr>
                        <a:t>96.5</a:t>
                      </a:r>
                    </a:p>
                  </a:txBody>
                  <a:tcPr marL="7144" marR="7144" marT="9525" marB="0" anchor="ctr"/>
                </a:tc>
                <a:tc>
                  <a:txBody>
                    <a:bodyPr/>
                    <a:lstStyle/>
                    <a:p>
                      <a:pPr algn="just" fontAlgn="ctr"/>
                      <a:r>
                        <a:rPr lang="es-MX" sz="1050" b="0" i="0" u="sng" strike="noStrike" dirty="0">
                          <a:solidFill>
                            <a:schemeClr val="accent3">
                              <a:lumMod val="60000"/>
                              <a:lumOff val="40000"/>
                            </a:schemeClr>
                          </a:solidFill>
                          <a:effectLst/>
                          <a:latin typeface="Calibri"/>
                        </a:rPr>
                        <a:t>http://</a:t>
                      </a:r>
                      <a:r>
                        <a:rPr lang="es-MX" sz="1050" b="0" i="0" u="sng" strike="noStrike" dirty="0" smtClean="0">
                          <a:solidFill>
                            <a:schemeClr val="accent3">
                              <a:lumMod val="60000"/>
                              <a:lumOff val="40000"/>
                            </a:schemeClr>
                          </a:solidFill>
                          <a:effectLst/>
                          <a:latin typeface="Calibri"/>
                        </a:rPr>
                        <a:t>transparencia.tlaxcala.gob.mx/</a:t>
                      </a:r>
                      <a:endParaRPr lang="es-MX" sz="1050" b="0" i="0" u="sng" strike="noStrike" dirty="0">
                        <a:solidFill>
                          <a:schemeClr val="accent3">
                            <a:lumMod val="60000"/>
                            <a:lumOff val="4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lt1"/>
                          </a:solidFill>
                          <a:effectLst/>
                          <a:latin typeface="+mn-lt"/>
                        </a:rPr>
                        <a:t>91</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de Catastro del Estado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30</a:t>
                      </a:r>
                    </a:p>
                  </a:txBody>
                  <a:tcPr marL="7144" marR="7144" marT="9525" marB="0" anchor="ctr"/>
                </a:tc>
                <a:tc>
                  <a:txBody>
                    <a:bodyPr/>
                    <a:lstStyle/>
                    <a:p>
                      <a:pPr algn="ctr" fontAlgn="ctr"/>
                      <a:r>
                        <a:rPr lang="es-MX" sz="1050" b="0" i="0" u="none" strike="noStrike" dirty="0">
                          <a:solidFill>
                            <a:srgbClr val="000000"/>
                          </a:solidFill>
                          <a:effectLst/>
                          <a:latin typeface="Tw Cen MT"/>
                        </a:rPr>
                        <a:t>45</a:t>
                      </a:r>
                    </a:p>
                  </a:txBody>
                  <a:tcPr marL="7144" marR="7144" marT="9525" marB="0" anchor="ctr"/>
                </a:tc>
                <a:tc>
                  <a:txBody>
                    <a:bodyPr/>
                    <a:lstStyle/>
                    <a:p>
                      <a:pPr algn="ctr" fontAlgn="ctr"/>
                      <a:r>
                        <a:rPr lang="es-MX" sz="1050" b="1" i="0" u="none" strike="noStrike">
                          <a:solidFill>
                            <a:srgbClr val="000000"/>
                          </a:solidFill>
                          <a:effectLst/>
                          <a:latin typeface="Tw Cen MT"/>
                        </a:rPr>
                        <a:t>95</a:t>
                      </a:r>
                    </a:p>
                  </a:txBody>
                  <a:tcPr marL="7144" marR="7144" marT="9525" marB="0" anchor="ctr"/>
                </a:tc>
                <a:tc>
                  <a:txBody>
                    <a:bodyPr/>
                    <a:lstStyle/>
                    <a:p>
                      <a:pPr algn="just" fontAlgn="ctr"/>
                      <a:r>
                        <a:rPr lang="es-MX" sz="1050" b="0" i="0" u="sng" strike="noStrike" dirty="0">
                          <a:solidFill>
                            <a:schemeClr val="accent3">
                              <a:lumMod val="60000"/>
                              <a:lumOff val="40000"/>
                            </a:schemeClr>
                          </a:solidFill>
                          <a:effectLst/>
                          <a:latin typeface="Calibri"/>
                        </a:rPr>
                        <a:t>http://transparencia.tlaxcala.gob.mx/</a:t>
                      </a:r>
                    </a:p>
                  </a:txBody>
                  <a:tcPr marL="7144" marR="7144" marT="9525" marB="0" anchor="ctr"/>
                </a:tc>
              </a:tr>
              <a:tr h="207903">
                <a:tc>
                  <a:txBody>
                    <a:bodyPr/>
                    <a:lstStyle/>
                    <a:p>
                      <a:pPr algn="ctr" fontAlgn="ctr"/>
                      <a:r>
                        <a:rPr lang="es-MX" sz="1050" b="1" i="0" u="none" strike="noStrike" dirty="0" smtClean="0">
                          <a:solidFill>
                            <a:schemeClr val="lt1"/>
                          </a:solidFill>
                          <a:effectLst/>
                          <a:latin typeface="+mn-lt"/>
                        </a:rPr>
                        <a:t>92</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Fideicomiso Ciudad Industrial Xicohténcatl</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30</a:t>
                      </a:r>
                    </a:p>
                  </a:txBody>
                  <a:tcPr marL="7144" marR="7144" marT="9525" marB="0" anchor="ctr"/>
                </a:tc>
                <a:tc>
                  <a:txBody>
                    <a:bodyPr/>
                    <a:lstStyle/>
                    <a:p>
                      <a:pPr algn="ctr" fontAlgn="ctr"/>
                      <a:r>
                        <a:rPr lang="es-MX" sz="1050" b="0" i="0" u="none" strike="noStrike" dirty="0">
                          <a:solidFill>
                            <a:srgbClr val="000000"/>
                          </a:solidFill>
                          <a:effectLst/>
                          <a:latin typeface="Tw Cen MT"/>
                        </a:rPr>
                        <a:t>43.5</a:t>
                      </a:r>
                    </a:p>
                  </a:txBody>
                  <a:tcPr marL="7144" marR="7144" marT="9525" marB="0" anchor="ctr"/>
                </a:tc>
                <a:tc>
                  <a:txBody>
                    <a:bodyPr/>
                    <a:lstStyle/>
                    <a:p>
                      <a:pPr algn="ctr" fontAlgn="ctr"/>
                      <a:r>
                        <a:rPr lang="es-MX" sz="1050" b="1" i="0" u="none" strike="noStrike">
                          <a:solidFill>
                            <a:srgbClr val="000000"/>
                          </a:solidFill>
                          <a:effectLst/>
                          <a:latin typeface="Tw Cen MT"/>
                        </a:rPr>
                        <a:t>93.5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93294">
                <a:tc>
                  <a:txBody>
                    <a:bodyPr/>
                    <a:lstStyle/>
                    <a:p>
                      <a:pPr algn="ctr" fontAlgn="ctr"/>
                      <a:r>
                        <a:rPr lang="es-MX" sz="1050" b="1" i="0" u="none" strike="noStrike" dirty="0" smtClean="0">
                          <a:solidFill>
                            <a:schemeClr val="lt1"/>
                          </a:solidFill>
                          <a:effectLst/>
                          <a:latin typeface="+mn-lt"/>
                        </a:rPr>
                        <a:t>93</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Sistema Estatal para el Desarrollo Integral de la </a:t>
                      </a:r>
                      <a:r>
                        <a:rPr lang="es-MX" sz="1050" b="0" i="0" u="none" strike="noStrike" dirty="0" smtClean="0">
                          <a:solidFill>
                            <a:srgbClr val="000000"/>
                          </a:solidFill>
                          <a:effectLst/>
                          <a:latin typeface="Tw Cen MT"/>
                        </a:rPr>
                        <a:t>Familia de Tlaxcala</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28</a:t>
                      </a:r>
                    </a:p>
                  </a:txBody>
                  <a:tcPr marL="7144" marR="7144" marT="9525" marB="0" anchor="ctr"/>
                </a:tc>
                <a:tc>
                  <a:txBody>
                    <a:bodyPr/>
                    <a:lstStyle/>
                    <a:p>
                      <a:pPr algn="ctr" fontAlgn="ctr"/>
                      <a:r>
                        <a:rPr lang="es-MX" sz="1050" b="0" i="0" u="none" strike="noStrike" dirty="0">
                          <a:solidFill>
                            <a:srgbClr val="000000"/>
                          </a:solidFill>
                          <a:effectLst/>
                          <a:latin typeface="Tw Cen MT"/>
                        </a:rPr>
                        <a:t>45</a:t>
                      </a:r>
                    </a:p>
                  </a:txBody>
                  <a:tcPr marL="7144" marR="7144" marT="9525" marB="0" anchor="ctr"/>
                </a:tc>
                <a:tc>
                  <a:txBody>
                    <a:bodyPr/>
                    <a:lstStyle/>
                    <a:p>
                      <a:pPr algn="ctr" fontAlgn="ctr"/>
                      <a:r>
                        <a:rPr lang="es-MX" sz="1050" b="1" i="0" u="none" strike="noStrike">
                          <a:solidFill>
                            <a:srgbClr val="000000"/>
                          </a:solidFill>
                          <a:effectLst/>
                          <a:latin typeface="Tw Cen MT"/>
                        </a:rPr>
                        <a:t>93</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74494">
                <a:tc>
                  <a:txBody>
                    <a:bodyPr/>
                    <a:lstStyle/>
                    <a:p>
                      <a:pPr algn="ctr" fontAlgn="ctr"/>
                      <a:r>
                        <a:rPr lang="es-MX" sz="1050" b="1" i="0" u="none" strike="noStrike" dirty="0" smtClean="0">
                          <a:solidFill>
                            <a:schemeClr val="lt1"/>
                          </a:solidFill>
                          <a:effectLst/>
                          <a:latin typeface="+mn-lt"/>
                        </a:rPr>
                        <a:t>94</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Consejo Estatal de </a:t>
                      </a:r>
                      <a:r>
                        <a:rPr lang="es-MX" sz="1050" b="0" i="0" u="none" strike="noStrike" dirty="0" smtClean="0">
                          <a:solidFill>
                            <a:srgbClr val="000000"/>
                          </a:solidFill>
                          <a:effectLst/>
                          <a:latin typeface="Tw Cen MT"/>
                        </a:rPr>
                        <a:t>Población</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18</a:t>
                      </a:r>
                    </a:p>
                  </a:txBody>
                  <a:tcPr marL="7144" marR="7144" marT="9525" marB="0" anchor="ctr"/>
                </a:tc>
                <a:tc>
                  <a:txBody>
                    <a:bodyPr/>
                    <a:lstStyle/>
                    <a:p>
                      <a:pPr algn="ctr" fontAlgn="ctr"/>
                      <a:r>
                        <a:rPr lang="es-MX" sz="1050" b="0" i="0" u="none" strike="noStrike" dirty="0">
                          <a:solidFill>
                            <a:srgbClr val="000000"/>
                          </a:solidFill>
                          <a:effectLst/>
                          <a:latin typeface="Tw Cen MT"/>
                        </a:rPr>
                        <a:t>28</a:t>
                      </a:r>
                    </a:p>
                  </a:txBody>
                  <a:tcPr marL="7144" marR="7144" marT="9525" marB="0" anchor="ctr"/>
                </a:tc>
                <a:tc>
                  <a:txBody>
                    <a:bodyPr/>
                    <a:lstStyle/>
                    <a:p>
                      <a:pPr algn="ctr" fontAlgn="ctr"/>
                      <a:r>
                        <a:rPr lang="es-MX" sz="1050" b="0" i="0" u="none" strike="noStrike" dirty="0">
                          <a:solidFill>
                            <a:srgbClr val="000000"/>
                          </a:solidFill>
                          <a:effectLst/>
                          <a:latin typeface="Tw Cen MT"/>
                        </a:rPr>
                        <a:t>46</a:t>
                      </a:r>
                    </a:p>
                  </a:txBody>
                  <a:tcPr marL="7144" marR="7144" marT="9525" marB="0" anchor="ctr"/>
                </a:tc>
                <a:tc>
                  <a:txBody>
                    <a:bodyPr/>
                    <a:lstStyle/>
                    <a:p>
                      <a:pPr algn="ctr" fontAlgn="ctr"/>
                      <a:r>
                        <a:rPr lang="es-MX" sz="1050" b="1" i="0" u="none" strike="noStrike">
                          <a:solidFill>
                            <a:srgbClr val="000000"/>
                          </a:solidFill>
                          <a:effectLst/>
                          <a:latin typeface="Tw Cen MT"/>
                        </a:rPr>
                        <a:t>92</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6047">
                <a:tc>
                  <a:txBody>
                    <a:bodyPr/>
                    <a:lstStyle/>
                    <a:p>
                      <a:pPr algn="ctr" fontAlgn="ctr"/>
                      <a:r>
                        <a:rPr lang="es-MX" sz="1050" b="1" i="0" u="none" strike="noStrike" dirty="0" smtClean="0">
                          <a:solidFill>
                            <a:schemeClr val="lt1"/>
                          </a:solidFill>
                          <a:effectLst/>
                          <a:latin typeface="+mn-lt"/>
                        </a:rPr>
                        <a:t>95</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Tlaxcalteca para la Educación de los Adultos</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26</a:t>
                      </a:r>
                    </a:p>
                  </a:txBody>
                  <a:tcPr marL="7144" marR="7144" marT="9525" marB="0" anchor="ctr"/>
                </a:tc>
                <a:tc>
                  <a:txBody>
                    <a:bodyPr/>
                    <a:lstStyle/>
                    <a:p>
                      <a:pPr algn="ctr" fontAlgn="ctr"/>
                      <a:r>
                        <a:rPr lang="es-MX" sz="1050" b="0" i="0" u="none" strike="noStrike" dirty="0">
                          <a:solidFill>
                            <a:srgbClr val="000000"/>
                          </a:solidFill>
                          <a:effectLst/>
                          <a:latin typeface="Tw Cen MT"/>
                        </a:rPr>
                        <a:t>45</a:t>
                      </a:r>
                    </a:p>
                  </a:txBody>
                  <a:tcPr marL="7144" marR="7144" marT="9525" marB="0" anchor="ctr"/>
                </a:tc>
                <a:tc>
                  <a:txBody>
                    <a:bodyPr/>
                    <a:lstStyle/>
                    <a:p>
                      <a:pPr algn="ctr" fontAlgn="ctr"/>
                      <a:r>
                        <a:rPr lang="es-MX" sz="1050" b="1" i="0" u="none" strike="noStrike" dirty="0">
                          <a:solidFill>
                            <a:srgbClr val="000000"/>
                          </a:solidFill>
                          <a:effectLst/>
                          <a:latin typeface="Tw Cen MT"/>
                        </a:rPr>
                        <a:t>91</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51562">
                <a:tc>
                  <a:txBody>
                    <a:bodyPr/>
                    <a:lstStyle/>
                    <a:p>
                      <a:pPr algn="ctr" fontAlgn="ctr"/>
                      <a:r>
                        <a:rPr lang="es-MX" sz="1050" b="1" i="0" u="none" strike="noStrike" dirty="0" smtClean="0">
                          <a:solidFill>
                            <a:schemeClr val="lt1"/>
                          </a:solidFill>
                          <a:effectLst/>
                          <a:latin typeface="+mn-lt"/>
                        </a:rPr>
                        <a:t>96</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Fideicomiso Colegio de Historia de Tlaxcala</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26</a:t>
                      </a:r>
                    </a:p>
                  </a:txBody>
                  <a:tcPr marL="7144" marR="7144" marT="9525" marB="0" anchor="ctr"/>
                </a:tc>
                <a:tc>
                  <a:txBody>
                    <a:bodyPr/>
                    <a:lstStyle/>
                    <a:p>
                      <a:pPr algn="ctr" fontAlgn="ctr"/>
                      <a:r>
                        <a:rPr lang="es-MX" sz="1050" b="0" i="0" u="none" strike="noStrike" dirty="0">
                          <a:solidFill>
                            <a:srgbClr val="000000"/>
                          </a:solidFill>
                          <a:effectLst/>
                          <a:latin typeface="Tw Cen MT"/>
                        </a:rPr>
                        <a:t>44</a:t>
                      </a:r>
                    </a:p>
                  </a:txBody>
                  <a:tcPr marL="7144" marR="7144" marT="9525" marB="0" anchor="ctr"/>
                </a:tc>
                <a:tc>
                  <a:txBody>
                    <a:bodyPr/>
                    <a:lstStyle/>
                    <a:p>
                      <a:pPr algn="ctr" fontAlgn="ctr"/>
                      <a:r>
                        <a:rPr lang="es-MX" sz="1050" b="1" i="0" u="none" strike="noStrike" dirty="0">
                          <a:solidFill>
                            <a:srgbClr val="000000"/>
                          </a:solidFill>
                          <a:effectLst/>
                          <a:latin typeface="Tw Cen MT"/>
                        </a:rPr>
                        <a:t>90</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260604">
                <a:tc>
                  <a:txBody>
                    <a:bodyPr/>
                    <a:lstStyle/>
                    <a:p>
                      <a:pPr algn="ctr" fontAlgn="ctr"/>
                      <a:r>
                        <a:rPr lang="es-MX" sz="1050" b="1" i="0" u="none" strike="noStrike" dirty="0" smtClean="0">
                          <a:solidFill>
                            <a:schemeClr val="lt1"/>
                          </a:solidFill>
                          <a:effectLst/>
                          <a:latin typeface="+mn-lt"/>
                        </a:rPr>
                        <a:t>97</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Fondo Macro para el Desarrollo Integral de Tlaxcala</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26</a:t>
                      </a:r>
                    </a:p>
                  </a:txBody>
                  <a:tcPr marL="7144" marR="7144" marT="9525" marB="0" anchor="ctr"/>
                </a:tc>
                <a:tc>
                  <a:txBody>
                    <a:bodyPr/>
                    <a:lstStyle/>
                    <a:p>
                      <a:pPr algn="ctr" fontAlgn="ctr"/>
                      <a:r>
                        <a:rPr lang="es-MX" sz="1050" b="0" i="0" u="none" strike="noStrike" dirty="0">
                          <a:solidFill>
                            <a:srgbClr val="000000"/>
                          </a:solidFill>
                          <a:effectLst/>
                          <a:latin typeface="Tw Cen MT"/>
                        </a:rPr>
                        <a:t>42</a:t>
                      </a:r>
                    </a:p>
                  </a:txBody>
                  <a:tcPr marL="7144" marR="7144" marT="9525" marB="0" anchor="ctr"/>
                </a:tc>
                <a:tc>
                  <a:txBody>
                    <a:bodyPr/>
                    <a:lstStyle/>
                    <a:p>
                      <a:pPr algn="ctr" fontAlgn="ctr"/>
                      <a:r>
                        <a:rPr lang="es-MX" sz="1050" b="1" i="0" u="none" strike="noStrike" dirty="0">
                          <a:solidFill>
                            <a:srgbClr val="000000"/>
                          </a:solidFill>
                          <a:effectLst/>
                          <a:latin typeface="Tw Cen MT"/>
                        </a:rPr>
                        <a:t>88</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98590">
                <a:tc>
                  <a:txBody>
                    <a:bodyPr/>
                    <a:lstStyle/>
                    <a:p>
                      <a:pPr algn="ctr" fontAlgn="ctr"/>
                      <a:r>
                        <a:rPr lang="es-MX" sz="1050" b="1" i="0" u="none" strike="noStrike" dirty="0" smtClean="0">
                          <a:solidFill>
                            <a:schemeClr val="bg1"/>
                          </a:solidFill>
                          <a:effectLst/>
                          <a:latin typeface="Tw Cen MT" panose="020B0602020104020603" pitchFamily="34" charset="0"/>
                        </a:rPr>
                        <a:t>98</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Comisión Estatal de Agua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smtClean="0">
                          <a:solidFill>
                            <a:srgbClr val="000000"/>
                          </a:solidFill>
                          <a:effectLst/>
                          <a:latin typeface="Tw Cen MT"/>
                        </a:rPr>
                        <a:t>18</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dirty="0">
                          <a:solidFill>
                            <a:srgbClr val="000000"/>
                          </a:solidFill>
                          <a:effectLst/>
                          <a:latin typeface="Tw Cen MT"/>
                        </a:rPr>
                        <a:t>46</a:t>
                      </a:r>
                    </a:p>
                  </a:txBody>
                  <a:tcPr marL="7144" marR="7144" marT="9525" marB="0" anchor="ctr"/>
                </a:tc>
                <a:tc>
                  <a:txBody>
                    <a:bodyPr/>
                    <a:lstStyle/>
                    <a:p>
                      <a:pPr algn="ctr" fontAlgn="ctr"/>
                      <a:r>
                        <a:rPr lang="es-MX" sz="1050" b="1" i="0" u="none" strike="noStrike" dirty="0" smtClean="0">
                          <a:solidFill>
                            <a:srgbClr val="000000"/>
                          </a:solidFill>
                          <a:effectLst/>
                          <a:latin typeface="Tw Cen MT"/>
                        </a:rPr>
                        <a:t>84</a:t>
                      </a:r>
                      <a:endParaRPr lang="es-MX" sz="1050" b="1" i="0" u="none" strike="noStrike" dirty="0">
                        <a:solidFill>
                          <a:srgbClr val="000000"/>
                        </a:solidFill>
                        <a:effectLst/>
                        <a:latin typeface="Tw Cen MT"/>
                      </a:endParaRP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u="none" strike="noStrike" dirty="0" smtClean="0">
                          <a:effectLst/>
                        </a:rPr>
                        <a:t>99</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Centro de Servicios Integrales para el tratamiento de aguas residuales del </a:t>
                      </a:r>
                      <a:r>
                        <a:rPr lang="es-MX" sz="1050" b="0" i="0" u="none" strike="noStrike" dirty="0" smtClean="0">
                          <a:solidFill>
                            <a:srgbClr val="000000"/>
                          </a:solidFill>
                          <a:effectLst/>
                          <a:latin typeface="Tw Cen MT"/>
                        </a:rPr>
                        <a:t>Estado</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18</a:t>
                      </a:r>
                    </a:p>
                  </a:txBody>
                  <a:tcPr marL="7144" marR="7144" marT="9525" marB="0" anchor="ctr"/>
                </a:tc>
                <a:tc>
                  <a:txBody>
                    <a:bodyPr/>
                    <a:lstStyle/>
                    <a:p>
                      <a:pPr algn="ctr" fontAlgn="ctr"/>
                      <a:r>
                        <a:rPr lang="es-MX" sz="1050" b="0" i="0" u="none" strike="noStrike" dirty="0">
                          <a:solidFill>
                            <a:srgbClr val="000000"/>
                          </a:solidFill>
                          <a:effectLst/>
                          <a:latin typeface="Tw Cen MT"/>
                        </a:rPr>
                        <a:t>46</a:t>
                      </a:r>
                    </a:p>
                  </a:txBody>
                  <a:tcPr marL="7144" marR="7144" marT="9525" marB="0" anchor="ctr"/>
                </a:tc>
                <a:tc>
                  <a:txBody>
                    <a:bodyPr/>
                    <a:lstStyle/>
                    <a:p>
                      <a:pPr algn="ctr" fontAlgn="ctr"/>
                      <a:r>
                        <a:rPr lang="es-MX" sz="1050" b="1" i="0" u="none" strike="noStrike" dirty="0">
                          <a:solidFill>
                            <a:srgbClr val="000000"/>
                          </a:solidFill>
                          <a:effectLst/>
                          <a:latin typeface="Tw Cen MT"/>
                        </a:rPr>
                        <a:t>84</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lt1"/>
                          </a:solidFill>
                          <a:effectLst/>
                          <a:latin typeface="+mn-lt"/>
                        </a:rPr>
                        <a:t>100</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Universidad Politécnica de Tlaxcala Región Poniente</a:t>
                      </a:r>
                    </a:p>
                  </a:txBody>
                  <a:tcPr marL="7144" marR="7144" marT="9525" marB="0" anchor="ctr"/>
                </a:tc>
                <a:tc>
                  <a:txBody>
                    <a:bodyPr/>
                    <a:lstStyle/>
                    <a:p>
                      <a:pPr algn="ctr" fontAlgn="ctr"/>
                      <a:r>
                        <a:rPr lang="es-MX" sz="1050" b="0" i="0" u="none" strike="noStrike">
                          <a:solidFill>
                            <a:srgbClr val="000000"/>
                          </a:solidFill>
                          <a:effectLst/>
                          <a:latin typeface="Tw Cen MT"/>
                        </a:rPr>
                        <a:t>18</a:t>
                      </a:r>
                    </a:p>
                  </a:txBody>
                  <a:tcPr marL="7144" marR="7144" marT="9525" marB="0" anchor="ctr"/>
                </a:tc>
                <a:tc>
                  <a:txBody>
                    <a:bodyPr/>
                    <a:lstStyle/>
                    <a:p>
                      <a:pPr algn="ctr" fontAlgn="ctr"/>
                      <a:r>
                        <a:rPr lang="es-MX" sz="1050" b="0" i="0" u="none" strike="noStrike">
                          <a:solidFill>
                            <a:srgbClr val="000000"/>
                          </a:solidFill>
                          <a:effectLst/>
                          <a:latin typeface="Tw Cen MT"/>
                        </a:rPr>
                        <a:t>24</a:t>
                      </a:r>
                    </a:p>
                  </a:txBody>
                  <a:tcPr marL="7144" marR="7144" marT="9525" marB="0" anchor="ctr"/>
                </a:tc>
                <a:tc>
                  <a:txBody>
                    <a:bodyPr/>
                    <a:lstStyle/>
                    <a:p>
                      <a:pPr algn="ctr" fontAlgn="ctr"/>
                      <a:r>
                        <a:rPr lang="es-MX" sz="1050" b="0" i="0" u="none" strike="noStrike">
                          <a:solidFill>
                            <a:srgbClr val="000000"/>
                          </a:solidFill>
                          <a:effectLst/>
                          <a:latin typeface="Tw Cen MT"/>
                        </a:rPr>
                        <a:t>42</a:t>
                      </a:r>
                    </a:p>
                  </a:txBody>
                  <a:tcPr marL="7144" marR="7144" marT="9525" marB="0" anchor="ctr"/>
                </a:tc>
                <a:tc>
                  <a:txBody>
                    <a:bodyPr/>
                    <a:lstStyle/>
                    <a:p>
                      <a:pPr algn="ctr" fontAlgn="ctr"/>
                      <a:r>
                        <a:rPr lang="es-MX" sz="1050" b="1" i="0" u="none" strike="noStrike" dirty="0">
                          <a:solidFill>
                            <a:srgbClr val="000000"/>
                          </a:solidFill>
                          <a:effectLst/>
                          <a:latin typeface="Tw Cen MT"/>
                        </a:rPr>
                        <a:t>84</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235077">
                <a:tc>
                  <a:txBody>
                    <a:bodyPr/>
                    <a:lstStyle/>
                    <a:p>
                      <a:pPr algn="ctr" fontAlgn="ctr"/>
                      <a:r>
                        <a:rPr lang="es-MX" sz="1050" u="none" strike="noStrike" dirty="0" smtClean="0">
                          <a:effectLst/>
                        </a:rPr>
                        <a:t>101</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Colegio de Educación Profesional Técnica del Estado de Tlaxcala</a:t>
                      </a:r>
                    </a:p>
                  </a:txBody>
                  <a:tcPr marL="7144" marR="7144" marT="9525" marB="0" anchor="ctr"/>
                </a:tc>
                <a:tc>
                  <a:txBody>
                    <a:bodyPr/>
                    <a:lstStyle/>
                    <a:p>
                      <a:pPr algn="ctr" fontAlgn="ctr"/>
                      <a:r>
                        <a:rPr lang="es-MX" sz="1050" b="0" i="0" u="none" strike="noStrike">
                          <a:solidFill>
                            <a:srgbClr val="000000"/>
                          </a:solidFill>
                          <a:effectLst/>
                          <a:latin typeface="Tw Cen MT"/>
                        </a:rPr>
                        <a:t>18</a:t>
                      </a:r>
                    </a:p>
                  </a:txBody>
                  <a:tcPr marL="7144" marR="7144" marT="9525" marB="0" anchor="ctr"/>
                </a:tc>
                <a:tc>
                  <a:txBody>
                    <a:bodyPr/>
                    <a:lstStyle/>
                    <a:p>
                      <a:pPr algn="ctr" fontAlgn="ctr"/>
                      <a:r>
                        <a:rPr lang="es-MX" sz="1050" b="0" i="0" u="none" strike="noStrike">
                          <a:solidFill>
                            <a:srgbClr val="000000"/>
                          </a:solidFill>
                          <a:effectLst/>
                          <a:latin typeface="Tw Cen MT"/>
                        </a:rPr>
                        <a:t>30</a:t>
                      </a:r>
                    </a:p>
                  </a:txBody>
                  <a:tcPr marL="7144" marR="7144" marT="9525" marB="0" anchor="ctr"/>
                </a:tc>
                <a:tc>
                  <a:txBody>
                    <a:bodyPr/>
                    <a:lstStyle/>
                    <a:p>
                      <a:pPr algn="ctr" fontAlgn="ctr"/>
                      <a:r>
                        <a:rPr lang="es-MX" sz="1050" b="0" i="0" u="none" strike="noStrike" dirty="0">
                          <a:solidFill>
                            <a:srgbClr val="000000"/>
                          </a:solidFill>
                          <a:effectLst/>
                          <a:latin typeface="Tw Cen MT"/>
                        </a:rPr>
                        <a:t>35.5</a:t>
                      </a:r>
                    </a:p>
                  </a:txBody>
                  <a:tcPr marL="7144" marR="7144" marT="9525" marB="0" anchor="ctr"/>
                </a:tc>
                <a:tc>
                  <a:txBody>
                    <a:bodyPr/>
                    <a:lstStyle/>
                    <a:p>
                      <a:pPr algn="ctr" fontAlgn="ctr"/>
                      <a:r>
                        <a:rPr lang="es-MX" sz="1050" b="1" i="0" u="none" strike="noStrike" dirty="0">
                          <a:solidFill>
                            <a:srgbClr val="000000"/>
                          </a:solidFill>
                          <a:effectLst/>
                          <a:latin typeface="Tw Cen MT"/>
                        </a:rPr>
                        <a:t>83.5</a:t>
                      </a:r>
                    </a:p>
                  </a:txBody>
                  <a:tcPr marL="7144" marR="7144" marT="9525" marB="0" anchor="ctr"/>
                </a:tc>
                <a:tc>
                  <a:txBody>
                    <a:bodyPr/>
                    <a:lstStyle/>
                    <a:p>
                      <a:pPr algn="just" fontAlgn="ctr"/>
                      <a:r>
                        <a:rPr lang="es-MX" sz="1050" b="0" i="0" u="sng" strike="noStrike" dirty="0">
                          <a:solidFill>
                            <a:schemeClr val="bg2">
                              <a:lumMod val="75000"/>
                            </a:schemeClr>
                          </a:solidFill>
                          <a:effectLst/>
                          <a:latin typeface="Calibri"/>
                        </a:rPr>
                        <a:t>http://transparencia.tlaxcala.gob.mx/</a:t>
                      </a:r>
                    </a:p>
                  </a:txBody>
                  <a:tcPr marL="7144" marR="7144" marT="9525" marB="0" anchor="ctr"/>
                </a:tc>
              </a:tr>
              <a:tr h="317480">
                <a:tc>
                  <a:txBody>
                    <a:bodyPr/>
                    <a:lstStyle/>
                    <a:p>
                      <a:pPr algn="ctr" fontAlgn="ctr"/>
                      <a:r>
                        <a:rPr lang="es-MX" sz="1050" b="1" i="0" u="none" strike="noStrike" dirty="0" smtClean="0">
                          <a:solidFill>
                            <a:schemeClr val="lt1"/>
                          </a:solidFill>
                          <a:effectLst/>
                          <a:latin typeface="+mn-lt"/>
                        </a:rPr>
                        <a:t>102</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Inmobiliario de Desarrollo Urbano y Vivienda del </a:t>
                      </a:r>
                      <a:r>
                        <a:rPr lang="es-MX" sz="1050" b="0" i="0" u="none" strike="noStrike" dirty="0" smtClean="0">
                          <a:solidFill>
                            <a:srgbClr val="000000"/>
                          </a:solidFill>
                          <a:effectLst/>
                          <a:latin typeface="Tw Cen MT"/>
                        </a:rPr>
                        <a:t>Estado </a:t>
                      </a:r>
                      <a:r>
                        <a:rPr lang="es-MX" sz="1050" b="0" i="0" u="none" strike="noStrike" dirty="0">
                          <a:solidFill>
                            <a:srgbClr val="000000"/>
                          </a:solidFill>
                          <a:effectLst/>
                          <a:latin typeface="Tw Cen MT"/>
                        </a:rPr>
                        <a:t>de </a:t>
                      </a:r>
                      <a:r>
                        <a:rPr lang="es-MX" sz="1050" b="0" i="0" u="none" strike="noStrike" dirty="0" smtClean="0">
                          <a:solidFill>
                            <a:srgbClr val="000000"/>
                          </a:solidFill>
                          <a:effectLst/>
                          <a:latin typeface="Tw Cen MT"/>
                        </a:rPr>
                        <a:t>Tlaxcala.</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16</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47.5</a:t>
                      </a:r>
                    </a:p>
                  </a:txBody>
                  <a:tcPr marL="7144" marR="7144" marT="9525" marB="0" anchor="ctr"/>
                </a:tc>
                <a:tc>
                  <a:txBody>
                    <a:bodyPr/>
                    <a:lstStyle/>
                    <a:p>
                      <a:pPr algn="ctr" fontAlgn="ctr"/>
                      <a:r>
                        <a:rPr lang="es-MX" sz="1050" b="1" i="0" u="none" strike="noStrike" dirty="0">
                          <a:solidFill>
                            <a:srgbClr val="000000"/>
                          </a:solidFill>
                          <a:effectLst/>
                          <a:latin typeface="Tw Cen MT"/>
                        </a:rPr>
                        <a:t>83.5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232489">
                <a:tc>
                  <a:txBody>
                    <a:bodyPr/>
                    <a:lstStyle/>
                    <a:p>
                      <a:pPr algn="ctr" fontAlgn="ctr"/>
                      <a:r>
                        <a:rPr lang="es-MX" sz="1050" u="none" strike="noStrike" dirty="0" smtClean="0">
                          <a:effectLst/>
                        </a:rPr>
                        <a:t>103</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Colegio de Estudios Científicos y Tecnológicos del Estado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26</a:t>
                      </a:r>
                    </a:p>
                  </a:txBody>
                  <a:tcPr marL="7144" marR="7144" marT="9525" marB="0" anchor="ctr"/>
                </a:tc>
                <a:tc>
                  <a:txBody>
                    <a:bodyPr/>
                    <a:lstStyle/>
                    <a:p>
                      <a:pPr algn="ctr" fontAlgn="ctr"/>
                      <a:r>
                        <a:rPr lang="es-MX" sz="1050" b="0" i="0" u="none" strike="noStrike">
                          <a:solidFill>
                            <a:srgbClr val="000000"/>
                          </a:solidFill>
                          <a:effectLst/>
                          <a:latin typeface="Tw Cen MT"/>
                        </a:rPr>
                        <a:t>37.5</a:t>
                      </a:r>
                    </a:p>
                  </a:txBody>
                  <a:tcPr marL="7144" marR="7144" marT="9525" marB="0" anchor="ctr"/>
                </a:tc>
                <a:tc>
                  <a:txBody>
                    <a:bodyPr/>
                    <a:lstStyle/>
                    <a:p>
                      <a:pPr algn="ctr" fontAlgn="ctr"/>
                      <a:r>
                        <a:rPr lang="es-MX" sz="1050" b="1" i="0" u="none" strike="noStrike">
                          <a:solidFill>
                            <a:srgbClr val="000000"/>
                          </a:solidFill>
                          <a:effectLst/>
                          <a:latin typeface="Tw Cen MT"/>
                        </a:rPr>
                        <a:t>83.5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45078">
                <a:tc>
                  <a:txBody>
                    <a:bodyPr/>
                    <a:lstStyle/>
                    <a:p>
                      <a:pPr algn="ctr" fontAlgn="ctr"/>
                      <a:r>
                        <a:rPr lang="es-MX" sz="1050" u="none" strike="noStrike" dirty="0" smtClean="0">
                          <a:effectLst/>
                        </a:rPr>
                        <a:t>104</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Tlaxcalteca de la Juventud</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22</a:t>
                      </a:r>
                    </a:p>
                  </a:txBody>
                  <a:tcPr marL="7144" marR="7144" marT="9525" marB="0" anchor="ctr"/>
                </a:tc>
                <a:tc>
                  <a:txBody>
                    <a:bodyPr/>
                    <a:lstStyle/>
                    <a:p>
                      <a:pPr algn="ctr" fontAlgn="ctr"/>
                      <a:r>
                        <a:rPr lang="es-MX" sz="1050" b="0" i="0" u="none" strike="noStrike">
                          <a:solidFill>
                            <a:srgbClr val="000000"/>
                          </a:solidFill>
                          <a:effectLst/>
                          <a:latin typeface="Tw Cen MT"/>
                        </a:rPr>
                        <a:t>41</a:t>
                      </a:r>
                    </a:p>
                  </a:txBody>
                  <a:tcPr marL="7144" marR="7144" marT="9525" marB="0" anchor="ctr"/>
                </a:tc>
                <a:tc>
                  <a:txBody>
                    <a:bodyPr/>
                    <a:lstStyle/>
                    <a:p>
                      <a:pPr algn="ctr" fontAlgn="ctr"/>
                      <a:r>
                        <a:rPr lang="es-MX" sz="1050" b="1" i="0" u="none" strike="noStrike">
                          <a:solidFill>
                            <a:srgbClr val="000000"/>
                          </a:solidFill>
                          <a:effectLst/>
                          <a:latin typeface="Tw Cen MT"/>
                        </a:rPr>
                        <a:t>83</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u="none" strike="noStrike" dirty="0" smtClean="0">
                          <a:effectLst/>
                        </a:rPr>
                        <a:t>105</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de Capacitación para el Trabajo del Estado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18</a:t>
                      </a:r>
                    </a:p>
                  </a:txBody>
                  <a:tcPr marL="7144" marR="7144" marT="9525" marB="0" anchor="ctr"/>
                </a:tc>
                <a:tc>
                  <a:txBody>
                    <a:bodyPr/>
                    <a:lstStyle/>
                    <a:p>
                      <a:pPr algn="ctr" fontAlgn="ctr"/>
                      <a:r>
                        <a:rPr lang="es-MX" sz="1050" b="0" i="0" u="none" strike="noStrike" dirty="0">
                          <a:solidFill>
                            <a:srgbClr val="000000"/>
                          </a:solidFill>
                          <a:effectLst/>
                          <a:latin typeface="Tw Cen MT"/>
                        </a:rPr>
                        <a:t>44.5</a:t>
                      </a:r>
                    </a:p>
                  </a:txBody>
                  <a:tcPr marL="7144" marR="7144" marT="9525" marB="0" anchor="ctr"/>
                </a:tc>
                <a:tc>
                  <a:txBody>
                    <a:bodyPr/>
                    <a:lstStyle/>
                    <a:p>
                      <a:pPr algn="ctr" fontAlgn="ctr"/>
                      <a:r>
                        <a:rPr lang="es-MX" sz="1050" b="1" i="0" u="none" strike="noStrike">
                          <a:solidFill>
                            <a:srgbClr val="000000"/>
                          </a:solidFill>
                          <a:effectLst/>
                          <a:latin typeface="Tw Cen MT"/>
                        </a:rPr>
                        <a:t>82.5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206739">
                <a:tc>
                  <a:txBody>
                    <a:bodyPr/>
                    <a:lstStyle/>
                    <a:p>
                      <a:pPr algn="ctr" fontAlgn="ctr"/>
                      <a:r>
                        <a:rPr lang="es-MX" sz="1050" u="none" strike="noStrike" dirty="0" smtClean="0">
                          <a:effectLst/>
                        </a:rPr>
                        <a:t>106</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Tlaxcalteca para Personas con  Discapacidad</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30</a:t>
                      </a:r>
                    </a:p>
                  </a:txBody>
                  <a:tcPr marL="7144" marR="7144" marT="9525" marB="0" anchor="ctr"/>
                </a:tc>
                <a:tc>
                  <a:txBody>
                    <a:bodyPr/>
                    <a:lstStyle/>
                    <a:p>
                      <a:pPr algn="ctr" fontAlgn="ctr"/>
                      <a:r>
                        <a:rPr lang="es-MX" sz="1050" b="0" i="0" u="none" strike="noStrike">
                          <a:solidFill>
                            <a:srgbClr val="000000"/>
                          </a:solidFill>
                          <a:effectLst/>
                          <a:latin typeface="Tw Cen MT"/>
                        </a:rPr>
                        <a:t>32.5</a:t>
                      </a:r>
                    </a:p>
                  </a:txBody>
                  <a:tcPr marL="7144" marR="7144" marT="9525" marB="0" anchor="ctr"/>
                </a:tc>
                <a:tc>
                  <a:txBody>
                    <a:bodyPr/>
                    <a:lstStyle/>
                    <a:p>
                      <a:pPr algn="ctr" fontAlgn="ctr"/>
                      <a:r>
                        <a:rPr lang="es-MX" sz="1050" b="1" i="0" u="none" strike="noStrike">
                          <a:solidFill>
                            <a:srgbClr val="000000"/>
                          </a:solidFill>
                          <a:effectLst/>
                          <a:latin typeface="Tw Cen MT"/>
                        </a:rPr>
                        <a:t>82.5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47055">
                <a:tc>
                  <a:txBody>
                    <a:bodyPr/>
                    <a:lstStyle/>
                    <a:p>
                      <a:pPr algn="ctr" fontAlgn="ctr"/>
                      <a:r>
                        <a:rPr lang="es-MX" sz="1050" u="none" strike="noStrike" dirty="0" smtClean="0">
                          <a:effectLst/>
                        </a:rPr>
                        <a:t>107</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Fideicomiso Fondo </a:t>
                      </a:r>
                      <a:r>
                        <a:rPr lang="es-MX" sz="1050" b="0" i="0" u="none" strike="noStrike" dirty="0" smtClean="0">
                          <a:solidFill>
                            <a:srgbClr val="000000"/>
                          </a:solidFill>
                          <a:effectLst/>
                          <a:latin typeface="Tw Cen MT"/>
                        </a:rPr>
                        <a:t> de la Casa </a:t>
                      </a:r>
                      <a:r>
                        <a:rPr lang="es-MX" sz="1050" b="0" i="0" u="none" strike="noStrike" dirty="0">
                          <a:solidFill>
                            <a:srgbClr val="000000"/>
                          </a:solidFill>
                          <a:effectLst/>
                          <a:latin typeface="Tw Cen MT"/>
                        </a:rPr>
                        <a:t>de las </a:t>
                      </a:r>
                      <a:r>
                        <a:rPr lang="es-MX" sz="1050" b="0" i="0" u="none" strike="noStrike" dirty="0" smtClean="0">
                          <a:solidFill>
                            <a:srgbClr val="000000"/>
                          </a:solidFill>
                          <a:effectLst/>
                          <a:latin typeface="Tw Cen MT"/>
                        </a:rPr>
                        <a:t>Artesanías de Tlaxcala</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13</a:t>
                      </a:r>
                    </a:p>
                  </a:txBody>
                  <a:tcPr marL="7144" marR="7144" marT="9525" marB="0" anchor="ctr"/>
                </a:tc>
                <a:tc>
                  <a:txBody>
                    <a:bodyPr/>
                    <a:lstStyle/>
                    <a:p>
                      <a:pPr algn="ctr" fontAlgn="ctr"/>
                      <a:r>
                        <a:rPr lang="es-MX" sz="1050" b="0" i="0" u="none" strike="noStrike">
                          <a:solidFill>
                            <a:srgbClr val="000000"/>
                          </a:solidFill>
                          <a:effectLst/>
                          <a:latin typeface="Tw Cen MT"/>
                        </a:rPr>
                        <a:t>26</a:t>
                      </a:r>
                    </a:p>
                  </a:txBody>
                  <a:tcPr marL="7144" marR="7144" marT="9525" marB="0" anchor="ctr"/>
                </a:tc>
                <a:tc>
                  <a:txBody>
                    <a:bodyPr/>
                    <a:lstStyle/>
                    <a:p>
                      <a:pPr algn="ctr" fontAlgn="ctr"/>
                      <a:r>
                        <a:rPr lang="es-MX" sz="1050" b="0" i="0" u="none" strike="noStrike">
                          <a:solidFill>
                            <a:srgbClr val="000000"/>
                          </a:solidFill>
                          <a:effectLst/>
                          <a:latin typeface="Tw Cen MT"/>
                        </a:rPr>
                        <a:t>42.5</a:t>
                      </a:r>
                    </a:p>
                  </a:txBody>
                  <a:tcPr marL="7144" marR="7144" marT="9525" marB="0" anchor="ctr"/>
                </a:tc>
                <a:tc>
                  <a:txBody>
                    <a:bodyPr/>
                    <a:lstStyle/>
                    <a:p>
                      <a:pPr algn="ctr" fontAlgn="ctr"/>
                      <a:r>
                        <a:rPr lang="es-MX" sz="1050" b="1" i="0" u="none" strike="noStrike">
                          <a:solidFill>
                            <a:srgbClr val="000000"/>
                          </a:solidFill>
                          <a:effectLst/>
                          <a:latin typeface="Tw Cen MT"/>
                        </a:rPr>
                        <a:t>81.5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99457">
                <a:tc>
                  <a:txBody>
                    <a:bodyPr/>
                    <a:lstStyle/>
                    <a:p>
                      <a:pPr algn="ctr" fontAlgn="ctr"/>
                      <a:r>
                        <a:rPr lang="es-MX" sz="1050" u="none" strike="noStrike" dirty="0" smtClean="0">
                          <a:effectLst/>
                        </a:rPr>
                        <a:t>108</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Patronato </a:t>
                      </a:r>
                      <a:r>
                        <a:rPr lang="es-MX" sz="1050" b="0" i="0" u="none" strike="noStrike" dirty="0" smtClean="0">
                          <a:solidFill>
                            <a:srgbClr val="000000"/>
                          </a:solidFill>
                          <a:effectLst/>
                          <a:latin typeface="Tw Cen MT"/>
                        </a:rPr>
                        <a:t>la</a:t>
                      </a:r>
                      <a:r>
                        <a:rPr lang="es-MX" sz="1050" b="0" i="0" u="none" strike="noStrike" baseline="0" dirty="0" smtClean="0">
                          <a:solidFill>
                            <a:srgbClr val="000000"/>
                          </a:solidFill>
                          <a:effectLst/>
                          <a:latin typeface="Tw Cen MT"/>
                        </a:rPr>
                        <a:t> Libertad </a:t>
                      </a:r>
                      <a:r>
                        <a:rPr lang="es-MX" sz="1050" b="0" i="0" u="none" strike="noStrike" dirty="0" smtClean="0">
                          <a:solidFill>
                            <a:srgbClr val="000000"/>
                          </a:solidFill>
                          <a:effectLst/>
                          <a:latin typeface="Tw Cen MT"/>
                        </a:rPr>
                        <a:t>Centro </a:t>
                      </a:r>
                      <a:r>
                        <a:rPr lang="es-MX" sz="1050" b="0" i="0" u="none" strike="noStrike" dirty="0">
                          <a:solidFill>
                            <a:srgbClr val="000000"/>
                          </a:solidFill>
                          <a:effectLst/>
                          <a:latin typeface="Tw Cen MT"/>
                        </a:rPr>
                        <a:t>Cultural Apizaco </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18</a:t>
                      </a:r>
                    </a:p>
                  </a:txBody>
                  <a:tcPr marL="7144" marR="7144" marT="9525" marB="0" anchor="ctr"/>
                </a:tc>
                <a:tc>
                  <a:txBody>
                    <a:bodyPr/>
                    <a:lstStyle/>
                    <a:p>
                      <a:pPr algn="ctr" fontAlgn="ctr"/>
                      <a:r>
                        <a:rPr lang="es-MX" sz="1050" b="0" i="0" u="none" strike="noStrike" dirty="0">
                          <a:solidFill>
                            <a:srgbClr val="000000"/>
                          </a:solidFill>
                          <a:effectLst/>
                          <a:latin typeface="Tw Cen MT"/>
                        </a:rPr>
                        <a:t>43</a:t>
                      </a:r>
                    </a:p>
                  </a:txBody>
                  <a:tcPr marL="7144" marR="7144" marT="9525" marB="0" anchor="ctr"/>
                </a:tc>
                <a:tc>
                  <a:txBody>
                    <a:bodyPr/>
                    <a:lstStyle/>
                    <a:p>
                      <a:pPr algn="ctr" fontAlgn="ctr"/>
                      <a:r>
                        <a:rPr lang="es-MX" sz="1050" b="1" i="0" u="none" strike="noStrike">
                          <a:solidFill>
                            <a:srgbClr val="000000"/>
                          </a:solidFill>
                          <a:effectLst/>
                          <a:latin typeface="Tw Cen MT"/>
                        </a:rPr>
                        <a:t>81</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00451">
                <a:tc>
                  <a:txBody>
                    <a:bodyPr/>
                    <a:lstStyle/>
                    <a:p>
                      <a:pPr algn="ctr" fontAlgn="ctr"/>
                      <a:r>
                        <a:rPr lang="es-MX" sz="1050" u="none" strike="noStrike" dirty="0" smtClean="0">
                          <a:effectLst/>
                        </a:rPr>
                        <a:t>109</a:t>
                      </a:r>
                      <a:endParaRPr lang="es-MX" sz="105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Tlaxcalteca de Cultura</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22</a:t>
                      </a:r>
                    </a:p>
                  </a:txBody>
                  <a:tcPr marL="7144" marR="7144" marT="9525" marB="0" anchor="ctr"/>
                </a:tc>
                <a:tc>
                  <a:txBody>
                    <a:bodyPr/>
                    <a:lstStyle/>
                    <a:p>
                      <a:pPr algn="ctr" fontAlgn="ctr"/>
                      <a:r>
                        <a:rPr lang="es-MX" sz="1050" b="0" i="0" u="none" strike="noStrike" dirty="0">
                          <a:solidFill>
                            <a:srgbClr val="000000"/>
                          </a:solidFill>
                          <a:effectLst/>
                          <a:latin typeface="Tw Cen MT"/>
                        </a:rPr>
                        <a:t>38.5</a:t>
                      </a:r>
                    </a:p>
                  </a:txBody>
                  <a:tcPr marL="7144" marR="7144" marT="9525" marB="0" anchor="ctr"/>
                </a:tc>
                <a:tc>
                  <a:txBody>
                    <a:bodyPr/>
                    <a:lstStyle/>
                    <a:p>
                      <a:pPr algn="ctr" fontAlgn="ctr"/>
                      <a:r>
                        <a:rPr lang="es-MX" sz="1050" b="1" i="0" u="none" strike="noStrike">
                          <a:solidFill>
                            <a:srgbClr val="000000"/>
                          </a:solidFill>
                          <a:effectLst/>
                          <a:latin typeface="Tw Cen MT"/>
                        </a:rPr>
                        <a:t>80.5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110</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Universidad Tecnológica de Tlaxcala</a:t>
                      </a:r>
                    </a:p>
                  </a:txBody>
                  <a:tcPr marL="7144" marR="7144" marT="9525" marB="0" anchor="ctr"/>
                </a:tc>
                <a:tc>
                  <a:txBody>
                    <a:bodyPr/>
                    <a:lstStyle/>
                    <a:p>
                      <a:pPr algn="ctr" fontAlgn="ctr"/>
                      <a:r>
                        <a:rPr lang="es-MX" sz="1050" b="0" i="0" u="none" strike="noStrike" dirty="0">
                          <a:solidFill>
                            <a:srgbClr val="000000"/>
                          </a:solidFill>
                          <a:effectLst/>
                          <a:latin typeface="Tw Cen MT"/>
                        </a:rPr>
                        <a:t>20</a:t>
                      </a:r>
                    </a:p>
                  </a:txBody>
                  <a:tcPr marL="7144" marR="7144" marT="9525" marB="0" anchor="ctr"/>
                </a:tc>
                <a:tc>
                  <a:txBody>
                    <a:bodyPr/>
                    <a:lstStyle/>
                    <a:p>
                      <a:pPr algn="ctr" fontAlgn="ctr"/>
                      <a:r>
                        <a:rPr lang="es-MX" sz="1050" b="0" i="0" u="none" strike="noStrike" dirty="0">
                          <a:solidFill>
                            <a:srgbClr val="000000"/>
                          </a:solidFill>
                          <a:effectLst/>
                          <a:latin typeface="Tw Cen MT"/>
                        </a:rPr>
                        <a:t>30</a:t>
                      </a:r>
                    </a:p>
                  </a:txBody>
                  <a:tcPr marL="7144" marR="7144" marT="9525" marB="0" anchor="ctr"/>
                </a:tc>
                <a:tc>
                  <a:txBody>
                    <a:bodyPr/>
                    <a:lstStyle/>
                    <a:p>
                      <a:pPr algn="ctr" fontAlgn="ctr"/>
                      <a:r>
                        <a:rPr lang="es-MX" sz="1050" b="0" i="0" u="none" strike="noStrike" dirty="0">
                          <a:solidFill>
                            <a:srgbClr val="000000"/>
                          </a:solidFill>
                          <a:effectLst/>
                          <a:latin typeface="Tw Cen MT"/>
                        </a:rPr>
                        <a:t>29</a:t>
                      </a:r>
                    </a:p>
                  </a:txBody>
                  <a:tcPr marL="7144" marR="7144" marT="9525" marB="0" anchor="ctr"/>
                </a:tc>
                <a:tc>
                  <a:txBody>
                    <a:bodyPr/>
                    <a:lstStyle/>
                    <a:p>
                      <a:pPr algn="ctr" fontAlgn="ctr"/>
                      <a:r>
                        <a:rPr lang="es-MX" sz="1050" b="1" i="0" u="none" strike="noStrike" dirty="0">
                          <a:solidFill>
                            <a:srgbClr val="000000"/>
                          </a:solidFill>
                          <a:effectLst/>
                          <a:latin typeface="Tw Cen MT"/>
                        </a:rPr>
                        <a:t>79</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111</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smtClean="0">
                          <a:solidFill>
                            <a:srgbClr val="000000"/>
                          </a:solidFill>
                          <a:effectLst/>
                          <a:latin typeface="Tw Cen MT"/>
                        </a:rPr>
                        <a:t>Fideicomiso</a:t>
                      </a:r>
                      <a:r>
                        <a:rPr lang="es-MX" sz="1050" b="0" i="0" u="none" strike="noStrike" baseline="0" dirty="0" smtClean="0">
                          <a:solidFill>
                            <a:srgbClr val="000000"/>
                          </a:solidFill>
                          <a:effectLst/>
                          <a:latin typeface="Tw Cen MT"/>
                        </a:rPr>
                        <a:t> </a:t>
                      </a:r>
                      <a:r>
                        <a:rPr lang="es-MX" sz="1050" b="0" i="0" u="none" strike="noStrike" dirty="0" smtClean="0">
                          <a:solidFill>
                            <a:srgbClr val="000000"/>
                          </a:solidFill>
                          <a:effectLst/>
                          <a:latin typeface="Tw Cen MT"/>
                        </a:rPr>
                        <a:t>Fondo </a:t>
                      </a:r>
                      <a:r>
                        <a:rPr lang="es-MX" sz="1050" b="0" i="0" u="none" strike="noStrike" dirty="0">
                          <a:solidFill>
                            <a:srgbClr val="000000"/>
                          </a:solidFill>
                          <a:effectLst/>
                          <a:latin typeface="Tw Cen MT"/>
                        </a:rPr>
                        <a:t>de Ayuda, asistencia y reparación de daño a las victimas y ofendidos </a:t>
                      </a:r>
                      <a:r>
                        <a:rPr lang="es-MX" sz="1050" b="0" i="0" u="none" strike="noStrike" dirty="0" smtClean="0">
                          <a:solidFill>
                            <a:srgbClr val="000000"/>
                          </a:solidFill>
                          <a:effectLst/>
                          <a:latin typeface="Tw Cen MT"/>
                        </a:rPr>
                        <a:t>para</a:t>
                      </a:r>
                      <a:r>
                        <a:rPr lang="es-MX" sz="1050" b="0" i="0" u="none" strike="noStrike" baseline="0" dirty="0" smtClean="0">
                          <a:solidFill>
                            <a:srgbClr val="000000"/>
                          </a:solidFill>
                          <a:effectLst/>
                          <a:latin typeface="Tw Cen MT"/>
                        </a:rPr>
                        <a:t> el Estado de Tlaxcala</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14</a:t>
                      </a:r>
                    </a:p>
                  </a:txBody>
                  <a:tcPr marL="7144" marR="7144" marT="9525" marB="0" anchor="ctr"/>
                </a:tc>
                <a:tc>
                  <a:txBody>
                    <a:bodyPr/>
                    <a:lstStyle/>
                    <a:p>
                      <a:pPr algn="ctr" fontAlgn="ctr"/>
                      <a:r>
                        <a:rPr lang="es-MX" sz="1050" b="0" i="0" u="none" strike="noStrike">
                          <a:solidFill>
                            <a:srgbClr val="000000"/>
                          </a:solidFill>
                          <a:effectLst/>
                          <a:latin typeface="Tw Cen MT"/>
                        </a:rPr>
                        <a:t>24</a:t>
                      </a:r>
                    </a:p>
                  </a:txBody>
                  <a:tcPr marL="7144" marR="7144" marT="9525" marB="0" anchor="ctr"/>
                </a:tc>
                <a:tc>
                  <a:txBody>
                    <a:bodyPr/>
                    <a:lstStyle/>
                    <a:p>
                      <a:pPr algn="ctr" fontAlgn="ctr"/>
                      <a:r>
                        <a:rPr lang="es-MX" sz="1050" b="0" i="0" u="none" strike="noStrike">
                          <a:solidFill>
                            <a:srgbClr val="000000"/>
                          </a:solidFill>
                          <a:effectLst/>
                          <a:latin typeface="Tw Cen MT"/>
                        </a:rPr>
                        <a:t>40</a:t>
                      </a:r>
                    </a:p>
                  </a:txBody>
                  <a:tcPr marL="7144" marR="7144" marT="9525" marB="0" anchor="ctr"/>
                </a:tc>
                <a:tc>
                  <a:txBody>
                    <a:bodyPr/>
                    <a:lstStyle/>
                    <a:p>
                      <a:pPr algn="ctr" fontAlgn="ctr"/>
                      <a:r>
                        <a:rPr lang="es-MX" sz="1050" b="1" i="0" u="none" strike="noStrike">
                          <a:solidFill>
                            <a:srgbClr val="000000"/>
                          </a:solidFill>
                          <a:effectLst/>
                          <a:latin typeface="Tw Cen MT"/>
                        </a:rPr>
                        <a:t>78</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112</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Tlaxcalteca  de la  Infraestructura </a:t>
                      </a:r>
                      <a:r>
                        <a:rPr lang="es-MX" sz="1050" b="0" i="0" u="none" strike="noStrike" dirty="0" smtClean="0">
                          <a:solidFill>
                            <a:srgbClr val="000000"/>
                          </a:solidFill>
                          <a:effectLst/>
                          <a:latin typeface="Tw Cen MT"/>
                        </a:rPr>
                        <a:t>Física </a:t>
                      </a:r>
                      <a:r>
                        <a:rPr lang="es-MX" sz="1050" b="0" i="0" u="none" strike="noStrike" dirty="0">
                          <a:solidFill>
                            <a:srgbClr val="000000"/>
                          </a:solidFill>
                          <a:effectLst/>
                          <a:latin typeface="Tw Cen MT"/>
                        </a:rPr>
                        <a:t>Educativa</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35.5</a:t>
                      </a:r>
                    </a:p>
                  </a:txBody>
                  <a:tcPr marL="7144" marR="7144" marT="9525" marB="0" anchor="ctr"/>
                </a:tc>
                <a:tc>
                  <a:txBody>
                    <a:bodyPr/>
                    <a:lstStyle/>
                    <a:p>
                      <a:pPr algn="ctr" fontAlgn="ctr"/>
                      <a:r>
                        <a:rPr lang="es-MX" sz="1050" b="1" i="0" u="none" strike="noStrike">
                          <a:solidFill>
                            <a:srgbClr val="000000"/>
                          </a:solidFill>
                          <a:effectLst/>
                          <a:latin typeface="Tw Cen MT"/>
                        </a:rPr>
                        <a:t>75.5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113</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smtClean="0">
                          <a:solidFill>
                            <a:srgbClr val="000000"/>
                          </a:solidFill>
                          <a:effectLst/>
                          <a:latin typeface="Tw Cen MT"/>
                        </a:rPr>
                        <a:t>Patronato </a:t>
                      </a:r>
                      <a:r>
                        <a:rPr lang="es-MX" sz="1050" b="0" i="0" u="none" strike="noStrike" dirty="0">
                          <a:solidFill>
                            <a:srgbClr val="000000"/>
                          </a:solidFill>
                          <a:effectLst/>
                          <a:latin typeface="Tw Cen MT"/>
                        </a:rPr>
                        <a:t>Centro de Rehabilitación Integral y Escuela en Terapia Física y Rehabilitación.</a:t>
                      </a:r>
                    </a:p>
                  </a:txBody>
                  <a:tcPr marL="7144" marR="7144" marT="9525" marB="0" anchor="ctr"/>
                </a:tc>
                <a:tc>
                  <a:txBody>
                    <a:bodyPr/>
                    <a:lstStyle/>
                    <a:p>
                      <a:pPr algn="ctr" fontAlgn="ctr"/>
                      <a:r>
                        <a:rPr lang="es-MX" sz="1050" b="0" i="0" u="none" strike="noStrike">
                          <a:solidFill>
                            <a:srgbClr val="000000"/>
                          </a:solidFill>
                          <a:effectLst/>
                          <a:latin typeface="Tw Cen MT"/>
                        </a:rPr>
                        <a:t>20</a:t>
                      </a:r>
                    </a:p>
                  </a:txBody>
                  <a:tcPr marL="7144" marR="7144" marT="9525" marB="0" anchor="ctr"/>
                </a:tc>
                <a:tc>
                  <a:txBody>
                    <a:bodyPr/>
                    <a:lstStyle/>
                    <a:p>
                      <a:pPr algn="ctr" fontAlgn="ctr"/>
                      <a:r>
                        <a:rPr lang="es-MX" sz="1050" b="0" i="0" u="none" strike="noStrike">
                          <a:solidFill>
                            <a:srgbClr val="000000"/>
                          </a:solidFill>
                          <a:effectLst/>
                          <a:latin typeface="Tw Cen MT"/>
                        </a:rPr>
                        <a:t>24</a:t>
                      </a:r>
                    </a:p>
                  </a:txBody>
                  <a:tcPr marL="7144" marR="7144" marT="9525" marB="0" anchor="ctr"/>
                </a:tc>
                <a:tc>
                  <a:txBody>
                    <a:bodyPr/>
                    <a:lstStyle/>
                    <a:p>
                      <a:pPr algn="ctr" fontAlgn="ctr"/>
                      <a:r>
                        <a:rPr lang="es-MX" sz="1050" b="0" i="0" u="none" strike="noStrike" dirty="0">
                          <a:solidFill>
                            <a:srgbClr val="000000"/>
                          </a:solidFill>
                          <a:effectLst/>
                          <a:latin typeface="Tw Cen MT"/>
                        </a:rPr>
                        <a:t>30.5</a:t>
                      </a:r>
                    </a:p>
                  </a:txBody>
                  <a:tcPr marL="7144" marR="7144" marT="9525" marB="0" anchor="ctr"/>
                </a:tc>
                <a:tc>
                  <a:txBody>
                    <a:bodyPr/>
                    <a:lstStyle/>
                    <a:p>
                      <a:pPr algn="ctr" fontAlgn="ctr"/>
                      <a:r>
                        <a:rPr lang="es-MX" sz="1050" b="1" i="0" u="none" strike="noStrike">
                          <a:solidFill>
                            <a:srgbClr val="000000"/>
                          </a:solidFill>
                          <a:effectLst/>
                          <a:latin typeface="Tw Cen MT"/>
                        </a:rPr>
                        <a:t>74.5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114</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Fideicomiso para la Prevención de las Adicciones </a:t>
                      </a:r>
                      <a:r>
                        <a:rPr lang="es-MX" sz="1050" b="0" i="0" u="none" strike="noStrike" dirty="0" smtClean="0">
                          <a:solidFill>
                            <a:srgbClr val="000000"/>
                          </a:solidFill>
                          <a:effectLst/>
                          <a:latin typeface="Tw Cen MT"/>
                        </a:rPr>
                        <a:t>en el Estado</a:t>
                      </a:r>
                      <a:r>
                        <a:rPr lang="es-MX" sz="1050" b="0" i="0" u="none" strike="noStrike" baseline="0" dirty="0" smtClean="0">
                          <a:solidFill>
                            <a:srgbClr val="000000"/>
                          </a:solidFill>
                          <a:effectLst/>
                          <a:latin typeface="Tw Cen MT"/>
                        </a:rPr>
                        <a:t> de Tlaxcala</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2</a:t>
                      </a:r>
                    </a:p>
                  </a:txBody>
                  <a:tcPr marL="7144" marR="7144" marT="9525" marB="0" anchor="ctr"/>
                </a:tc>
                <a:tc>
                  <a:txBody>
                    <a:bodyPr/>
                    <a:lstStyle/>
                    <a:p>
                      <a:pPr algn="ctr" fontAlgn="ctr"/>
                      <a:r>
                        <a:rPr lang="es-MX" sz="1050" b="0" i="0" u="none" strike="noStrike">
                          <a:solidFill>
                            <a:srgbClr val="000000"/>
                          </a:solidFill>
                          <a:effectLst/>
                          <a:latin typeface="Tw Cen MT"/>
                        </a:rPr>
                        <a:t>24</a:t>
                      </a:r>
                    </a:p>
                  </a:txBody>
                  <a:tcPr marL="7144" marR="7144" marT="9525" marB="0" anchor="ctr"/>
                </a:tc>
                <a:tc>
                  <a:txBody>
                    <a:bodyPr/>
                    <a:lstStyle/>
                    <a:p>
                      <a:pPr algn="ctr" fontAlgn="ctr"/>
                      <a:r>
                        <a:rPr lang="es-MX" sz="1050" b="0" i="0" u="none" strike="noStrike">
                          <a:solidFill>
                            <a:srgbClr val="000000"/>
                          </a:solidFill>
                          <a:effectLst/>
                          <a:latin typeface="Tw Cen MT"/>
                        </a:rPr>
                        <a:t>38.5</a:t>
                      </a:r>
                    </a:p>
                  </a:txBody>
                  <a:tcPr marL="7144" marR="7144" marT="9525" marB="0" anchor="ctr"/>
                </a:tc>
                <a:tc>
                  <a:txBody>
                    <a:bodyPr/>
                    <a:lstStyle/>
                    <a:p>
                      <a:pPr algn="ctr" fontAlgn="ctr"/>
                      <a:r>
                        <a:rPr lang="es-MX" sz="1050" b="1" i="0" u="none" strike="noStrike">
                          <a:solidFill>
                            <a:srgbClr val="000000"/>
                          </a:solidFill>
                          <a:effectLst/>
                          <a:latin typeface="Tw Cen MT"/>
                        </a:rPr>
                        <a:t>64.5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115</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Pensiones Civiles de Tlaxcala</a:t>
                      </a:r>
                    </a:p>
                  </a:txBody>
                  <a:tcPr marL="7144" marR="7144" marT="9525" marB="0" anchor="ctr"/>
                </a:tc>
                <a:tc>
                  <a:txBody>
                    <a:bodyPr/>
                    <a:lstStyle/>
                    <a:p>
                      <a:pPr algn="ctr" fontAlgn="ctr"/>
                      <a:r>
                        <a:rPr lang="es-MX" sz="1050" b="0" i="0" u="none" strike="noStrike">
                          <a:solidFill>
                            <a:srgbClr val="000000"/>
                          </a:solidFill>
                          <a:effectLst/>
                          <a:latin typeface="Tw Cen MT"/>
                        </a:rPr>
                        <a:t>17</a:t>
                      </a:r>
                    </a:p>
                  </a:txBody>
                  <a:tcPr marL="7144" marR="7144" marT="9525" marB="0" anchor="ctr"/>
                </a:tc>
                <a:tc>
                  <a:txBody>
                    <a:bodyPr/>
                    <a:lstStyle/>
                    <a:p>
                      <a:pPr algn="ctr" fontAlgn="ctr"/>
                      <a:r>
                        <a:rPr lang="es-MX" sz="1050" b="0" i="0" u="none" strike="noStrike">
                          <a:solidFill>
                            <a:srgbClr val="000000"/>
                          </a:solidFill>
                          <a:effectLst/>
                          <a:latin typeface="Tw Cen MT"/>
                        </a:rPr>
                        <a:t>16</a:t>
                      </a:r>
                    </a:p>
                  </a:txBody>
                  <a:tcPr marL="7144" marR="7144" marT="9525" marB="0" anchor="ctr"/>
                </a:tc>
                <a:tc>
                  <a:txBody>
                    <a:bodyPr/>
                    <a:lstStyle/>
                    <a:p>
                      <a:pPr algn="ctr" fontAlgn="ctr"/>
                      <a:r>
                        <a:rPr lang="es-MX" sz="1050" b="0" i="0" u="none" strike="noStrike">
                          <a:solidFill>
                            <a:srgbClr val="000000"/>
                          </a:solidFill>
                          <a:effectLst/>
                          <a:latin typeface="Tw Cen MT"/>
                        </a:rPr>
                        <a:t>31.5</a:t>
                      </a:r>
                    </a:p>
                  </a:txBody>
                  <a:tcPr marL="7144" marR="7144" marT="9525" marB="0" anchor="ctr"/>
                </a:tc>
                <a:tc>
                  <a:txBody>
                    <a:bodyPr/>
                    <a:lstStyle/>
                    <a:p>
                      <a:pPr algn="ctr" fontAlgn="ctr"/>
                      <a:r>
                        <a:rPr lang="es-MX" sz="1050" b="1" i="0" u="none" strike="noStrike">
                          <a:solidFill>
                            <a:srgbClr val="000000"/>
                          </a:solidFill>
                          <a:effectLst/>
                          <a:latin typeface="Tw Cen MT"/>
                        </a:rPr>
                        <a:t>64.5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116</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Tecnológico Superior de </a:t>
                      </a:r>
                      <a:r>
                        <a:rPr lang="es-MX" sz="1050" b="0" i="0" u="none" strike="noStrike" dirty="0" err="1">
                          <a:solidFill>
                            <a:srgbClr val="000000"/>
                          </a:solidFill>
                          <a:effectLst/>
                          <a:latin typeface="Tw Cen MT"/>
                        </a:rPr>
                        <a:t>Tlaxco</a:t>
                      </a:r>
                      <a:endParaRPr lang="es-MX" sz="1050" b="0" i="0" u="none" strike="noStrike" dirty="0">
                        <a:solidFill>
                          <a:srgbClr val="000000"/>
                        </a:solidFill>
                        <a:effectLst/>
                        <a:latin typeface="Tw Cen MT"/>
                      </a:endParaRPr>
                    </a:p>
                  </a:txBody>
                  <a:tcPr marL="7144" marR="7144" marT="9525" marB="0" anchor="ctr"/>
                </a:tc>
                <a:tc>
                  <a:txBody>
                    <a:bodyPr/>
                    <a:lstStyle/>
                    <a:p>
                      <a:pPr algn="ctr" fontAlgn="ctr"/>
                      <a:r>
                        <a:rPr lang="es-MX" sz="1050" b="0" i="0" u="none" strike="noStrike">
                          <a:solidFill>
                            <a:srgbClr val="000000"/>
                          </a:solidFill>
                          <a:effectLst/>
                          <a:latin typeface="Tw Cen MT"/>
                        </a:rPr>
                        <a:t>16</a:t>
                      </a:r>
                    </a:p>
                  </a:txBody>
                  <a:tcPr marL="7144" marR="7144" marT="9525" marB="0" anchor="ctr"/>
                </a:tc>
                <a:tc>
                  <a:txBody>
                    <a:bodyPr/>
                    <a:lstStyle/>
                    <a:p>
                      <a:pPr algn="ctr" fontAlgn="ctr"/>
                      <a:r>
                        <a:rPr lang="es-MX" sz="1050" b="0" i="0" u="none" strike="noStrike">
                          <a:solidFill>
                            <a:srgbClr val="000000"/>
                          </a:solidFill>
                          <a:effectLst/>
                          <a:latin typeface="Tw Cen MT"/>
                        </a:rPr>
                        <a:t>14</a:t>
                      </a:r>
                    </a:p>
                  </a:txBody>
                  <a:tcPr marL="7144" marR="7144" marT="9525" marB="0" anchor="ctr"/>
                </a:tc>
                <a:tc>
                  <a:txBody>
                    <a:bodyPr/>
                    <a:lstStyle/>
                    <a:p>
                      <a:pPr algn="ctr" fontAlgn="ctr"/>
                      <a:r>
                        <a:rPr lang="es-MX" sz="1050" b="0" i="0" u="none" strike="noStrike" dirty="0">
                          <a:solidFill>
                            <a:srgbClr val="000000"/>
                          </a:solidFill>
                          <a:effectLst/>
                          <a:latin typeface="Tw Cen MT"/>
                        </a:rPr>
                        <a:t>30.5</a:t>
                      </a:r>
                    </a:p>
                  </a:txBody>
                  <a:tcPr marL="7144" marR="7144" marT="9525" marB="0" anchor="ctr"/>
                </a:tc>
                <a:tc>
                  <a:txBody>
                    <a:bodyPr/>
                    <a:lstStyle/>
                    <a:p>
                      <a:pPr algn="ctr" fontAlgn="ctr"/>
                      <a:r>
                        <a:rPr lang="es-MX" sz="1050" b="1" i="0" u="none" strike="noStrike">
                          <a:solidFill>
                            <a:srgbClr val="000000"/>
                          </a:solidFill>
                          <a:effectLst/>
                          <a:latin typeface="Tw Cen MT"/>
                        </a:rPr>
                        <a:t>60.5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a:txBody>
                    <a:bodyPr/>
                    <a:lstStyle/>
                    <a:p>
                      <a:pPr algn="ctr" fontAlgn="ctr"/>
                      <a:r>
                        <a:rPr lang="es-MX" sz="1050" b="1" i="0" u="none" strike="noStrike" dirty="0" smtClean="0">
                          <a:solidFill>
                            <a:schemeClr val="bg1"/>
                          </a:solidFill>
                          <a:effectLst/>
                          <a:latin typeface="Tw Cen MT" panose="020B0602020104020603" pitchFamily="34" charset="0"/>
                        </a:rPr>
                        <a:t>117</a:t>
                      </a:r>
                      <a:endParaRPr lang="es-MX" sz="105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50" b="0" i="0" u="none" strike="noStrike" dirty="0">
                          <a:solidFill>
                            <a:srgbClr val="000000"/>
                          </a:solidFill>
                          <a:effectLst/>
                          <a:latin typeface="Tw Cen MT"/>
                        </a:rPr>
                        <a:t>Instituto del Deporte de Tlaxcala</a:t>
                      </a:r>
                    </a:p>
                  </a:txBody>
                  <a:tcPr marL="7144" marR="7144" marT="9525" marB="0" anchor="ctr"/>
                </a:tc>
                <a:tc>
                  <a:txBody>
                    <a:bodyPr/>
                    <a:lstStyle/>
                    <a:p>
                      <a:pPr algn="ctr" fontAlgn="b"/>
                      <a:r>
                        <a:rPr lang="es-MX" sz="1050" b="0" i="0" u="none" strike="noStrike">
                          <a:solidFill>
                            <a:srgbClr val="000000"/>
                          </a:solidFill>
                          <a:effectLst/>
                          <a:latin typeface="Tw Cen MT"/>
                        </a:rPr>
                        <a:t>14</a:t>
                      </a:r>
                    </a:p>
                  </a:txBody>
                  <a:tcPr marL="7144" marR="7144" marT="9525" marB="0" anchor="b"/>
                </a:tc>
                <a:tc>
                  <a:txBody>
                    <a:bodyPr/>
                    <a:lstStyle/>
                    <a:p>
                      <a:pPr algn="ctr" fontAlgn="b"/>
                      <a:r>
                        <a:rPr lang="es-MX" sz="1050" b="0" i="0" u="none" strike="noStrike">
                          <a:solidFill>
                            <a:srgbClr val="000000"/>
                          </a:solidFill>
                          <a:effectLst/>
                          <a:latin typeface="Tw Cen MT"/>
                        </a:rPr>
                        <a:t>8</a:t>
                      </a:r>
                    </a:p>
                  </a:txBody>
                  <a:tcPr marL="7144" marR="7144" marT="9525" marB="0" anchor="b"/>
                </a:tc>
                <a:tc>
                  <a:txBody>
                    <a:bodyPr/>
                    <a:lstStyle/>
                    <a:p>
                      <a:pPr algn="ctr" fontAlgn="ctr"/>
                      <a:r>
                        <a:rPr lang="es-MX" sz="1050" b="0" i="0" u="none" strike="noStrike" dirty="0">
                          <a:solidFill>
                            <a:srgbClr val="000000"/>
                          </a:solidFill>
                          <a:effectLst/>
                          <a:latin typeface="Tw Cen MT"/>
                        </a:rPr>
                        <a:t>23.5</a:t>
                      </a:r>
                    </a:p>
                  </a:txBody>
                  <a:tcPr marL="7144" marR="7144" marT="9525" marB="0" anchor="ctr"/>
                </a:tc>
                <a:tc>
                  <a:txBody>
                    <a:bodyPr/>
                    <a:lstStyle/>
                    <a:p>
                      <a:pPr algn="ctr" fontAlgn="ctr"/>
                      <a:r>
                        <a:rPr lang="es-MX" sz="1050" b="1" i="0" u="none" strike="noStrike">
                          <a:solidFill>
                            <a:srgbClr val="000000"/>
                          </a:solidFill>
                          <a:effectLst/>
                          <a:latin typeface="Tw Cen MT"/>
                        </a:rPr>
                        <a:t>45.5</a:t>
                      </a:r>
                    </a:p>
                  </a:txBody>
                  <a:tcPr marL="7144" marR="7144" marT="9525" marB="0" anchor="ctr"/>
                </a:tc>
                <a:tc>
                  <a:txBody>
                    <a:bodyPr/>
                    <a:lstStyle/>
                    <a:p>
                      <a:pPr algn="just" fontAlgn="ctr"/>
                      <a:r>
                        <a:rPr lang="es-MX" sz="1050" b="0" i="0" u="sng" strike="noStrike" dirty="0">
                          <a:solidFill>
                            <a:schemeClr val="tx2">
                              <a:lumMod val="40000"/>
                              <a:lumOff val="60000"/>
                            </a:schemeClr>
                          </a:solidFill>
                          <a:effectLst/>
                          <a:latin typeface="Calibri"/>
                          <a:hlinkClick r:id="rId2"/>
                        </a:rPr>
                        <a:t>http://transparencia.tlaxcala.gob.mx/</a:t>
                      </a:r>
                      <a:endParaRPr lang="es-MX" sz="1050" b="0" i="0" u="sng" strike="noStrike" dirty="0">
                        <a:solidFill>
                          <a:schemeClr val="tx2">
                            <a:lumMod val="40000"/>
                            <a:lumOff val="60000"/>
                          </a:schemeClr>
                        </a:solidFill>
                        <a:effectLst/>
                        <a:latin typeface="Calibri"/>
                      </a:endParaRPr>
                    </a:p>
                  </a:txBody>
                  <a:tcPr marL="7144" marR="7144" marT="9525" marB="0" anchor="ctr"/>
                </a:tc>
              </a:tr>
              <a:tr h="187439">
                <a:tc gridSpan="6">
                  <a:txBody>
                    <a:bodyPr/>
                    <a:lstStyle/>
                    <a:p>
                      <a:pPr algn="ctr" fontAlgn="ctr"/>
                      <a:r>
                        <a:rPr lang="es-MX" sz="1050" b="1" i="0" u="none" strike="noStrike" dirty="0" smtClean="0">
                          <a:solidFill>
                            <a:schemeClr val="bg1"/>
                          </a:solidFill>
                          <a:effectLst/>
                          <a:latin typeface="Tw Cen MT" panose="020B0602020104020603" pitchFamily="34" charset="0"/>
                        </a:rPr>
                        <a:t>                                                                                                       Promedio</a:t>
                      </a:r>
                      <a:r>
                        <a:rPr lang="es-MX" sz="1050" b="1" i="0" u="none" strike="noStrike" baseline="0" dirty="0" smtClean="0">
                          <a:solidFill>
                            <a:schemeClr val="bg1"/>
                          </a:solidFill>
                          <a:effectLst/>
                          <a:latin typeface="Tw Cen MT" panose="020B0602020104020603" pitchFamily="34" charset="0"/>
                        </a:rPr>
                        <a:t> Dependencias  Descentralizadas</a:t>
                      </a:r>
                      <a:endParaRPr lang="es-MX" sz="105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050" b="1" i="0" u="none" strike="noStrike" dirty="0" smtClean="0">
                          <a:solidFill>
                            <a:schemeClr val="tx1"/>
                          </a:solidFill>
                          <a:effectLst/>
                          <a:latin typeface="Calibri"/>
                        </a:rPr>
                        <a:t>                                   81.23</a:t>
                      </a:r>
                    </a:p>
                  </a:txBody>
                  <a:tcPr marL="7144" marR="7144" marT="9525" marB="0" anchor="ctr"/>
                </a:tc>
              </a:tr>
            </a:tbl>
          </a:graphicData>
        </a:graphic>
      </p:graphicFrame>
    </p:spTree>
    <p:extLst>
      <p:ext uri="{BB962C8B-B14F-4D97-AF65-F5344CB8AC3E}">
        <p14:creationId xmlns:p14="http://schemas.microsoft.com/office/powerpoint/2010/main" val="274546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4033218447"/>
              </p:ext>
            </p:extLst>
          </p:nvPr>
        </p:nvGraphicFramePr>
        <p:xfrm>
          <a:off x="580633" y="902207"/>
          <a:ext cx="8225041" cy="1289687"/>
        </p:xfrm>
        <a:graphic>
          <a:graphicData uri="http://schemas.openxmlformats.org/drawingml/2006/table">
            <a:tbl>
              <a:tblPr firstRow="1" firstCol="1" bandRow="1">
                <a:tableStyleId>{EB344D84-9AFB-497E-A393-DC336BA19D2E}</a:tableStyleId>
              </a:tblPr>
              <a:tblGrid>
                <a:gridCol w="546556"/>
                <a:gridCol w="2143636"/>
                <a:gridCol w="603762"/>
                <a:gridCol w="719680"/>
                <a:gridCol w="791650"/>
                <a:gridCol w="719680"/>
                <a:gridCol w="2700077"/>
              </a:tblGrid>
              <a:tr h="262991">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34419">
                <a:tc>
                  <a:txBody>
                    <a:bodyPr/>
                    <a:lstStyle/>
                    <a:p>
                      <a:pPr algn="ctr" fontAlgn="ctr"/>
                      <a:r>
                        <a:rPr lang="es-MX" sz="1200" u="none" strike="noStrike" dirty="0" smtClean="0">
                          <a:effectLst/>
                        </a:rPr>
                        <a:t>118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Colegio de Tlaxcala, A.C.</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35.5</a:t>
                      </a:r>
                    </a:p>
                  </a:txBody>
                  <a:tcPr marL="7144" marR="7144" marT="9525" marB="0" anchor="ctr"/>
                </a:tc>
                <a:tc>
                  <a:txBody>
                    <a:bodyPr/>
                    <a:lstStyle/>
                    <a:p>
                      <a:pPr algn="ctr" fontAlgn="ctr"/>
                      <a:r>
                        <a:rPr lang="es-MX" sz="1200" b="1" i="0" u="none" strike="noStrike">
                          <a:solidFill>
                            <a:srgbClr val="000000"/>
                          </a:solidFill>
                          <a:effectLst/>
                          <a:latin typeface="Tw Cen MT"/>
                        </a:rPr>
                        <a:t>85.5</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16992">
                <a:tc>
                  <a:txBody>
                    <a:bodyPr/>
                    <a:lstStyle/>
                    <a:p>
                      <a:pPr algn="ctr" fontAlgn="ctr"/>
                      <a:r>
                        <a:rPr lang="es-MX" sz="1200" b="1" i="0" u="none" strike="noStrike" dirty="0" smtClean="0">
                          <a:solidFill>
                            <a:schemeClr val="lt1"/>
                          </a:solidFill>
                          <a:effectLst/>
                          <a:latin typeface="+mn-lt"/>
                        </a:rPr>
                        <a:t>119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a:rPr>
                        <a:t>Patronato para las exposiciones y ferias de la ciudad de Tlaxcala.</a:t>
                      </a:r>
                    </a:p>
                  </a:txBody>
                  <a:tcPr marL="7144" marR="7144" marT="9525" marB="0" anchor="ctr"/>
                </a:tc>
                <a:tc>
                  <a:txBody>
                    <a:bodyPr/>
                    <a:lstStyle/>
                    <a:p>
                      <a:pPr algn="ctr" fontAlgn="ctr"/>
                      <a:r>
                        <a:rPr lang="es-MX" sz="1200" b="0" i="0" u="none" strike="noStrike">
                          <a:solidFill>
                            <a:srgbClr val="000000"/>
                          </a:solidFill>
                          <a:effectLst/>
                          <a:latin typeface="Tw Cen MT"/>
                        </a:rPr>
                        <a:t>14</a:t>
                      </a:r>
                    </a:p>
                  </a:txBody>
                  <a:tcPr marL="7144" marR="7144" marT="9525" marB="0" anchor="ctr"/>
                </a:tc>
                <a:tc>
                  <a:txBody>
                    <a:bodyPr/>
                    <a:lstStyle/>
                    <a:p>
                      <a:pPr algn="ctr" fontAlgn="ctr"/>
                      <a:r>
                        <a:rPr lang="es-MX" sz="1200" b="0" i="0" u="none" strike="noStrike">
                          <a:solidFill>
                            <a:srgbClr val="000000"/>
                          </a:solidFill>
                          <a:effectLst/>
                          <a:latin typeface="Tw Cen MT"/>
                        </a:rPr>
                        <a:t>22</a:t>
                      </a:r>
                    </a:p>
                  </a:txBody>
                  <a:tcPr marL="7144" marR="7144" marT="9525" marB="0" anchor="ctr"/>
                </a:tc>
                <a:tc>
                  <a:txBody>
                    <a:bodyPr/>
                    <a:lstStyle/>
                    <a:p>
                      <a:pPr algn="ctr" fontAlgn="ctr"/>
                      <a:r>
                        <a:rPr lang="es-MX" sz="1200" b="0" i="0" u="none" strike="noStrike" dirty="0">
                          <a:solidFill>
                            <a:srgbClr val="000000"/>
                          </a:solidFill>
                          <a:effectLst/>
                          <a:latin typeface="Tw Cen MT"/>
                        </a:rPr>
                        <a:t>0</a:t>
                      </a:r>
                    </a:p>
                  </a:txBody>
                  <a:tcPr marL="7144" marR="7144" marT="9525" marB="0" anchor="ctr"/>
                </a:tc>
                <a:tc>
                  <a:txBody>
                    <a:bodyPr/>
                    <a:lstStyle/>
                    <a:p>
                      <a:pPr algn="ctr" fontAlgn="ctr"/>
                      <a:r>
                        <a:rPr lang="es-MX" sz="1200" b="1" i="0" u="none" strike="noStrike" dirty="0">
                          <a:solidFill>
                            <a:srgbClr val="000000"/>
                          </a:solidFill>
                          <a:effectLst/>
                          <a:latin typeface="Tw Cen MT"/>
                        </a:rPr>
                        <a:t>36</a:t>
                      </a:r>
                    </a:p>
                  </a:txBody>
                  <a:tcPr marL="7144" marR="7144" marT="9525" marB="0" anchor="ctr"/>
                </a:tc>
                <a:tc>
                  <a:txBody>
                    <a:bodyPr/>
                    <a:lstStyle/>
                    <a:p>
                      <a:pPr algn="just" fontAlgn="ctr"/>
                      <a:r>
                        <a:rPr lang="es-MX" sz="1200" b="0" i="0" u="sng" strike="noStrike" dirty="0">
                          <a:solidFill>
                            <a:srgbClr val="0000FF"/>
                          </a:solidFill>
                          <a:effectLst/>
                          <a:latin typeface="Calibri"/>
                        </a:rPr>
                        <a:t>http://transparencia.tlaxcala.gob.mx/</a:t>
                      </a:r>
                    </a:p>
                  </a:txBody>
                  <a:tcPr marL="7144" marR="7144" marT="9525" marB="0" anchor="ctr"/>
                </a:tc>
              </a:tr>
              <a:tr h="316992">
                <a:tc gridSpan="6">
                  <a:txBody>
                    <a:bodyPr/>
                    <a:lstStyle/>
                    <a:p>
                      <a:pPr algn="ctr" fontAlgn="ctr"/>
                      <a:r>
                        <a:rPr lang="es-MX" sz="1200" b="1" i="0" u="none" strike="noStrike" dirty="0" smtClean="0">
                          <a:solidFill>
                            <a:srgbClr val="000000"/>
                          </a:solidFill>
                          <a:effectLst/>
                          <a:latin typeface="Tw Cen MT" panose="020B0602020104020603" pitchFamily="34" charset="0"/>
                        </a:rPr>
                        <a:t>                                                                             </a:t>
                      </a:r>
                      <a:r>
                        <a:rPr lang="es-MX" sz="1200" b="1" i="0" u="none" strike="noStrike" dirty="0" smtClean="0">
                          <a:solidFill>
                            <a:schemeClr val="bg1"/>
                          </a:solidFill>
                          <a:effectLst/>
                          <a:latin typeface="Tw Cen MT" panose="020B0602020104020603" pitchFamily="34" charset="0"/>
                        </a:rPr>
                        <a:t>Promedi</a:t>
                      </a:r>
                      <a:r>
                        <a:rPr lang="es-MX" sz="1200" b="1" i="0" u="none" strike="noStrike" baseline="0" dirty="0" smtClean="0">
                          <a:solidFill>
                            <a:schemeClr val="bg1"/>
                          </a:solidFill>
                          <a:effectLst/>
                          <a:latin typeface="Tw Cen MT" panose="020B0602020104020603" pitchFamily="34" charset="0"/>
                        </a:rPr>
                        <a:t>o Otros  Organismos </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200" b="1" i="0" u="none" strike="noStrike" dirty="0" smtClean="0">
                          <a:solidFill>
                            <a:schemeClr val="tx1"/>
                          </a:solidFill>
                          <a:effectLst/>
                          <a:latin typeface="Calibri"/>
                        </a:rPr>
                        <a:t>                          60.75</a:t>
                      </a:r>
                      <a:endParaRPr lang="es-MX" sz="1200" b="1" i="0" u="none" strike="noStrike" dirty="0">
                        <a:solidFill>
                          <a:schemeClr val="tx1"/>
                        </a:solidFill>
                        <a:effectLst/>
                        <a:latin typeface="Calibri"/>
                      </a:endParaRPr>
                    </a:p>
                  </a:txBody>
                  <a:tcPr marL="7144" marR="7144" marT="9525" marB="0" anchor="ctr"/>
                </a:tc>
              </a:tr>
            </a:tbl>
          </a:graphicData>
        </a:graphic>
      </p:graphicFrame>
      <p:sp>
        <p:nvSpPr>
          <p:cNvPr id="4" name="3 CuadroTexto"/>
          <p:cNvSpPr txBox="1"/>
          <p:nvPr/>
        </p:nvSpPr>
        <p:spPr>
          <a:xfrm>
            <a:off x="1243584" y="355355"/>
            <a:ext cx="4251960" cy="400110"/>
          </a:xfrm>
          <a:prstGeom prst="rect">
            <a:avLst/>
          </a:prstGeom>
          <a:noFill/>
        </p:spPr>
        <p:txBody>
          <a:bodyPr wrap="square" rtlCol="0">
            <a:spAutoFit/>
          </a:bodyPr>
          <a:lstStyle/>
          <a:p>
            <a:r>
              <a:rPr lang="es-MX" sz="2000" b="1" dirty="0" smtClean="0"/>
              <a:t>Otros Organismos</a:t>
            </a:r>
            <a:endParaRPr lang="es-MX" sz="2000" b="1" dirty="0"/>
          </a:p>
        </p:txBody>
      </p:sp>
      <p:graphicFrame>
        <p:nvGraphicFramePr>
          <p:cNvPr id="5" name="Marcador de contenido 3"/>
          <p:cNvGraphicFramePr>
            <a:graphicFrameLocks/>
          </p:cNvGraphicFramePr>
          <p:nvPr>
            <p:extLst>
              <p:ext uri="{D42A27DB-BD31-4B8C-83A1-F6EECF244321}">
                <p14:modId xmlns:p14="http://schemas.microsoft.com/office/powerpoint/2010/main" val="4248322973"/>
              </p:ext>
            </p:extLst>
          </p:nvPr>
        </p:nvGraphicFramePr>
        <p:xfrm>
          <a:off x="605785" y="3640166"/>
          <a:ext cx="8225039" cy="2357249"/>
        </p:xfrm>
        <a:graphic>
          <a:graphicData uri="http://schemas.openxmlformats.org/drawingml/2006/table">
            <a:tbl>
              <a:tblPr firstRow="1" firstCol="1" bandRow="1">
                <a:tableStyleId>{EB344D84-9AFB-497E-A393-DC336BA19D2E}</a:tableStyleId>
              </a:tblPr>
              <a:tblGrid>
                <a:gridCol w="546556"/>
                <a:gridCol w="2818448"/>
                <a:gridCol w="493776"/>
                <a:gridCol w="694944"/>
                <a:gridCol w="786384"/>
                <a:gridCol w="722376"/>
                <a:gridCol w="2162555"/>
              </a:tblGrid>
              <a:tr h="262991">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34419">
                <a:tc>
                  <a:txBody>
                    <a:bodyPr/>
                    <a:lstStyle/>
                    <a:p>
                      <a:pPr algn="ctr" fontAlgn="ctr"/>
                      <a:r>
                        <a:rPr lang="es-MX" sz="1200" u="none" strike="noStrike" dirty="0" smtClean="0">
                          <a:effectLst/>
                          <a:latin typeface="+mn-lt"/>
                        </a:rPr>
                        <a:t>120</a:t>
                      </a:r>
                      <a:endParaRPr lang="es-MX" sz="1200" b="1" i="0" u="none" strike="noStrike" dirty="0">
                        <a:solidFill>
                          <a:srgbClr val="000000"/>
                        </a:solidFill>
                        <a:effectLst/>
                        <a:latin typeface="+mn-lt"/>
                      </a:endParaRPr>
                    </a:p>
                  </a:txBody>
                  <a:tcPr marL="6984" marR="6984" marT="9312" marB="0" anchor="ctr"/>
                </a:tc>
                <a:tc>
                  <a:txBody>
                    <a:bodyPr/>
                    <a:lstStyle/>
                    <a:p>
                      <a:pPr algn="l" fontAlgn="ctr"/>
                      <a:r>
                        <a:rPr lang="es-MX" sz="1200" b="0" i="0" u="none" strike="noStrike" dirty="0">
                          <a:solidFill>
                            <a:srgbClr val="000000"/>
                          </a:solidFill>
                          <a:effectLst/>
                          <a:latin typeface="Tw Cen MT"/>
                        </a:rPr>
                        <a:t>Comisión de Acceso a la Información Pública y Protección de Datos Personales</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a:solidFill>
                            <a:srgbClr val="000000"/>
                          </a:solidFill>
                          <a:effectLst/>
                          <a:latin typeface="Tw Cen MT"/>
                        </a:rPr>
                        <a:t>100</a:t>
                      </a:r>
                    </a:p>
                  </a:txBody>
                  <a:tcPr marL="7144" marR="7144" marT="9525" marB="0" anchor="ctr"/>
                </a:tc>
                <a:tc>
                  <a:txBody>
                    <a:bodyPr/>
                    <a:lstStyle/>
                    <a:p>
                      <a:pPr algn="l" fontAlgn="ctr"/>
                      <a:r>
                        <a:rPr lang="es-MX" sz="1200" b="0" i="0" u="sng" strike="noStrike" dirty="0" smtClean="0">
                          <a:solidFill>
                            <a:srgbClr val="0000FF"/>
                          </a:solidFill>
                          <a:effectLst/>
                          <a:latin typeface="Calibri"/>
                        </a:rPr>
                        <a:t>caip-tlax.org.mx</a:t>
                      </a:r>
                      <a:r>
                        <a:rPr lang="es-MX" sz="1200" b="0" i="0" u="sng" strike="noStrike" dirty="0">
                          <a:solidFill>
                            <a:srgbClr val="0000FF"/>
                          </a:solidFill>
                          <a:effectLst/>
                          <a:latin typeface="Calibri"/>
                        </a:rPr>
                        <a:t>/</a:t>
                      </a:r>
                    </a:p>
                  </a:txBody>
                  <a:tcPr marL="7144" marR="7144" marT="9525" marB="0" anchor="ctr"/>
                </a:tc>
              </a:tr>
              <a:tr h="334419">
                <a:tc>
                  <a:txBody>
                    <a:bodyPr/>
                    <a:lstStyle/>
                    <a:p>
                      <a:pPr algn="ctr" fontAlgn="ctr"/>
                      <a:r>
                        <a:rPr lang="es-MX" sz="1200" b="1" i="0" u="none" strike="noStrike" dirty="0" smtClean="0">
                          <a:solidFill>
                            <a:schemeClr val="bg1"/>
                          </a:solidFill>
                          <a:effectLst/>
                          <a:latin typeface="+mn-lt"/>
                        </a:rPr>
                        <a:t>121</a:t>
                      </a:r>
                      <a:endParaRPr lang="es-MX" sz="1200" b="1" i="0" u="none" strike="noStrike" dirty="0">
                        <a:solidFill>
                          <a:schemeClr val="bg1"/>
                        </a:solidFill>
                        <a:effectLst/>
                        <a:latin typeface="+mn-lt"/>
                      </a:endParaRPr>
                    </a:p>
                  </a:txBody>
                  <a:tcPr marL="6984" marR="6984" marT="9312" marB="0" anchor="ctr"/>
                </a:tc>
                <a:tc>
                  <a:txBody>
                    <a:bodyPr/>
                    <a:lstStyle/>
                    <a:p>
                      <a:pPr algn="l" fontAlgn="ctr"/>
                      <a:r>
                        <a:rPr lang="es-MX" sz="1200" b="0" i="0" u="none" strike="noStrike" dirty="0">
                          <a:solidFill>
                            <a:srgbClr val="000000"/>
                          </a:solidFill>
                          <a:effectLst/>
                          <a:latin typeface="Tw Cen MT"/>
                        </a:rPr>
                        <a:t>Instituto Tlaxcalteca de Elecciones</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42.5</a:t>
                      </a:r>
                    </a:p>
                  </a:txBody>
                  <a:tcPr marL="7144" marR="7144" marT="9525" marB="0" anchor="ctr"/>
                </a:tc>
                <a:tc>
                  <a:txBody>
                    <a:bodyPr/>
                    <a:lstStyle/>
                    <a:p>
                      <a:pPr algn="ctr" fontAlgn="ctr"/>
                      <a:r>
                        <a:rPr lang="es-MX" sz="1200" b="1" i="0" u="none" strike="noStrike" dirty="0">
                          <a:solidFill>
                            <a:srgbClr val="000000"/>
                          </a:solidFill>
                          <a:effectLst/>
                          <a:latin typeface="Tw Cen MT"/>
                        </a:rPr>
                        <a:t>92.5</a:t>
                      </a:r>
                    </a:p>
                  </a:txBody>
                  <a:tcPr marL="7144" marR="7144" marT="9525" marB="0" anchor="ctr"/>
                </a:tc>
                <a:tc>
                  <a:txBody>
                    <a:bodyPr/>
                    <a:lstStyle/>
                    <a:p>
                      <a:pPr algn="l" fontAlgn="b"/>
                      <a:r>
                        <a:rPr lang="es-MX" sz="1200" b="0" i="0" u="sng" strike="noStrike" dirty="0" smtClean="0">
                          <a:solidFill>
                            <a:srgbClr val="0000FF"/>
                          </a:solidFill>
                          <a:effectLst/>
                          <a:latin typeface="Calibri"/>
                        </a:rPr>
                        <a:t>www.ietlax.org.mx</a:t>
                      </a:r>
                      <a:r>
                        <a:rPr lang="es-MX" sz="12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200" b="1" i="0" u="none" strike="noStrike" dirty="0" smtClean="0">
                          <a:solidFill>
                            <a:schemeClr val="lt1"/>
                          </a:solidFill>
                          <a:effectLst/>
                          <a:latin typeface="+mn-lt"/>
                        </a:rPr>
                        <a:t>122</a:t>
                      </a:r>
                      <a:endParaRPr lang="es-MX" sz="1200" b="1" i="0" u="none" strike="noStrike" dirty="0">
                        <a:solidFill>
                          <a:srgbClr val="000000"/>
                        </a:solidFill>
                        <a:effectLst/>
                        <a:latin typeface="+mn-lt"/>
                      </a:endParaRPr>
                    </a:p>
                  </a:txBody>
                  <a:tcPr marL="6984" marR="6984" marT="9312" marB="0" anchor="ctr"/>
                </a:tc>
                <a:tc>
                  <a:txBody>
                    <a:bodyPr/>
                    <a:lstStyle/>
                    <a:p>
                      <a:pPr algn="l" fontAlgn="ctr"/>
                      <a:r>
                        <a:rPr lang="es-MX" sz="1200" b="0" i="0" u="none" strike="noStrike" dirty="0">
                          <a:solidFill>
                            <a:srgbClr val="000000"/>
                          </a:solidFill>
                          <a:effectLst/>
                          <a:latin typeface="Tw Cen MT"/>
                        </a:rPr>
                        <a:t>Comisión Estatal de Derechos </a:t>
                      </a:r>
                      <a:r>
                        <a:rPr lang="es-MX" sz="1200" b="0" i="0" u="none" strike="noStrike" dirty="0" smtClean="0">
                          <a:solidFill>
                            <a:srgbClr val="000000"/>
                          </a:solidFill>
                          <a:effectLst/>
                          <a:latin typeface="Tw Cen MT"/>
                        </a:rPr>
                        <a:t>Humanos Tlaxcala</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24</a:t>
                      </a:r>
                    </a:p>
                  </a:txBody>
                  <a:tcPr marL="7144" marR="7144" marT="9525" marB="0" anchor="ctr"/>
                </a:tc>
                <a:tc>
                  <a:txBody>
                    <a:bodyPr/>
                    <a:lstStyle/>
                    <a:p>
                      <a:pPr algn="ctr" fontAlgn="ctr"/>
                      <a:r>
                        <a:rPr lang="es-MX" sz="1200" b="0" i="0" u="none" strike="noStrike" dirty="0">
                          <a:solidFill>
                            <a:srgbClr val="000000"/>
                          </a:solidFill>
                          <a:effectLst/>
                          <a:latin typeface="Tw Cen MT"/>
                        </a:rPr>
                        <a:t>48.5</a:t>
                      </a:r>
                    </a:p>
                  </a:txBody>
                  <a:tcPr marL="7144" marR="7144" marT="9525" marB="0" anchor="ctr"/>
                </a:tc>
                <a:tc>
                  <a:txBody>
                    <a:bodyPr/>
                    <a:lstStyle/>
                    <a:p>
                      <a:pPr algn="ctr" fontAlgn="ctr"/>
                      <a:r>
                        <a:rPr lang="es-MX" sz="1200" b="1" i="0" u="none" strike="noStrike">
                          <a:solidFill>
                            <a:srgbClr val="000000"/>
                          </a:solidFill>
                          <a:effectLst/>
                          <a:latin typeface="Tw Cen MT"/>
                        </a:rPr>
                        <a:t>92.5</a:t>
                      </a:r>
                    </a:p>
                  </a:txBody>
                  <a:tcPr marL="7144" marR="7144" marT="9525" marB="0" anchor="ctr"/>
                </a:tc>
                <a:tc>
                  <a:txBody>
                    <a:bodyPr/>
                    <a:lstStyle/>
                    <a:p>
                      <a:pPr algn="l" fontAlgn="b"/>
                      <a:r>
                        <a:rPr lang="es-MX" sz="1200" b="0" i="0" u="sng" strike="noStrike" dirty="0" smtClean="0">
                          <a:solidFill>
                            <a:srgbClr val="0000FF"/>
                          </a:solidFill>
                          <a:effectLst/>
                          <a:latin typeface="Calibri"/>
                        </a:rPr>
                        <a:t>cedhtlaxcala.cedhtlax.org.mx</a:t>
                      </a:r>
                      <a:r>
                        <a:rPr lang="es-MX" sz="12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200" b="1" i="0" u="none" strike="noStrike" dirty="0" smtClean="0">
                          <a:solidFill>
                            <a:schemeClr val="bg1"/>
                          </a:solidFill>
                          <a:effectLst/>
                          <a:latin typeface="+mn-lt"/>
                        </a:rPr>
                        <a:t>123</a:t>
                      </a:r>
                      <a:endParaRPr lang="es-MX" sz="1200" b="1" i="0" u="none" strike="noStrike" dirty="0">
                        <a:solidFill>
                          <a:schemeClr val="bg1"/>
                        </a:solidFill>
                        <a:effectLst/>
                        <a:latin typeface="+mn-lt"/>
                      </a:endParaRPr>
                    </a:p>
                  </a:txBody>
                  <a:tcPr marL="6984" marR="6984" marT="9312" marB="0" anchor="ctr"/>
                </a:tc>
                <a:tc>
                  <a:txBody>
                    <a:bodyPr/>
                    <a:lstStyle/>
                    <a:p>
                      <a:pPr algn="l" fontAlgn="ctr"/>
                      <a:r>
                        <a:rPr lang="es-MX" sz="1200" b="0" i="0" u="none" strike="noStrike" dirty="0">
                          <a:solidFill>
                            <a:srgbClr val="000000"/>
                          </a:solidFill>
                          <a:effectLst/>
                          <a:latin typeface="Tw Cen MT"/>
                        </a:rPr>
                        <a:t>Universidad Autónoma de Tlaxcala</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18</a:t>
                      </a:r>
                    </a:p>
                  </a:txBody>
                  <a:tcPr marL="7144" marR="7144" marT="9525" marB="0" anchor="ctr"/>
                </a:tc>
                <a:tc>
                  <a:txBody>
                    <a:bodyPr/>
                    <a:lstStyle/>
                    <a:p>
                      <a:pPr algn="ctr" fontAlgn="ctr"/>
                      <a:r>
                        <a:rPr lang="es-MX" sz="1200" b="0" i="0" u="none" strike="noStrike" dirty="0">
                          <a:solidFill>
                            <a:srgbClr val="000000"/>
                          </a:solidFill>
                          <a:effectLst/>
                          <a:latin typeface="Tw Cen MT"/>
                        </a:rPr>
                        <a:t>39</a:t>
                      </a:r>
                    </a:p>
                  </a:txBody>
                  <a:tcPr marL="7144" marR="7144" marT="9525" marB="0" anchor="ctr"/>
                </a:tc>
                <a:tc>
                  <a:txBody>
                    <a:bodyPr/>
                    <a:lstStyle/>
                    <a:p>
                      <a:pPr algn="ctr" fontAlgn="ctr"/>
                      <a:r>
                        <a:rPr lang="es-MX" sz="1200" b="1" i="0" u="none" strike="noStrike" dirty="0">
                          <a:solidFill>
                            <a:srgbClr val="000000"/>
                          </a:solidFill>
                          <a:effectLst/>
                          <a:latin typeface="Tw Cen MT"/>
                        </a:rPr>
                        <a:t>77</a:t>
                      </a:r>
                    </a:p>
                  </a:txBody>
                  <a:tcPr marL="7144" marR="7144" marT="9525" marB="0" anchor="ctr"/>
                </a:tc>
                <a:tc>
                  <a:txBody>
                    <a:bodyPr/>
                    <a:lstStyle/>
                    <a:p>
                      <a:pPr algn="l" fontAlgn="b"/>
                      <a:r>
                        <a:rPr lang="es-MX" sz="1200" b="0" i="0" u="sng" strike="noStrike" dirty="0" smtClean="0">
                          <a:solidFill>
                            <a:srgbClr val="0000FF"/>
                          </a:solidFill>
                          <a:effectLst/>
                          <a:latin typeface="Calibri"/>
                        </a:rPr>
                        <a:t>www.uatx.mx</a:t>
                      </a:r>
                      <a:r>
                        <a:rPr lang="es-MX" sz="12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200" b="1" i="0" u="none" strike="noStrike" dirty="0" smtClean="0">
                          <a:solidFill>
                            <a:schemeClr val="bg1"/>
                          </a:solidFill>
                          <a:effectLst/>
                          <a:latin typeface="+mn-lt"/>
                        </a:rPr>
                        <a:t>124</a:t>
                      </a:r>
                      <a:endParaRPr lang="es-MX" sz="1200" b="1" i="0" u="none" strike="noStrike" dirty="0">
                        <a:solidFill>
                          <a:schemeClr val="bg1"/>
                        </a:solidFill>
                        <a:effectLst/>
                        <a:latin typeface="+mn-lt"/>
                      </a:endParaRPr>
                    </a:p>
                  </a:txBody>
                  <a:tcPr marL="6984" marR="6984" marT="9312" marB="0" anchor="ctr"/>
                </a:tc>
                <a:tc>
                  <a:txBody>
                    <a:bodyPr/>
                    <a:lstStyle/>
                    <a:p>
                      <a:pPr algn="l" fontAlgn="ctr"/>
                      <a:r>
                        <a:rPr lang="es-MX" sz="1200" b="0" i="0" u="none" strike="noStrike" dirty="0">
                          <a:solidFill>
                            <a:srgbClr val="000000"/>
                          </a:solidFill>
                          <a:effectLst/>
                          <a:latin typeface="Tw Cen MT"/>
                        </a:rPr>
                        <a:t>Tribunal de Conciliación y Arbitraje del Estado de Tlaxcala</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24</a:t>
                      </a:r>
                    </a:p>
                  </a:txBody>
                  <a:tcPr marL="7144" marR="7144" marT="9525" marB="0" anchor="ctr"/>
                </a:tc>
                <a:tc>
                  <a:txBody>
                    <a:bodyPr/>
                    <a:lstStyle/>
                    <a:p>
                      <a:pPr algn="ctr" fontAlgn="ctr"/>
                      <a:r>
                        <a:rPr lang="es-MX" sz="1200" b="0" i="0" u="none" strike="noStrike" dirty="0">
                          <a:solidFill>
                            <a:srgbClr val="000000"/>
                          </a:solidFill>
                          <a:effectLst/>
                          <a:latin typeface="Tw Cen MT"/>
                        </a:rPr>
                        <a:t>29</a:t>
                      </a:r>
                    </a:p>
                  </a:txBody>
                  <a:tcPr marL="7144" marR="7144" marT="9525" marB="0" anchor="ctr"/>
                </a:tc>
                <a:tc>
                  <a:txBody>
                    <a:bodyPr/>
                    <a:lstStyle/>
                    <a:p>
                      <a:pPr algn="ctr" fontAlgn="ctr"/>
                      <a:r>
                        <a:rPr lang="es-MX" sz="1200" b="1" i="0" u="none" strike="noStrike" dirty="0">
                          <a:solidFill>
                            <a:srgbClr val="000000"/>
                          </a:solidFill>
                          <a:effectLst/>
                          <a:latin typeface="Tw Cen MT"/>
                        </a:rPr>
                        <a:t>73</a:t>
                      </a:r>
                    </a:p>
                  </a:txBody>
                  <a:tcPr marL="7144" marR="7144" marT="9525" marB="0" anchor="ctr"/>
                </a:tc>
                <a:tc>
                  <a:txBody>
                    <a:bodyPr/>
                    <a:lstStyle/>
                    <a:p>
                      <a:pPr algn="l" fontAlgn="ctr"/>
                      <a:r>
                        <a:rPr lang="es-MX" sz="1200" b="0" i="0" u="sng" strike="noStrike" dirty="0" smtClean="0">
                          <a:solidFill>
                            <a:srgbClr val="0000FF"/>
                          </a:solidFill>
                          <a:effectLst/>
                          <a:latin typeface="Calibri"/>
                        </a:rPr>
                        <a:t>www.tribunalcyatlax.com.mx</a:t>
                      </a:r>
                      <a:r>
                        <a:rPr lang="es-MX" sz="1200" b="0" i="0" u="sng" strike="noStrike" dirty="0">
                          <a:solidFill>
                            <a:srgbClr val="0000FF"/>
                          </a:solidFill>
                          <a:effectLst/>
                          <a:latin typeface="Calibri"/>
                        </a:rPr>
                        <a:t>/</a:t>
                      </a:r>
                    </a:p>
                  </a:txBody>
                  <a:tcPr marL="7144" marR="7144" marT="9525" marB="0" anchor="ctr"/>
                </a:tc>
              </a:tr>
              <a:tr h="316992">
                <a:tc gridSpan="6">
                  <a:txBody>
                    <a:bodyPr/>
                    <a:lstStyle/>
                    <a:p>
                      <a:pPr algn="ctr" fontAlgn="ctr"/>
                      <a:r>
                        <a:rPr lang="es-MX" sz="1200" b="1" i="0" u="none" strike="noStrike" dirty="0" smtClean="0">
                          <a:solidFill>
                            <a:srgbClr val="000000"/>
                          </a:solidFill>
                          <a:effectLst/>
                          <a:latin typeface="Tw Cen MT" panose="020B0602020104020603" pitchFamily="34" charset="0"/>
                        </a:rPr>
                        <a:t>                                                                                  </a:t>
                      </a:r>
                      <a:r>
                        <a:rPr lang="es-MX" sz="1200" b="1" i="0" u="none" strike="noStrike" dirty="0" smtClean="0">
                          <a:solidFill>
                            <a:schemeClr val="bg1"/>
                          </a:solidFill>
                          <a:effectLst/>
                          <a:latin typeface="Tw Cen MT" panose="020B0602020104020603" pitchFamily="34" charset="0"/>
                        </a:rPr>
                        <a:t>Promedi</a:t>
                      </a:r>
                      <a:r>
                        <a:rPr lang="es-MX" sz="1200" b="1" i="0" u="none" strike="noStrike" baseline="0" dirty="0" smtClean="0">
                          <a:solidFill>
                            <a:schemeClr val="bg1"/>
                          </a:solidFill>
                          <a:effectLst/>
                          <a:latin typeface="Tw Cen MT" panose="020B0602020104020603" pitchFamily="34" charset="0"/>
                        </a:rPr>
                        <a:t>o Organismos Autónomos</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200" b="1" i="0" u="none" strike="noStrike" dirty="0" smtClean="0">
                          <a:solidFill>
                            <a:schemeClr val="tx1"/>
                          </a:solidFill>
                          <a:effectLst/>
                          <a:latin typeface="Calibri"/>
                        </a:rPr>
                        <a:t>                          87</a:t>
                      </a:r>
                      <a:endParaRPr lang="es-MX" sz="1200" b="1" i="0" u="none" strike="noStrike" dirty="0">
                        <a:solidFill>
                          <a:schemeClr val="tx1"/>
                        </a:solidFill>
                        <a:effectLst/>
                        <a:latin typeface="Calibri"/>
                      </a:endParaRPr>
                    </a:p>
                  </a:txBody>
                  <a:tcPr marL="7144" marR="7144" marT="9525" marB="0" anchor="ctr"/>
                </a:tc>
              </a:tr>
            </a:tbl>
          </a:graphicData>
        </a:graphic>
      </p:graphicFrame>
      <p:sp>
        <p:nvSpPr>
          <p:cNvPr id="6" name="5 CuadroTexto"/>
          <p:cNvSpPr txBox="1"/>
          <p:nvPr/>
        </p:nvSpPr>
        <p:spPr>
          <a:xfrm>
            <a:off x="1060704" y="3056698"/>
            <a:ext cx="4251960" cy="400110"/>
          </a:xfrm>
          <a:prstGeom prst="rect">
            <a:avLst/>
          </a:prstGeom>
          <a:noFill/>
        </p:spPr>
        <p:txBody>
          <a:bodyPr wrap="square" rtlCol="0">
            <a:spAutoFit/>
          </a:bodyPr>
          <a:lstStyle/>
          <a:p>
            <a:r>
              <a:rPr lang="es-MX" sz="2000" b="1" dirty="0" smtClean="0"/>
              <a:t>Organismos Autónomos</a:t>
            </a:r>
            <a:endParaRPr lang="es-MX" sz="2000" b="1" dirty="0"/>
          </a:p>
        </p:txBody>
      </p:sp>
    </p:spTree>
    <p:extLst>
      <p:ext uri="{BB962C8B-B14F-4D97-AF65-F5344CB8AC3E}">
        <p14:creationId xmlns:p14="http://schemas.microsoft.com/office/powerpoint/2010/main" val="3244236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527696813"/>
              </p:ext>
            </p:extLst>
          </p:nvPr>
        </p:nvGraphicFramePr>
        <p:xfrm>
          <a:off x="665221" y="3852981"/>
          <a:ext cx="8042362" cy="1272260"/>
        </p:xfrm>
        <a:graphic>
          <a:graphicData uri="http://schemas.openxmlformats.org/drawingml/2006/table">
            <a:tbl>
              <a:tblPr firstRow="1" firstCol="1" bandRow="1">
                <a:tableStyleId>{EB344D84-9AFB-497E-A393-DC336BA19D2E}</a:tableStyleId>
              </a:tblPr>
              <a:tblGrid>
                <a:gridCol w="446848"/>
                <a:gridCol w="2183595"/>
                <a:gridCol w="590352"/>
                <a:gridCol w="703696"/>
                <a:gridCol w="774067"/>
                <a:gridCol w="703696"/>
                <a:gridCol w="2640108"/>
              </a:tblGrid>
              <a:tr h="262991">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34419">
                <a:tc>
                  <a:txBody>
                    <a:bodyPr/>
                    <a:lstStyle/>
                    <a:p>
                      <a:pPr algn="ctr" fontAlgn="ctr"/>
                      <a:r>
                        <a:rPr lang="es-MX" sz="1200" u="none" strike="noStrike" dirty="0" smtClean="0">
                          <a:effectLst/>
                        </a:rPr>
                        <a:t>127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200" b="0" i="0" u="none" strike="noStrike" dirty="0">
                          <a:solidFill>
                            <a:srgbClr val="000000"/>
                          </a:solidFill>
                          <a:effectLst/>
                          <a:latin typeface="Tw Cen MT"/>
                        </a:rPr>
                        <a:t>Tribunal Superior de </a:t>
                      </a:r>
                      <a:r>
                        <a:rPr lang="es-MX" sz="1200" b="0" i="0" u="none" strike="noStrike" dirty="0" smtClean="0">
                          <a:solidFill>
                            <a:srgbClr val="000000"/>
                          </a:solidFill>
                          <a:effectLst/>
                          <a:latin typeface="Tw Cen MT"/>
                        </a:rPr>
                        <a:t>Justicia </a:t>
                      </a:r>
                      <a:r>
                        <a:rPr lang="es-MX" sz="1200" b="0" i="0" u="none" strike="noStrike" dirty="0">
                          <a:solidFill>
                            <a:srgbClr val="000000"/>
                          </a:solidFill>
                          <a:effectLst/>
                          <a:latin typeface="Tw Cen MT"/>
                        </a:rPr>
                        <a:t>Tlaxcala</a:t>
                      </a: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28</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dirty="0">
                          <a:solidFill>
                            <a:srgbClr val="000000"/>
                          </a:solidFill>
                          <a:effectLst/>
                          <a:latin typeface="Tw Cen MT"/>
                        </a:rPr>
                        <a:t>98</a:t>
                      </a:r>
                    </a:p>
                  </a:txBody>
                  <a:tcPr marL="7144" marR="7144" marT="9525" marB="0" anchor="ctr"/>
                </a:tc>
                <a:tc>
                  <a:txBody>
                    <a:bodyPr/>
                    <a:lstStyle/>
                    <a:p>
                      <a:pPr algn="l" fontAlgn="ctr"/>
                      <a:r>
                        <a:rPr lang="es-MX" sz="1200" b="0" i="0" u="sng" strike="noStrike" dirty="0" smtClean="0">
                          <a:solidFill>
                            <a:srgbClr val="0000FF"/>
                          </a:solidFill>
                          <a:effectLst/>
                          <a:latin typeface="Calibri"/>
                        </a:rPr>
                        <a:t>www.tsjtlaxcala.gob.mx</a:t>
                      </a:r>
                      <a:r>
                        <a:rPr lang="es-MX" sz="12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200" b="1" i="0" u="none" strike="noStrike" dirty="0" smtClean="0">
                          <a:solidFill>
                            <a:schemeClr val="lt1"/>
                          </a:solidFill>
                          <a:effectLst/>
                          <a:latin typeface="+mn-lt"/>
                        </a:rPr>
                        <a:t>128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200" b="0" i="0" u="none" strike="noStrike">
                          <a:solidFill>
                            <a:srgbClr val="000000"/>
                          </a:solidFill>
                          <a:effectLst/>
                          <a:latin typeface="Tw Cen MT"/>
                        </a:rPr>
                        <a:t>Consejo de la Judicatura</a:t>
                      </a: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28</a:t>
                      </a:r>
                    </a:p>
                  </a:txBody>
                  <a:tcPr marL="7144" marR="7144" marT="9525" marB="0" anchor="ctr"/>
                </a:tc>
                <a:tc>
                  <a:txBody>
                    <a:bodyPr/>
                    <a:lstStyle/>
                    <a:p>
                      <a:pPr algn="ctr" fontAlgn="ctr"/>
                      <a:r>
                        <a:rPr lang="es-MX" sz="1200" b="0" i="0" u="none" strike="noStrike" dirty="0">
                          <a:solidFill>
                            <a:srgbClr val="000000"/>
                          </a:solidFill>
                          <a:effectLst/>
                          <a:latin typeface="Tw Cen MT"/>
                        </a:rPr>
                        <a:t>50</a:t>
                      </a:r>
                    </a:p>
                  </a:txBody>
                  <a:tcPr marL="7144" marR="7144" marT="9525" marB="0" anchor="ctr"/>
                </a:tc>
                <a:tc>
                  <a:txBody>
                    <a:bodyPr/>
                    <a:lstStyle/>
                    <a:p>
                      <a:pPr algn="ctr" fontAlgn="ctr"/>
                      <a:r>
                        <a:rPr lang="es-MX" sz="1200" b="1" i="0" u="none" strike="noStrike" dirty="0">
                          <a:solidFill>
                            <a:srgbClr val="000000"/>
                          </a:solidFill>
                          <a:effectLst/>
                          <a:latin typeface="Tw Cen MT"/>
                        </a:rPr>
                        <a:t>98</a:t>
                      </a:r>
                    </a:p>
                  </a:txBody>
                  <a:tcPr marL="7144" marR="7144" marT="9525" marB="0" anchor="ctr"/>
                </a:tc>
                <a:tc>
                  <a:txBody>
                    <a:bodyPr/>
                    <a:lstStyle/>
                    <a:p>
                      <a:pPr algn="l" fontAlgn="ctr"/>
                      <a:r>
                        <a:rPr lang="es-MX" sz="1200" b="0" i="0" u="sng" strike="noStrike" dirty="0" smtClean="0">
                          <a:solidFill>
                            <a:srgbClr val="0000FF"/>
                          </a:solidFill>
                          <a:effectLst/>
                          <a:latin typeface="Calibri"/>
                        </a:rPr>
                        <a:t>www.tsjtlaxcala.gob.mx</a:t>
                      </a:r>
                      <a:r>
                        <a:rPr lang="es-MX" sz="1200" b="0" i="0" u="sng" strike="noStrike" dirty="0">
                          <a:solidFill>
                            <a:srgbClr val="0000FF"/>
                          </a:solidFill>
                          <a:effectLst/>
                          <a:latin typeface="Calibri"/>
                        </a:rPr>
                        <a:t>/</a:t>
                      </a:r>
                    </a:p>
                  </a:txBody>
                  <a:tcPr marL="7144" marR="7144" marT="9525" marB="0" anchor="ctr"/>
                </a:tc>
              </a:tr>
              <a:tr h="316992">
                <a:tc gridSpan="6">
                  <a:txBody>
                    <a:bodyPr/>
                    <a:lstStyle/>
                    <a:p>
                      <a:pPr algn="ctr" fontAlgn="ctr"/>
                      <a:r>
                        <a:rPr lang="es-MX" sz="1200" b="1" i="0" u="none" strike="noStrike" dirty="0" smtClean="0">
                          <a:solidFill>
                            <a:srgbClr val="000000"/>
                          </a:solidFill>
                          <a:effectLst/>
                          <a:latin typeface="Tw Cen MT" panose="020B0602020104020603" pitchFamily="34" charset="0"/>
                        </a:rPr>
                        <a:t>                                                                        </a:t>
                      </a:r>
                      <a:r>
                        <a:rPr lang="es-MX" sz="1200" b="1" i="0" u="none" strike="noStrike" dirty="0" smtClean="0">
                          <a:solidFill>
                            <a:srgbClr val="000000"/>
                          </a:solidFill>
                          <a:effectLst/>
                          <a:latin typeface="Tw Cen MT" panose="020B0602020104020603" pitchFamily="34" charset="0"/>
                        </a:rPr>
                        <a:t>    </a:t>
                      </a:r>
                      <a:r>
                        <a:rPr lang="es-MX" sz="1200" b="1" i="0" u="none" strike="noStrike" dirty="0" smtClean="0">
                          <a:solidFill>
                            <a:schemeClr val="bg1"/>
                          </a:solidFill>
                          <a:effectLst/>
                          <a:latin typeface="Tw Cen MT" panose="020B0602020104020603" pitchFamily="34" charset="0"/>
                        </a:rPr>
                        <a:t>Promedi</a:t>
                      </a:r>
                      <a:r>
                        <a:rPr lang="es-MX" sz="1200" b="1" i="0" u="none" strike="noStrike" baseline="0" dirty="0" smtClean="0">
                          <a:solidFill>
                            <a:schemeClr val="bg1"/>
                          </a:solidFill>
                          <a:effectLst/>
                          <a:latin typeface="Tw Cen MT" panose="020B0602020104020603" pitchFamily="34" charset="0"/>
                        </a:rPr>
                        <a:t>o Poder Legislativo</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200" b="1" i="0" u="none" strike="noStrike" dirty="0" smtClean="0">
                          <a:solidFill>
                            <a:schemeClr val="tx1"/>
                          </a:solidFill>
                          <a:effectLst/>
                          <a:latin typeface="Calibri"/>
                        </a:rPr>
                        <a:t>                          98</a:t>
                      </a:r>
                      <a:endParaRPr lang="es-MX" sz="1200" b="1" i="0" u="none" strike="noStrike" dirty="0">
                        <a:solidFill>
                          <a:schemeClr val="tx1"/>
                        </a:solidFill>
                        <a:effectLst/>
                        <a:latin typeface="Calibri"/>
                      </a:endParaRPr>
                    </a:p>
                  </a:txBody>
                  <a:tcPr marL="7144" marR="7144" marT="9525" marB="0" anchor="ctr"/>
                </a:tc>
              </a:tr>
            </a:tbl>
          </a:graphicData>
        </a:graphic>
      </p:graphicFrame>
      <p:graphicFrame>
        <p:nvGraphicFramePr>
          <p:cNvPr id="4" name="Marcador de contenido 3"/>
          <p:cNvGraphicFramePr>
            <a:graphicFrameLocks/>
          </p:cNvGraphicFramePr>
          <p:nvPr>
            <p:extLst>
              <p:ext uri="{D42A27DB-BD31-4B8C-83A1-F6EECF244321}">
                <p14:modId xmlns:p14="http://schemas.microsoft.com/office/powerpoint/2010/main" val="2248271625"/>
              </p:ext>
            </p:extLst>
          </p:nvPr>
        </p:nvGraphicFramePr>
        <p:xfrm>
          <a:off x="585204" y="1206347"/>
          <a:ext cx="8225041" cy="1272260"/>
        </p:xfrm>
        <a:graphic>
          <a:graphicData uri="http://schemas.openxmlformats.org/drawingml/2006/table">
            <a:tbl>
              <a:tblPr firstRow="1" firstCol="1" bandRow="1">
                <a:tableStyleId>{EB344D84-9AFB-497E-A393-DC336BA19D2E}</a:tableStyleId>
              </a:tblPr>
              <a:tblGrid>
                <a:gridCol w="546556"/>
                <a:gridCol w="2143636"/>
                <a:gridCol w="603762"/>
                <a:gridCol w="719680"/>
                <a:gridCol w="791650"/>
                <a:gridCol w="719680"/>
                <a:gridCol w="2700077"/>
              </a:tblGrid>
              <a:tr h="262991">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ICIPO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34419">
                <a:tc>
                  <a:txBody>
                    <a:bodyPr/>
                    <a:lstStyle/>
                    <a:p>
                      <a:pPr algn="ctr" fontAlgn="ctr"/>
                      <a:r>
                        <a:rPr lang="es-MX" sz="1200" u="none" strike="noStrike" dirty="0" smtClean="0">
                          <a:effectLst/>
                        </a:rPr>
                        <a:t>125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200" b="0" i="0" u="none" strike="noStrike" dirty="0">
                          <a:solidFill>
                            <a:srgbClr val="000000"/>
                          </a:solidFill>
                          <a:effectLst/>
                          <a:latin typeface="Tw Cen MT"/>
                        </a:rPr>
                        <a:t>Órgano de Fiscalización Superior </a:t>
                      </a:r>
                      <a:r>
                        <a:rPr lang="es-MX" sz="1200" b="0" i="0" u="none" strike="noStrike" dirty="0" smtClean="0">
                          <a:solidFill>
                            <a:srgbClr val="000000"/>
                          </a:solidFill>
                          <a:effectLst/>
                          <a:latin typeface="Tw Cen MT"/>
                        </a:rPr>
                        <a:t>Tlaxcala</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a:solidFill>
                            <a:srgbClr val="000000"/>
                          </a:solidFill>
                          <a:effectLst/>
                          <a:latin typeface="Tw Cen MT"/>
                        </a:rPr>
                        <a:t>20</a:t>
                      </a:r>
                    </a:p>
                  </a:txBody>
                  <a:tcPr marL="7144" marR="7144" marT="9525" marB="0" anchor="ctr"/>
                </a:tc>
                <a:tc>
                  <a:txBody>
                    <a:bodyPr/>
                    <a:lstStyle/>
                    <a:p>
                      <a:pPr algn="ctr" fontAlgn="ctr"/>
                      <a:r>
                        <a:rPr lang="es-MX" sz="1200" b="0" i="0" u="none" strike="noStrike">
                          <a:solidFill>
                            <a:srgbClr val="000000"/>
                          </a:solidFill>
                          <a:effectLst/>
                          <a:latin typeface="Tw Cen MT"/>
                        </a:rPr>
                        <a:t>30</a:t>
                      </a:r>
                    </a:p>
                  </a:txBody>
                  <a:tcPr marL="7144" marR="7144" marT="9525" marB="0" anchor="ctr"/>
                </a:tc>
                <a:tc>
                  <a:txBody>
                    <a:bodyPr/>
                    <a:lstStyle/>
                    <a:p>
                      <a:pPr algn="ctr" fontAlgn="ctr"/>
                      <a:r>
                        <a:rPr lang="es-MX" sz="1200" b="0" i="0" u="none" strike="noStrike">
                          <a:solidFill>
                            <a:srgbClr val="000000"/>
                          </a:solidFill>
                          <a:effectLst/>
                          <a:latin typeface="Tw Cen MT"/>
                        </a:rPr>
                        <a:t>43.5</a:t>
                      </a:r>
                    </a:p>
                  </a:txBody>
                  <a:tcPr marL="7144" marR="7144" marT="9525" marB="0" anchor="ctr"/>
                </a:tc>
                <a:tc>
                  <a:txBody>
                    <a:bodyPr/>
                    <a:lstStyle/>
                    <a:p>
                      <a:pPr algn="ctr" fontAlgn="ctr"/>
                      <a:r>
                        <a:rPr lang="es-MX" sz="1200" b="1" i="0" u="none" strike="noStrike" dirty="0">
                          <a:solidFill>
                            <a:srgbClr val="000000"/>
                          </a:solidFill>
                          <a:effectLst/>
                          <a:latin typeface="Tw Cen MT"/>
                        </a:rPr>
                        <a:t>93.5</a:t>
                      </a:r>
                    </a:p>
                  </a:txBody>
                  <a:tcPr marL="7144" marR="7144" marT="9525" marB="0" anchor="ctr"/>
                </a:tc>
                <a:tc>
                  <a:txBody>
                    <a:bodyPr/>
                    <a:lstStyle/>
                    <a:p>
                      <a:pPr algn="l" fontAlgn="ctr"/>
                      <a:r>
                        <a:rPr lang="es-MX" sz="1200" b="0" i="0" u="sng" strike="noStrike" dirty="0" smtClean="0">
                          <a:solidFill>
                            <a:srgbClr val="0000FF"/>
                          </a:solidFill>
                          <a:effectLst/>
                          <a:latin typeface="Calibri"/>
                        </a:rPr>
                        <a:t>www.ofstlaxcala.gob.mx</a:t>
                      </a:r>
                      <a:r>
                        <a:rPr lang="es-MX" sz="12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200" b="1" i="0" u="none" strike="noStrike" dirty="0" smtClean="0">
                          <a:solidFill>
                            <a:schemeClr val="lt1"/>
                          </a:solidFill>
                          <a:effectLst/>
                          <a:latin typeface="+mn-lt"/>
                        </a:rPr>
                        <a:t>126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200" b="0" i="0" u="none" strike="noStrike" dirty="0" smtClean="0">
                          <a:solidFill>
                            <a:srgbClr val="000000"/>
                          </a:solidFill>
                          <a:effectLst/>
                          <a:latin typeface="Tw Cen MT"/>
                        </a:rPr>
                        <a:t>Congreso </a:t>
                      </a:r>
                      <a:r>
                        <a:rPr lang="es-MX" sz="1200" b="0" i="0" u="none" strike="noStrike" dirty="0">
                          <a:solidFill>
                            <a:srgbClr val="000000"/>
                          </a:solidFill>
                          <a:effectLst/>
                          <a:latin typeface="Tw Cen MT"/>
                        </a:rPr>
                        <a:t>del </a:t>
                      </a:r>
                      <a:r>
                        <a:rPr lang="es-MX" sz="1200" b="0" i="0" u="none" strike="noStrike" dirty="0" smtClean="0">
                          <a:solidFill>
                            <a:srgbClr val="000000"/>
                          </a:solidFill>
                          <a:effectLst/>
                          <a:latin typeface="Tw Cen MT"/>
                        </a:rPr>
                        <a:t>Estado de Tlaxcala</a:t>
                      </a:r>
                      <a:endParaRPr lang="es-MX" sz="1200" b="0" i="0" u="none" strike="noStrike" dirty="0">
                        <a:solidFill>
                          <a:srgbClr val="000000"/>
                        </a:solidFill>
                        <a:effectLst/>
                        <a:latin typeface="Tw Cen MT"/>
                      </a:endParaRPr>
                    </a:p>
                  </a:txBody>
                  <a:tcPr marL="7144" marR="7144" marT="9525" marB="0" anchor="ctr"/>
                </a:tc>
                <a:tc>
                  <a:txBody>
                    <a:bodyPr/>
                    <a:lstStyle/>
                    <a:p>
                      <a:pPr algn="ctr" fontAlgn="ctr"/>
                      <a:r>
                        <a:rPr lang="es-MX" sz="1200" b="0" i="0" u="none" strike="noStrike" dirty="0">
                          <a:solidFill>
                            <a:srgbClr val="000000"/>
                          </a:solidFill>
                          <a:effectLst/>
                          <a:latin typeface="Tw Cen MT"/>
                        </a:rPr>
                        <a:t>20</a:t>
                      </a:r>
                    </a:p>
                  </a:txBody>
                  <a:tcPr marL="7144" marR="7144" marT="9525" marB="0" anchor="ctr"/>
                </a:tc>
                <a:tc>
                  <a:txBody>
                    <a:bodyPr/>
                    <a:lstStyle/>
                    <a:p>
                      <a:pPr algn="ctr" fontAlgn="ctr"/>
                      <a:r>
                        <a:rPr lang="es-MX" sz="1200" b="0" i="0" u="none" strike="noStrike" dirty="0">
                          <a:solidFill>
                            <a:srgbClr val="000000"/>
                          </a:solidFill>
                          <a:effectLst/>
                          <a:latin typeface="Tw Cen MT"/>
                        </a:rPr>
                        <a:t>30</a:t>
                      </a:r>
                    </a:p>
                  </a:txBody>
                  <a:tcPr marL="7144" marR="7144" marT="9525" marB="0" anchor="ctr"/>
                </a:tc>
                <a:tc>
                  <a:txBody>
                    <a:bodyPr/>
                    <a:lstStyle/>
                    <a:p>
                      <a:pPr algn="ctr" fontAlgn="ctr"/>
                      <a:r>
                        <a:rPr lang="es-MX" sz="1200" b="0" i="0" u="none" strike="noStrike" dirty="0">
                          <a:solidFill>
                            <a:srgbClr val="000000"/>
                          </a:solidFill>
                          <a:effectLst/>
                          <a:latin typeface="Tw Cen MT"/>
                        </a:rPr>
                        <a:t>42.5</a:t>
                      </a:r>
                    </a:p>
                  </a:txBody>
                  <a:tcPr marL="7144" marR="7144" marT="9525" marB="0" anchor="ctr"/>
                </a:tc>
                <a:tc>
                  <a:txBody>
                    <a:bodyPr/>
                    <a:lstStyle/>
                    <a:p>
                      <a:pPr algn="ctr" fontAlgn="ctr"/>
                      <a:r>
                        <a:rPr lang="es-MX" sz="1200" b="1" i="0" u="none" strike="noStrike">
                          <a:solidFill>
                            <a:srgbClr val="000000"/>
                          </a:solidFill>
                          <a:effectLst/>
                          <a:latin typeface="Tw Cen MT"/>
                        </a:rPr>
                        <a:t>92.5</a:t>
                      </a:r>
                    </a:p>
                  </a:txBody>
                  <a:tcPr marL="7144" marR="7144" marT="9525" marB="0" anchor="ctr"/>
                </a:tc>
                <a:tc>
                  <a:txBody>
                    <a:bodyPr/>
                    <a:lstStyle/>
                    <a:p>
                      <a:pPr algn="l" fontAlgn="ctr"/>
                      <a:r>
                        <a:rPr lang="es-MX" sz="1200" b="0" i="0" u="sng" strike="noStrike" dirty="0" smtClean="0">
                          <a:solidFill>
                            <a:srgbClr val="0000FF"/>
                          </a:solidFill>
                          <a:effectLst/>
                          <a:latin typeface="Calibri"/>
                        </a:rPr>
                        <a:t>www.congresotlaxcala.gob.mx</a:t>
                      </a:r>
                      <a:r>
                        <a:rPr lang="es-MX" sz="1200" b="0" i="0" u="sng" strike="noStrike" dirty="0">
                          <a:solidFill>
                            <a:srgbClr val="0000FF"/>
                          </a:solidFill>
                          <a:effectLst/>
                          <a:latin typeface="Calibri"/>
                        </a:rPr>
                        <a:t>/</a:t>
                      </a:r>
                    </a:p>
                  </a:txBody>
                  <a:tcPr marL="7144" marR="7144" marT="9525" marB="0" anchor="ctr"/>
                </a:tc>
              </a:tr>
              <a:tr h="316992">
                <a:tc gridSpan="6">
                  <a:txBody>
                    <a:bodyPr/>
                    <a:lstStyle/>
                    <a:p>
                      <a:pPr algn="ctr" fontAlgn="ctr"/>
                      <a:r>
                        <a:rPr lang="es-MX" sz="1200" b="1" i="0" u="none" strike="noStrike" dirty="0" smtClean="0">
                          <a:solidFill>
                            <a:srgbClr val="000000"/>
                          </a:solidFill>
                          <a:effectLst/>
                          <a:latin typeface="Tw Cen MT" panose="020B0602020104020603" pitchFamily="34" charset="0"/>
                        </a:rPr>
                        <a:t>                                                                                      </a:t>
                      </a:r>
                      <a:r>
                        <a:rPr lang="es-MX" sz="1200" b="1" i="0" u="none" strike="noStrike" dirty="0" smtClean="0">
                          <a:solidFill>
                            <a:schemeClr val="bg1"/>
                          </a:solidFill>
                          <a:effectLst/>
                          <a:latin typeface="Tw Cen MT" panose="020B0602020104020603" pitchFamily="34" charset="0"/>
                        </a:rPr>
                        <a:t>Promedi</a:t>
                      </a:r>
                      <a:r>
                        <a:rPr lang="es-MX" sz="1200" b="1" i="0" u="none" strike="noStrike" baseline="0" dirty="0" smtClean="0">
                          <a:solidFill>
                            <a:schemeClr val="bg1"/>
                          </a:solidFill>
                          <a:effectLst/>
                          <a:latin typeface="Tw Cen MT" panose="020B0602020104020603" pitchFamily="34" charset="0"/>
                        </a:rPr>
                        <a:t>o </a:t>
                      </a:r>
                      <a:r>
                        <a:rPr lang="es-MX" sz="1200" b="1" i="0" u="none" strike="noStrike" baseline="0" dirty="0" smtClean="0">
                          <a:solidFill>
                            <a:schemeClr val="bg1"/>
                          </a:solidFill>
                          <a:effectLst/>
                          <a:latin typeface="Tw Cen MT" panose="020B0602020104020603" pitchFamily="34" charset="0"/>
                        </a:rPr>
                        <a:t>Poder Judicial </a:t>
                      </a:r>
                      <a:endParaRPr lang="es-MX" sz="12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400" b="1" i="0" u="none" strike="noStrike" dirty="0">
                        <a:solidFill>
                          <a:srgbClr val="000000"/>
                        </a:solidFill>
                        <a:effectLst/>
                        <a:latin typeface="Tw Cen MT"/>
                      </a:endParaRPr>
                    </a:p>
                  </a:txBody>
                  <a:tcPr marL="9525" marR="9525" marT="9525" marB="0" anchor="ctr"/>
                </a:tc>
                <a:tc>
                  <a:txBody>
                    <a:bodyPr/>
                    <a:lstStyle/>
                    <a:p>
                      <a:pPr algn="ctr" fontAlgn="ctr"/>
                      <a:r>
                        <a:rPr lang="es-MX" sz="1200" b="1" i="0" u="none" strike="noStrike" dirty="0" smtClean="0">
                          <a:solidFill>
                            <a:schemeClr val="tx1"/>
                          </a:solidFill>
                          <a:effectLst/>
                          <a:latin typeface="Calibri"/>
                        </a:rPr>
                        <a:t>93</a:t>
                      </a:r>
                      <a:endParaRPr lang="es-MX" sz="1200" b="1" i="0" u="none" strike="noStrike" dirty="0">
                        <a:solidFill>
                          <a:schemeClr val="tx1"/>
                        </a:solidFill>
                        <a:effectLst/>
                        <a:latin typeface="Calibri"/>
                      </a:endParaRPr>
                    </a:p>
                  </a:txBody>
                  <a:tcPr marL="7144" marR="7144" marT="9525" marB="0" anchor="ctr"/>
                </a:tc>
              </a:tr>
            </a:tbl>
          </a:graphicData>
        </a:graphic>
      </p:graphicFrame>
      <p:sp>
        <p:nvSpPr>
          <p:cNvPr id="5" name="4 CuadroTexto"/>
          <p:cNvSpPr txBox="1"/>
          <p:nvPr/>
        </p:nvSpPr>
        <p:spPr>
          <a:xfrm>
            <a:off x="764771" y="586187"/>
            <a:ext cx="4251960" cy="400110"/>
          </a:xfrm>
          <a:prstGeom prst="rect">
            <a:avLst/>
          </a:prstGeom>
          <a:noFill/>
        </p:spPr>
        <p:txBody>
          <a:bodyPr wrap="square" rtlCol="0">
            <a:spAutoFit/>
          </a:bodyPr>
          <a:lstStyle/>
          <a:p>
            <a:r>
              <a:rPr lang="es-MX" sz="2000" b="1" dirty="0" smtClean="0"/>
              <a:t>Poder Legislativo</a:t>
            </a:r>
            <a:endParaRPr lang="es-MX" sz="2000" b="1" dirty="0"/>
          </a:p>
        </p:txBody>
      </p:sp>
      <p:sp>
        <p:nvSpPr>
          <p:cNvPr id="6" name="5 CuadroTexto"/>
          <p:cNvSpPr txBox="1"/>
          <p:nvPr/>
        </p:nvSpPr>
        <p:spPr>
          <a:xfrm>
            <a:off x="982980" y="3257205"/>
            <a:ext cx="4251960" cy="400110"/>
          </a:xfrm>
          <a:prstGeom prst="rect">
            <a:avLst/>
          </a:prstGeom>
          <a:noFill/>
        </p:spPr>
        <p:txBody>
          <a:bodyPr wrap="square" rtlCol="0">
            <a:spAutoFit/>
          </a:bodyPr>
          <a:lstStyle/>
          <a:p>
            <a:r>
              <a:rPr lang="es-MX" sz="2000" b="1" dirty="0" smtClean="0"/>
              <a:t>Poder Judicial </a:t>
            </a:r>
            <a:endParaRPr lang="es-MX" sz="2000" b="1" dirty="0"/>
          </a:p>
        </p:txBody>
      </p:sp>
    </p:spTree>
    <p:extLst>
      <p:ext uri="{BB962C8B-B14F-4D97-AF65-F5344CB8AC3E}">
        <p14:creationId xmlns:p14="http://schemas.microsoft.com/office/powerpoint/2010/main" val="2610611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4081002815"/>
              </p:ext>
            </p:extLst>
          </p:nvPr>
        </p:nvGraphicFramePr>
        <p:xfrm>
          <a:off x="557772" y="1188718"/>
          <a:ext cx="8225041" cy="3612236"/>
        </p:xfrm>
        <a:graphic>
          <a:graphicData uri="http://schemas.openxmlformats.org/drawingml/2006/table">
            <a:tbl>
              <a:tblPr firstRow="1" firstCol="1" bandRow="1">
                <a:tableStyleId>{EB344D84-9AFB-497E-A393-DC336BA19D2E}</a:tableStyleId>
              </a:tblPr>
              <a:tblGrid>
                <a:gridCol w="546556"/>
                <a:gridCol w="2143636"/>
                <a:gridCol w="603762"/>
                <a:gridCol w="719680"/>
                <a:gridCol w="791650"/>
                <a:gridCol w="719680"/>
                <a:gridCol w="2700077"/>
              </a:tblGrid>
              <a:tr h="262991">
                <a:tc>
                  <a:txBody>
                    <a:bodyPr/>
                    <a:lstStyle/>
                    <a:p>
                      <a:pPr algn="ctr" fontAlgn="ctr"/>
                      <a:r>
                        <a:rPr lang="es-MX" sz="1100" u="none" strike="noStrike" dirty="0">
                          <a:effectLst/>
                        </a:rPr>
                        <a:t>No. </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a:effectLst/>
                        </a:rPr>
                        <a:t>ENTIDAD PÚBLICA</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ICR</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IPARSO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ICIPO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IGC</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PÁGINA</a:t>
                      </a:r>
                      <a:endParaRPr lang="es-MX" sz="1100" b="1" i="0" u="none" strike="noStrike" dirty="0">
                        <a:solidFill>
                          <a:schemeClr val="bg1"/>
                        </a:solidFill>
                        <a:effectLst/>
                        <a:latin typeface="Arial Narrow" panose="020B0606020202030204" pitchFamily="34" charset="0"/>
                      </a:endParaRPr>
                    </a:p>
                  </a:txBody>
                  <a:tcPr marL="2909" marR="2909" marT="3878" marB="0" anchor="ctr"/>
                </a:tc>
              </a:tr>
              <a:tr h="270765">
                <a:tc>
                  <a:txBody>
                    <a:bodyPr/>
                    <a:lstStyle/>
                    <a:p>
                      <a:pPr algn="ctr" fontAlgn="ctr"/>
                      <a:r>
                        <a:rPr lang="es-MX" sz="1100" u="none" strike="noStrike" dirty="0" smtClean="0">
                          <a:effectLst/>
                        </a:rPr>
                        <a:t>129</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100" b="0" i="0" u="none" strike="noStrike" dirty="0">
                          <a:solidFill>
                            <a:srgbClr val="000000"/>
                          </a:solidFill>
                          <a:effectLst/>
                          <a:latin typeface="Tw Cen MT"/>
                        </a:rPr>
                        <a:t>Movimiento Ciudadano</a:t>
                      </a:r>
                    </a:p>
                  </a:txBody>
                  <a:tcPr marL="7144" marR="7144" marT="9525" marB="0" anchor="ctr"/>
                </a:tc>
                <a:tc>
                  <a:txBody>
                    <a:bodyPr/>
                    <a:lstStyle/>
                    <a:p>
                      <a:pPr algn="ctr" fontAlgn="b"/>
                      <a:r>
                        <a:rPr lang="es-MX" sz="1100" b="0" i="0" u="none" strike="noStrike" dirty="0">
                          <a:solidFill>
                            <a:srgbClr val="000000"/>
                          </a:solidFill>
                          <a:effectLst/>
                          <a:latin typeface="Tw Cen MT"/>
                        </a:rPr>
                        <a:t>20</a:t>
                      </a:r>
                    </a:p>
                  </a:txBody>
                  <a:tcPr marL="7144" marR="7144" marT="9525" marB="0" anchor="ctr"/>
                </a:tc>
                <a:tc>
                  <a:txBody>
                    <a:bodyPr/>
                    <a:lstStyle/>
                    <a:p>
                      <a:pPr algn="ctr" fontAlgn="b"/>
                      <a:r>
                        <a:rPr lang="es-MX" sz="1100" b="0" i="0" u="none" strike="noStrike">
                          <a:solidFill>
                            <a:srgbClr val="000000"/>
                          </a:solidFill>
                          <a:effectLst/>
                          <a:latin typeface="Tw Cen MT"/>
                        </a:rPr>
                        <a:t>28</a:t>
                      </a:r>
                    </a:p>
                  </a:txBody>
                  <a:tcPr marL="7144" marR="7144" marT="9525" marB="0" anchor="ctr"/>
                </a:tc>
                <a:tc>
                  <a:txBody>
                    <a:bodyPr/>
                    <a:lstStyle/>
                    <a:p>
                      <a:pPr algn="ctr" fontAlgn="b"/>
                      <a:r>
                        <a:rPr lang="es-MX" sz="1100" b="0" i="0" u="none" strike="noStrike" dirty="0">
                          <a:solidFill>
                            <a:srgbClr val="000000"/>
                          </a:solidFill>
                          <a:effectLst/>
                          <a:latin typeface="Tw Cen MT"/>
                        </a:rPr>
                        <a:t>48.5</a:t>
                      </a:r>
                    </a:p>
                  </a:txBody>
                  <a:tcPr marL="7144" marR="7144" marT="9525" marB="0" anchor="ctr"/>
                </a:tc>
                <a:tc>
                  <a:txBody>
                    <a:bodyPr/>
                    <a:lstStyle/>
                    <a:p>
                      <a:pPr algn="ctr" fontAlgn="ctr"/>
                      <a:r>
                        <a:rPr lang="es-MX" sz="1100" b="1" i="0" u="none" strike="noStrike">
                          <a:solidFill>
                            <a:srgbClr val="000000"/>
                          </a:solidFill>
                          <a:effectLst/>
                          <a:latin typeface="Tw Cen MT"/>
                        </a:rPr>
                        <a:t>96.5</a:t>
                      </a:r>
                    </a:p>
                  </a:txBody>
                  <a:tcPr marL="7144" marR="7144" marT="9525" marB="0" anchor="ctr"/>
                </a:tc>
                <a:tc>
                  <a:txBody>
                    <a:bodyPr/>
                    <a:lstStyle/>
                    <a:p>
                      <a:pPr algn="l" fontAlgn="b"/>
                      <a:r>
                        <a:rPr lang="es-MX" sz="1100" b="0" i="0" u="sng" strike="noStrike" dirty="0" smtClean="0">
                          <a:solidFill>
                            <a:srgbClr val="0000FF"/>
                          </a:solidFill>
                          <a:effectLst/>
                          <a:latin typeface="Calibri"/>
                        </a:rPr>
                        <a:t>www.movimientociudadanotlaxcala.mx</a:t>
                      </a:r>
                      <a:endParaRPr lang="es-MX" sz="1100" b="0" i="0" u="sng" strike="noStrike" dirty="0">
                        <a:solidFill>
                          <a:srgbClr val="0000FF"/>
                        </a:solidFill>
                        <a:effectLst/>
                        <a:latin typeface="Calibri"/>
                      </a:endParaRPr>
                    </a:p>
                  </a:txBody>
                  <a:tcPr marL="7144" marR="7144" marT="9525" marB="0" anchor="b"/>
                </a:tc>
              </a:tr>
              <a:tr h="316992">
                <a:tc>
                  <a:txBody>
                    <a:bodyPr/>
                    <a:lstStyle/>
                    <a:p>
                      <a:pPr algn="ctr" fontAlgn="ctr"/>
                      <a:r>
                        <a:rPr lang="es-MX" sz="1100" b="1" i="0" u="none" strike="noStrike" dirty="0" smtClean="0">
                          <a:solidFill>
                            <a:schemeClr val="lt1"/>
                          </a:solidFill>
                          <a:effectLst/>
                          <a:latin typeface="+mn-lt"/>
                        </a:rPr>
                        <a:t>130</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100" b="0" i="0" u="none" strike="noStrike">
                          <a:solidFill>
                            <a:srgbClr val="000000"/>
                          </a:solidFill>
                          <a:effectLst/>
                          <a:latin typeface="Tw Cen MT"/>
                        </a:rPr>
                        <a:t>Partido Revolucionario Institucional</a:t>
                      </a:r>
                    </a:p>
                  </a:txBody>
                  <a:tcPr marL="7144" marR="7144" marT="9525" marB="0" anchor="ctr"/>
                </a:tc>
                <a:tc>
                  <a:txBody>
                    <a:bodyPr/>
                    <a:lstStyle/>
                    <a:p>
                      <a:pPr algn="ctr" fontAlgn="b"/>
                      <a:r>
                        <a:rPr lang="es-MX" sz="1100" b="0" i="0" u="none" strike="noStrike">
                          <a:solidFill>
                            <a:srgbClr val="000000"/>
                          </a:solidFill>
                          <a:effectLst/>
                          <a:latin typeface="Tw Cen MT"/>
                        </a:rPr>
                        <a:t>20</a:t>
                      </a:r>
                    </a:p>
                  </a:txBody>
                  <a:tcPr marL="7144" marR="7144" marT="9525" marB="0" anchor="ctr"/>
                </a:tc>
                <a:tc>
                  <a:txBody>
                    <a:bodyPr/>
                    <a:lstStyle/>
                    <a:p>
                      <a:pPr algn="ctr" fontAlgn="b"/>
                      <a:r>
                        <a:rPr lang="es-MX" sz="1100" b="0" i="0" u="none" strike="noStrike" dirty="0">
                          <a:solidFill>
                            <a:srgbClr val="000000"/>
                          </a:solidFill>
                          <a:effectLst/>
                          <a:latin typeface="Tw Cen MT"/>
                        </a:rPr>
                        <a:t>24</a:t>
                      </a:r>
                    </a:p>
                  </a:txBody>
                  <a:tcPr marL="7144" marR="7144" marT="9525" marB="0" anchor="ctr"/>
                </a:tc>
                <a:tc>
                  <a:txBody>
                    <a:bodyPr/>
                    <a:lstStyle/>
                    <a:p>
                      <a:pPr algn="ctr" fontAlgn="b"/>
                      <a:r>
                        <a:rPr lang="es-MX" sz="1100" b="0" i="0" u="none" strike="noStrike" dirty="0">
                          <a:solidFill>
                            <a:srgbClr val="000000"/>
                          </a:solidFill>
                          <a:effectLst/>
                          <a:latin typeface="Tw Cen MT"/>
                        </a:rPr>
                        <a:t>32.5</a:t>
                      </a:r>
                    </a:p>
                  </a:txBody>
                  <a:tcPr marL="7144" marR="7144" marT="9525" marB="0" anchor="ctr"/>
                </a:tc>
                <a:tc>
                  <a:txBody>
                    <a:bodyPr/>
                    <a:lstStyle/>
                    <a:p>
                      <a:pPr algn="ctr" fontAlgn="ctr"/>
                      <a:r>
                        <a:rPr lang="es-MX" sz="1100" b="1" i="0" u="none" strike="noStrike">
                          <a:solidFill>
                            <a:srgbClr val="000000"/>
                          </a:solidFill>
                          <a:effectLst/>
                          <a:latin typeface="Tw Cen MT"/>
                        </a:rPr>
                        <a:t>76.5</a:t>
                      </a:r>
                    </a:p>
                  </a:txBody>
                  <a:tcPr marL="7144" marR="7144" marT="9525" marB="0" anchor="ctr"/>
                </a:tc>
                <a:tc>
                  <a:txBody>
                    <a:bodyPr/>
                    <a:lstStyle/>
                    <a:p>
                      <a:pPr algn="l" fontAlgn="b"/>
                      <a:r>
                        <a:rPr lang="es-MX" sz="1100" b="0" i="0" u="sng" strike="noStrike" dirty="0" smtClean="0">
                          <a:solidFill>
                            <a:srgbClr val="0000FF"/>
                          </a:solidFill>
                          <a:effectLst/>
                          <a:latin typeface="Calibri"/>
                        </a:rPr>
                        <a:t>pritlaxcala.com</a:t>
                      </a:r>
                      <a:r>
                        <a:rPr lang="es-MX" sz="1100" b="0" i="0" u="sng" strike="noStrike" dirty="0">
                          <a:solidFill>
                            <a:srgbClr val="0000FF"/>
                          </a:solidFill>
                          <a:effectLst/>
                          <a:latin typeface="Calibri"/>
                        </a:rPr>
                        <a:t>/</a:t>
                      </a: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131</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a:solidFill>
                            <a:srgbClr val="000000"/>
                          </a:solidFill>
                          <a:effectLst/>
                          <a:latin typeface="Tw Cen MT"/>
                        </a:rPr>
                        <a:t>Partido de la Revolución Democrática</a:t>
                      </a:r>
                    </a:p>
                  </a:txBody>
                  <a:tcPr marL="7144" marR="7144" marT="9525" marB="0" anchor="ctr"/>
                </a:tc>
                <a:tc>
                  <a:txBody>
                    <a:bodyPr/>
                    <a:lstStyle/>
                    <a:p>
                      <a:pPr algn="ctr" fontAlgn="b"/>
                      <a:r>
                        <a:rPr lang="es-MX" sz="1100" b="0" i="0" u="none" strike="noStrike" dirty="0">
                          <a:solidFill>
                            <a:srgbClr val="000000"/>
                          </a:solidFill>
                          <a:effectLst/>
                          <a:latin typeface="Tw Cen MT"/>
                        </a:rPr>
                        <a:t>20</a:t>
                      </a:r>
                    </a:p>
                  </a:txBody>
                  <a:tcPr marL="7144" marR="7144" marT="9525" marB="0" anchor="ctr"/>
                </a:tc>
                <a:tc>
                  <a:txBody>
                    <a:bodyPr/>
                    <a:lstStyle/>
                    <a:p>
                      <a:pPr algn="ctr" fontAlgn="b"/>
                      <a:r>
                        <a:rPr lang="es-MX" sz="1100" b="0" i="0" u="none" strike="noStrike" dirty="0">
                          <a:solidFill>
                            <a:srgbClr val="000000"/>
                          </a:solidFill>
                          <a:effectLst/>
                          <a:latin typeface="Tw Cen MT"/>
                        </a:rPr>
                        <a:t>30</a:t>
                      </a:r>
                    </a:p>
                  </a:txBody>
                  <a:tcPr marL="7144" marR="7144" marT="9525" marB="0" anchor="ctr"/>
                </a:tc>
                <a:tc>
                  <a:txBody>
                    <a:bodyPr/>
                    <a:lstStyle/>
                    <a:p>
                      <a:pPr algn="ctr" fontAlgn="b"/>
                      <a:r>
                        <a:rPr lang="es-MX" sz="1100" b="0" i="0" u="none" strike="noStrike" dirty="0">
                          <a:solidFill>
                            <a:srgbClr val="000000"/>
                          </a:solidFill>
                          <a:effectLst/>
                          <a:latin typeface="Tw Cen MT"/>
                        </a:rPr>
                        <a:t>23.5</a:t>
                      </a:r>
                    </a:p>
                  </a:txBody>
                  <a:tcPr marL="7144" marR="7144" marT="9525" marB="0" anchor="ctr"/>
                </a:tc>
                <a:tc>
                  <a:txBody>
                    <a:bodyPr/>
                    <a:lstStyle/>
                    <a:p>
                      <a:pPr algn="ctr" fontAlgn="ctr"/>
                      <a:r>
                        <a:rPr lang="es-MX" sz="1100" b="1" i="0" u="none" strike="noStrike" dirty="0">
                          <a:solidFill>
                            <a:srgbClr val="000000"/>
                          </a:solidFill>
                          <a:effectLst/>
                          <a:latin typeface="Tw Cen MT"/>
                        </a:rPr>
                        <a:t>73.5</a:t>
                      </a:r>
                    </a:p>
                  </a:txBody>
                  <a:tcPr marL="7144" marR="7144" marT="9525" marB="0" anchor="ctr"/>
                </a:tc>
                <a:tc>
                  <a:txBody>
                    <a:bodyPr/>
                    <a:lstStyle/>
                    <a:p>
                      <a:pPr algn="l" fontAlgn="b"/>
                      <a:r>
                        <a:rPr lang="es-MX" sz="1100" b="0" i="0" u="sng" strike="noStrike" dirty="0" smtClean="0">
                          <a:solidFill>
                            <a:srgbClr val="0000FF"/>
                          </a:solidFill>
                          <a:effectLst/>
                          <a:latin typeface="Calibri"/>
                        </a:rPr>
                        <a:t>www.prdtlaxcala.com.mx</a:t>
                      </a:r>
                      <a:r>
                        <a:rPr lang="es-MX" sz="1100" b="0" i="0" u="sng" strike="noStrike" dirty="0">
                          <a:solidFill>
                            <a:srgbClr val="0000FF"/>
                          </a:solidFill>
                          <a:effectLst/>
                          <a:latin typeface="Calibri"/>
                        </a:rPr>
                        <a:t>/</a:t>
                      </a:r>
                    </a:p>
                  </a:txBody>
                  <a:tcPr marL="7144" marR="7144" marT="9525" marB="0" anchor="b"/>
                </a:tc>
              </a:tr>
              <a:tr h="280416">
                <a:tc>
                  <a:txBody>
                    <a:bodyPr/>
                    <a:lstStyle/>
                    <a:p>
                      <a:pPr algn="ctr" fontAlgn="ctr"/>
                      <a:r>
                        <a:rPr lang="es-MX" sz="1100" b="1" i="0" u="none" strike="noStrike" dirty="0" smtClean="0">
                          <a:solidFill>
                            <a:schemeClr val="bg1"/>
                          </a:solidFill>
                          <a:effectLst/>
                          <a:latin typeface="+mj-lt"/>
                        </a:rPr>
                        <a:t>132</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dirty="0">
                          <a:solidFill>
                            <a:srgbClr val="000000"/>
                          </a:solidFill>
                          <a:effectLst/>
                          <a:latin typeface="Tw Cen MT"/>
                        </a:rPr>
                        <a:t>Partido Alianza Ciudadana</a:t>
                      </a:r>
                    </a:p>
                  </a:txBody>
                  <a:tcPr marL="7144" marR="7144" marT="9525" marB="0" anchor="ctr"/>
                </a:tc>
                <a:tc>
                  <a:txBody>
                    <a:bodyPr/>
                    <a:lstStyle/>
                    <a:p>
                      <a:pPr algn="ctr" fontAlgn="b"/>
                      <a:r>
                        <a:rPr lang="es-MX" sz="1100" b="0" i="0" u="none" strike="noStrike" dirty="0">
                          <a:solidFill>
                            <a:srgbClr val="000000"/>
                          </a:solidFill>
                          <a:effectLst/>
                          <a:latin typeface="Tw Cen MT"/>
                        </a:rPr>
                        <a:t>20</a:t>
                      </a:r>
                    </a:p>
                  </a:txBody>
                  <a:tcPr marL="7144" marR="7144" marT="9525" marB="0" anchor="ctr"/>
                </a:tc>
                <a:tc>
                  <a:txBody>
                    <a:bodyPr/>
                    <a:lstStyle/>
                    <a:p>
                      <a:pPr algn="ctr" fontAlgn="b"/>
                      <a:r>
                        <a:rPr lang="es-MX" sz="1100" b="0" i="0" u="none" strike="noStrike">
                          <a:solidFill>
                            <a:srgbClr val="000000"/>
                          </a:solidFill>
                          <a:effectLst/>
                          <a:latin typeface="Tw Cen MT"/>
                        </a:rPr>
                        <a:t>30</a:t>
                      </a:r>
                    </a:p>
                  </a:txBody>
                  <a:tcPr marL="7144" marR="7144" marT="9525" marB="0" anchor="ctr"/>
                </a:tc>
                <a:tc>
                  <a:txBody>
                    <a:bodyPr/>
                    <a:lstStyle/>
                    <a:p>
                      <a:pPr algn="ctr" fontAlgn="b"/>
                      <a:r>
                        <a:rPr lang="es-MX" sz="1100" b="0" i="0" u="none" strike="noStrike" dirty="0">
                          <a:solidFill>
                            <a:srgbClr val="000000"/>
                          </a:solidFill>
                          <a:effectLst/>
                          <a:latin typeface="Tw Cen MT"/>
                        </a:rPr>
                        <a:t>20.5</a:t>
                      </a:r>
                    </a:p>
                  </a:txBody>
                  <a:tcPr marL="7144" marR="7144" marT="9525" marB="0" anchor="ctr"/>
                </a:tc>
                <a:tc>
                  <a:txBody>
                    <a:bodyPr/>
                    <a:lstStyle/>
                    <a:p>
                      <a:pPr algn="ctr" fontAlgn="ctr"/>
                      <a:r>
                        <a:rPr lang="es-MX" sz="1100" b="1" i="0" u="none" strike="noStrike" dirty="0">
                          <a:solidFill>
                            <a:srgbClr val="000000"/>
                          </a:solidFill>
                          <a:effectLst/>
                          <a:latin typeface="Tw Cen MT"/>
                        </a:rPr>
                        <a:t>70.5</a:t>
                      </a:r>
                    </a:p>
                  </a:txBody>
                  <a:tcPr marL="7144" marR="7144" marT="9525" marB="0" anchor="ct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s-MX" sz="1100" b="0" i="0" u="sng" strike="noStrike" dirty="0" smtClean="0">
                          <a:solidFill>
                            <a:srgbClr val="0000FF"/>
                          </a:solidFill>
                          <a:effectLst/>
                          <a:latin typeface="Calibri"/>
                        </a:rPr>
                        <a:t>www.partidoalianzaciudadanatlax.com</a:t>
                      </a: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133</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a:solidFill>
                            <a:srgbClr val="000000"/>
                          </a:solidFill>
                          <a:effectLst/>
                          <a:latin typeface="Tw Cen MT"/>
                        </a:rPr>
                        <a:t>Partido Acción Nacional</a:t>
                      </a:r>
                    </a:p>
                  </a:txBody>
                  <a:tcPr marL="7144" marR="7144" marT="9525" marB="0" anchor="ctr"/>
                </a:tc>
                <a:tc>
                  <a:txBody>
                    <a:bodyPr/>
                    <a:lstStyle/>
                    <a:p>
                      <a:pPr algn="ctr" fontAlgn="b"/>
                      <a:r>
                        <a:rPr lang="es-MX" sz="1100" b="0" i="0" u="none" strike="noStrike">
                          <a:solidFill>
                            <a:srgbClr val="000000"/>
                          </a:solidFill>
                          <a:effectLst/>
                          <a:latin typeface="Tw Cen MT"/>
                        </a:rPr>
                        <a:t>5</a:t>
                      </a:r>
                    </a:p>
                  </a:txBody>
                  <a:tcPr marL="7144" marR="7144" marT="9525" marB="0" anchor="ctr"/>
                </a:tc>
                <a:tc>
                  <a:txBody>
                    <a:bodyPr/>
                    <a:lstStyle/>
                    <a:p>
                      <a:pPr algn="ctr" fontAlgn="b"/>
                      <a:r>
                        <a:rPr lang="es-MX" sz="1100" b="0" i="0" u="none" strike="noStrike">
                          <a:solidFill>
                            <a:srgbClr val="000000"/>
                          </a:solidFill>
                          <a:effectLst/>
                          <a:latin typeface="Tw Cen MT"/>
                        </a:rPr>
                        <a:t>22</a:t>
                      </a:r>
                    </a:p>
                  </a:txBody>
                  <a:tcPr marL="7144" marR="7144" marT="9525" marB="0" anchor="ctr"/>
                </a:tc>
                <a:tc>
                  <a:txBody>
                    <a:bodyPr/>
                    <a:lstStyle/>
                    <a:p>
                      <a:pPr algn="ctr" fontAlgn="b"/>
                      <a:r>
                        <a:rPr lang="es-MX" sz="1100" b="0" i="0" u="none" strike="noStrike" dirty="0">
                          <a:solidFill>
                            <a:srgbClr val="000000"/>
                          </a:solidFill>
                          <a:effectLst/>
                          <a:latin typeface="Tw Cen MT"/>
                        </a:rPr>
                        <a:t>43</a:t>
                      </a:r>
                    </a:p>
                  </a:txBody>
                  <a:tcPr marL="7144" marR="7144" marT="9525" marB="0" anchor="ctr"/>
                </a:tc>
                <a:tc>
                  <a:txBody>
                    <a:bodyPr/>
                    <a:lstStyle/>
                    <a:p>
                      <a:pPr algn="ctr" fontAlgn="ctr"/>
                      <a:r>
                        <a:rPr lang="es-MX" sz="1100" b="1" i="0" u="none" strike="noStrike" dirty="0">
                          <a:solidFill>
                            <a:srgbClr val="000000"/>
                          </a:solidFill>
                          <a:effectLst/>
                          <a:latin typeface="Tw Cen MT"/>
                        </a:rPr>
                        <a:t>70</a:t>
                      </a:r>
                    </a:p>
                  </a:txBody>
                  <a:tcPr marL="7144" marR="7144" marT="9525" marB="0" anchor="ctr"/>
                </a:tc>
                <a:tc>
                  <a:txBody>
                    <a:bodyPr/>
                    <a:lstStyle/>
                    <a:p>
                      <a:pPr algn="l" fontAlgn="b"/>
                      <a:r>
                        <a:rPr lang="es-MX" sz="1100" b="0" i="0" u="sng" strike="noStrike" dirty="0" smtClean="0">
                          <a:solidFill>
                            <a:srgbClr val="0000FF"/>
                          </a:solidFill>
                          <a:effectLst/>
                          <a:latin typeface="Calibri"/>
                        </a:rPr>
                        <a:t>www.pantlax.org.mx</a:t>
                      </a:r>
                      <a:endParaRPr lang="es-MX" sz="1100" b="0" i="0" u="sng" strike="noStrike" dirty="0">
                        <a:solidFill>
                          <a:srgbClr val="0000FF"/>
                        </a:solidFill>
                        <a:effectLst/>
                        <a:latin typeface="Calibri"/>
                      </a:endParaRP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134</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a:solidFill>
                            <a:srgbClr val="000000"/>
                          </a:solidFill>
                          <a:effectLst/>
                          <a:latin typeface="Tw Cen MT"/>
                        </a:rPr>
                        <a:t>Partido Socialista</a:t>
                      </a:r>
                    </a:p>
                  </a:txBody>
                  <a:tcPr marL="7144" marR="7144" marT="9525" marB="0" anchor="ctr"/>
                </a:tc>
                <a:tc>
                  <a:txBody>
                    <a:bodyPr/>
                    <a:lstStyle/>
                    <a:p>
                      <a:pPr algn="ctr" fontAlgn="b"/>
                      <a:r>
                        <a:rPr lang="es-MX" sz="1100" b="0" i="0" u="none" strike="noStrike">
                          <a:solidFill>
                            <a:srgbClr val="000000"/>
                          </a:solidFill>
                          <a:effectLst/>
                          <a:latin typeface="Tw Cen MT"/>
                        </a:rPr>
                        <a:t>18</a:t>
                      </a:r>
                    </a:p>
                  </a:txBody>
                  <a:tcPr marL="7144" marR="7144" marT="9525" marB="0" anchor="ctr"/>
                </a:tc>
                <a:tc>
                  <a:txBody>
                    <a:bodyPr/>
                    <a:lstStyle/>
                    <a:p>
                      <a:pPr algn="ctr" fontAlgn="b"/>
                      <a:r>
                        <a:rPr lang="es-MX" sz="1100" b="0" i="0" u="none" strike="noStrike">
                          <a:solidFill>
                            <a:srgbClr val="000000"/>
                          </a:solidFill>
                          <a:effectLst/>
                          <a:latin typeface="Tw Cen MT"/>
                        </a:rPr>
                        <a:t>6</a:t>
                      </a:r>
                    </a:p>
                  </a:txBody>
                  <a:tcPr marL="7144" marR="7144" marT="9525" marB="0" anchor="ctr"/>
                </a:tc>
                <a:tc>
                  <a:txBody>
                    <a:bodyPr/>
                    <a:lstStyle/>
                    <a:p>
                      <a:pPr algn="ctr" fontAlgn="b"/>
                      <a:r>
                        <a:rPr lang="es-MX" sz="1100" b="0" i="0" u="none" strike="noStrike" dirty="0">
                          <a:solidFill>
                            <a:srgbClr val="000000"/>
                          </a:solidFill>
                          <a:effectLst/>
                          <a:latin typeface="Tw Cen MT"/>
                        </a:rPr>
                        <a:t>44.5</a:t>
                      </a:r>
                    </a:p>
                  </a:txBody>
                  <a:tcPr marL="7144" marR="7144" marT="9525" marB="0" anchor="ctr"/>
                </a:tc>
                <a:tc>
                  <a:txBody>
                    <a:bodyPr/>
                    <a:lstStyle/>
                    <a:p>
                      <a:pPr algn="ctr" fontAlgn="ctr"/>
                      <a:r>
                        <a:rPr lang="es-MX" sz="1100" b="1" i="0" u="none" strike="noStrike">
                          <a:solidFill>
                            <a:srgbClr val="000000"/>
                          </a:solidFill>
                          <a:effectLst/>
                          <a:latin typeface="Tw Cen MT"/>
                        </a:rPr>
                        <a:t>68.5</a:t>
                      </a:r>
                    </a:p>
                  </a:txBody>
                  <a:tcPr marL="7144" marR="7144" marT="9525" marB="0" anchor="ctr"/>
                </a:tc>
                <a:tc>
                  <a:txBody>
                    <a:bodyPr/>
                    <a:lstStyle/>
                    <a:p>
                      <a:pPr algn="l" fontAlgn="b"/>
                      <a:r>
                        <a:rPr lang="es-MX" sz="1100" b="0" i="0" u="sng" strike="noStrike" dirty="0" smtClean="0">
                          <a:solidFill>
                            <a:srgbClr val="0000FF"/>
                          </a:solidFill>
                          <a:effectLst/>
                          <a:latin typeface="Calibri"/>
                        </a:rPr>
                        <a:t>www.partido-socialista.org.mx</a:t>
                      </a:r>
                      <a:r>
                        <a:rPr lang="es-MX" sz="1100" b="0" i="0" u="sng" strike="noStrike" dirty="0">
                          <a:solidFill>
                            <a:srgbClr val="0000FF"/>
                          </a:solidFill>
                          <a:effectLst/>
                          <a:latin typeface="Calibri"/>
                        </a:rPr>
                        <a:t>/</a:t>
                      </a: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135</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dirty="0">
                          <a:solidFill>
                            <a:srgbClr val="000000"/>
                          </a:solidFill>
                          <a:effectLst/>
                          <a:latin typeface="Tw Cen MT"/>
                        </a:rPr>
                        <a:t>Partido Encuentro Social</a:t>
                      </a:r>
                    </a:p>
                  </a:txBody>
                  <a:tcPr marL="7144" marR="7144" marT="9525" marB="0" anchor="ctr"/>
                </a:tc>
                <a:tc>
                  <a:txBody>
                    <a:bodyPr/>
                    <a:lstStyle/>
                    <a:p>
                      <a:pPr algn="ctr" fontAlgn="b"/>
                      <a:r>
                        <a:rPr lang="es-MX" sz="1100" b="0" i="0" u="none" strike="noStrike">
                          <a:solidFill>
                            <a:srgbClr val="000000"/>
                          </a:solidFill>
                          <a:effectLst/>
                          <a:latin typeface="Tw Cen MT"/>
                        </a:rPr>
                        <a:t>20</a:t>
                      </a:r>
                    </a:p>
                  </a:txBody>
                  <a:tcPr marL="7144" marR="7144" marT="9525" marB="0" anchor="ctr"/>
                </a:tc>
                <a:tc>
                  <a:txBody>
                    <a:bodyPr/>
                    <a:lstStyle/>
                    <a:p>
                      <a:pPr algn="ctr" fontAlgn="b"/>
                      <a:r>
                        <a:rPr lang="es-MX" sz="1100" b="0" i="0" u="none" strike="noStrike">
                          <a:solidFill>
                            <a:srgbClr val="000000"/>
                          </a:solidFill>
                          <a:effectLst/>
                          <a:latin typeface="Tw Cen MT"/>
                        </a:rPr>
                        <a:t>24</a:t>
                      </a:r>
                    </a:p>
                  </a:txBody>
                  <a:tcPr marL="7144" marR="7144" marT="9525" marB="0" anchor="ctr"/>
                </a:tc>
                <a:tc>
                  <a:txBody>
                    <a:bodyPr/>
                    <a:lstStyle/>
                    <a:p>
                      <a:pPr algn="ctr" fontAlgn="b"/>
                      <a:r>
                        <a:rPr lang="es-MX" sz="1100" b="0" i="0" u="none" strike="noStrike" dirty="0">
                          <a:solidFill>
                            <a:srgbClr val="000000"/>
                          </a:solidFill>
                          <a:effectLst/>
                          <a:latin typeface="Tw Cen MT"/>
                        </a:rPr>
                        <a:t>17</a:t>
                      </a:r>
                    </a:p>
                  </a:txBody>
                  <a:tcPr marL="7144" marR="7144" marT="9525" marB="0" anchor="ctr"/>
                </a:tc>
                <a:tc>
                  <a:txBody>
                    <a:bodyPr/>
                    <a:lstStyle/>
                    <a:p>
                      <a:pPr algn="ctr" fontAlgn="ctr"/>
                      <a:r>
                        <a:rPr lang="es-MX" sz="1100" b="1" i="0" u="none" strike="noStrike" dirty="0">
                          <a:solidFill>
                            <a:srgbClr val="000000"/>
                          </a:solidFill>
                          <a:effectLst/>
                          <a:latin typeface="Tw Cen MT"/>
                        </a:rPr>
                        <a:t>61</a:t>
                      </a:r>
                    </a:p>
                  </a:txBody>
                  <a:tcPr marL="7144" marR="7144" marT="9525" marB="0" anchor="ctr"/>
                </a:tc>
                <a:tc>
                  <a:txBody>
                    <a:bodyPr/>
                    <a:lstStyle/>
                    <a:p>
                      <a:pPr algn="l" fontAlgn="b"/>
                      <a:r>
                        <a:rPr lang="es-MX" sz="1100" b="0" i="0" u="sng" strike="noStrike" dirty="0" smtClean="0">
                          <a:solidFill>
                            <a:srgbClr val="0000FF"/>
                          </a:solidFill>
                          <a:effectLst/>
                          <a:latin typeface="Calibri"/>
                        </a:rPr>
                        <a:t>encuentrosocialtla.wix.com/</a:t>
                      </a:r>
                      <a:r>
                        <a:rPr lang="es-MX" sz="1100" b="0" i="0" u="sng" strike="noStrike" dirty="0" err="1" smtClean="0">
                          <a:solidFill>
                            <a:srgbClr val="0000FF"/>
                          </a:solidFill>
                          <a:effectLst/>
                          <a:latin typeface="Calibri"/>
                        </a:rPr>
                        <a:t>enc-soc-tlaxcala</a:t>
                      </a:r>
                      <a:endParaRPr lang="es-MX" sz="1100" b="0" i="0" u="sng" strike="noStrike" dirty="0">
                        <a:solidFill>
                          <a:srgbClr val="0000FF"/>
                        </a:solidFill>
                        <a:effectLst/>
                        <a:latin typeface="Calibri"/>
                      </a:endParaRP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136</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dirty="0">
                          <a:solidFill>
                            <a:srgbClr val="000000"/>
                          </a:solidFill>
                          <a:effectLst/>
                          <a:latin typeface="Tw Cen MT"/>
                        </a:rPr>
                        <a:t>Partido Nueva Alianza</a:t>
                      </a:r>
                    </a:p>
                  </a:txBody>
                  <a:tcPr marL="7144" marR="7144" marT="9525" marB="0" anchor="ctr"/>
                </a:tc>
                <a:tc>
                  <a:txBody>
                    <a:bodyPr/>
                    <a:lstStyle/>
                    <a:p>
                      <a:pPr algn="ctr" fontAlgn="b"/>
                      <a:r>
                        <a:rPr lang="es-MX" sz="1100" b="0" i="0" u="none" strike="noStrike">
                          <a:solidFill>
                            <a:srgbClr val="000000"/>
                          </a:solidFill>
                          <a:effectLst/>
                          <a:latin typeface="Tw Cen MT"/>
                        </a:rPr>
                        <a:t>20</a:t>
                      </a:r>
                    </a:p>
                  </a:txBody>
                  <a:tcPr marL="7144" marR="7144" marT="9525" marB="0" anchor="ctr"/>
                </a:tc>
                <a:tc>
                  <a:txBody>
                    <a:bodyPr/>
                    <a:lstStyle/>
                    <a:p>
                      <a:pPr algn="ctr" fontAlgn="b"/>
                      <a:r>
                        <a:rPr lang="es-MX" sz="1100" b="0" i="0" u="none" strike="noStrike">
                          <a:solidFill>
                            <a:srgbClr val="000000"/>
                          </a:solidFill>
                          <a:effectLst/>
                          <a:latin typeface="Tw Cen MT"/>
                        </a:rPr>
                        <a:t>20</a:t>
                      </a:r>
                    </a:p>
                  </a:txBody>
                  <a:tcPr marL="7144" marR="7144" marT="9525" marB="0" anchor="ctr"/>
                </a:tc>
                <a:tc>
                  <a:txBody>
                    <a:bodyPr/>
                    <a:lstStyle/>
                    <a:p>
                      <a:pPr algn="ctr" fontAlgn="b"/>
                      <a:r>
                        <a:rPr lang="es-MX" sz="1100" b="0" i="0" u="none" strike="noStrike" dirty="0">
                          <a:solidFill>
                            <a:srgbClr val="000000"/>
                          </a:solidFill>
                          <a:effectLst/>
                          <a:latin typeface="Tw Cen MT"/>
                        </a:rPr>
                        <a:t>13</a:t>
                      </a:r>
                    </a:p>
                  </a:txBody>
                  <a:tcPr marL="7144" marR="7144" marT="9525" marB="0" anchor="ctr"/>
                </a:tc>
                <a:tc>
                  <a:txBody>
                    <a:bodyPr/>
                    <a:lstStyle/>
                    <a:p>
                      <a:pPr algn="ctr" fontAlgn="ctr"/>
                      <a:r>
                        <a:rPr lang="es-MX" sz="1100" b="1" i="0" u="none" strike="noStrike" dirty="0">
                          <a:solidFill>
                            <a:srgbClr val="000000"/>
                          </a:solidFill>
                          <a:effectLst/>
                          <a:latin typeface="Tw Cen MT"/>
                        </a:rPr>
                        <a:t>53</a:t>
                      </a:r>
                    </a:p>
                  </a:txBody>
                  <a:tcPr marL="7144" marR="7144" marT="9525" marB="0" anchor="ctr"/>
                </a:tc>
                <a:tc>
                  <a:txBody>
                    <a:bodyPr/>
                    <a:lstStyle/>
                    <a:p>
                      <a:pPr algn="l" fontAlgn="b"/>
                      <a:r>
                        <a:rPr lang="es-MX" sz="1100" b="0" i="0" u="sng" strike="noStrike" dirty="0" smtClean="0">
                          <a:solidFill>
                            <a:srgbClr val="0000FF"/>
                          </a:solidFill>
                          <a:effectLst/>
                          <a:latin typeface="Calibri"/>
                        </a:rPr>
                        <a:t>www.nuevaalianza</a:t>
                      </a:r>
                      <a:r>
                        <a:rPr lang="es-MX" sz="1100" b="0" i="0" u="sng" strike="noStrike" baseline="0" dirty="0" smtClean="0">
                          <a:solidFill>
                            <a:srgbClr val="0000FF"/>
                          </a:solidFill>
                          <a:effectLst/>
                          <a:latin typeface="Calibri"/>
                        </a:rPr>
                        <a:t>tlaxcala.</a:t>
                      </a:r>
                      <a:r>
                        <a:rPr lang="es-MX" sz="1100" b="0" i="0" u="sng" strike="noStrike" dirty="0" smtClean="0">
                          <a:solidFill>
                            <a:srgbClr val="0000FF"/>
                          </a:solidFill>
                          <a:effectLst/>
                          <a:latin typeface="Calibri"/>
                        </a:rPr>
                        <a:t>org.mx/</a:t>
                      </a:r>
                      <a:endParaRPr lang="es-MX" sz="1100" b="0" i="0" u="sng" strike="noStrike" dirty="0">
                        <a:solidFill>
                          <a:srgbClr val="0000FF"/>
                        </a:solidFill>
                        <a:effectLst/>
                        <a:latin typeface="Calibri"/>
                      </a:endParaRPr>
                    </a:p>
                  </a:txBody>
                  <a:tcPr marL="7144" marR="7144" marT="9525" marB="0" anchor="b"/>
                </a:tc>
              </a:tr>
              <a:tr h="262128">
                <a:tc>
                  <a:txBody>
                    <a:bodyPr/>
                    <a:lstStyle/>
                    <a:p>
                      <a:pPr algn="ctr" fontAlgn="ctr"/>
                      <a:r>
                        <a:rPr lang="es-MX" sz="1100" b="1" i="0" u="none" strike="noStrike" dirty="0" smtClean="0">
                          <a:solidFill>
                            <a:schemeClr val="bg1"/>
                          </a:solidFill>
                          <a:effectLst/>
                          <a:latin typeface="+mj-lt"/>
                        </a:rPr>
                        <a:t>137</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dirty="0">
                          <a:solidFill>
                            <a:srgbClr val="000000"/>
                          </a:solidFill>
                          <a:effectLst/>
                          <a:latin typeface="Tw Cen MT"/>
                        </a:rPr>
                        <a:t>Partido Verde Ecologista de México</a:t>
                      </a:r>
                    </a:p>
                  </a:txBody>
                  <a:tcPr marL="7144" marR="7144" marT="9525" marB="0" anchor="ctr"/>
                </a:tc>
                <a:tc>
                  <a:txBody>
                    <a:bodyPr/>
                    <a:lstStyle/>
                    <a:p>
                      <a:pPr algn="ctr" fontAlgn="b"/>
                      <a:r>
                        <a:rPr lang="es-MX" sz="1100" b="0" i="0" u="none" strike="noStrike">
                          <a:solidFill>
                            <a:srgbClr val="000000"/>
                          </a:solidFill>
                          <a:effectLst/>
                          <a:latin typeface="Tw Cen MT"/>
                        </a:rPr>
                        <a:t>0</a:t>
                      </a:r>
                    </a:p>
                  </a:txBody>
                  <a:tcPr marL="7144" marR="7144" marT="9525" marB="0" anchor="ctr"/>
                </a:tc>
                <a:tc>
                  <a:txBody>
                    <a:bodyPr/>
                    <a:lstStyle/>
                    <a:p>
                      <a:pPr algn="ctr" fontAlgn="b"/>
                      <a:r>
                        <a:rPr lang="es-MX" sz="1100" b="0" i="0" u="none" strike="noStrike">
                          <a:solidFill>
                            <a:srgbClr val="000000"/>
                          </a:solidFill>
                          <a:effectLst/>
                          <a:latin typeface="Tw Cen MT"/>
                        </a:rPr>
                        <a:t>2</a:t>
                      </a:r>
                    </a:p>
                  </a:txBody>
                  <a:tcPr marL="7144" marR="7144" marT="9525" marB="0" anchor="ctr"/>
                </a:tc>
                <a:tc>
                  <a:txBody>
                    <a:bodyPr/>
                    <a:lstStyle/>
                    <a:p>
                      <a:pPr algn="ctr" fontAlgn="b"/>
                      <a:r>
                        <a:rPr lang="es-MX" sz="1100" b="0" i="0" u="none" strike="noStrike">
                          <a:solidFill>
                            <a:srgbClr val="000000"/>
                          </a:solidFill>
                          <a:effectLst/>
                          <a:latin typeface="Tw Cen MT"/>
                        </a:rPr>
                        <a:t>19.5</a:t>
                      </a:r>
                    </a:p>
                  </a:txBody>
                  <a:tcPr marL="7144" marR="7144" marT="9525" marB="0" anchor="ctr"/>
                </a:tc>
                <a:tc>
                  <a:txBody>
                    <a:bodyPr/>
                    <a:lstStyle/>
                    <a:p>
                      <a:pPr algn="ctr" fontAlgn="ctr"/>
                      <a:r>
                        <a:rPr lang="es-MX" sz="1100" b="1" i="0" u="none" strike="noStrike" dirty="0">
                          <a:solidFill>
                            <a:srgbClr val="000000"/>
                          </a:solidFill>
                          <a:effectLst/>
                          <a:latin typeface="Tw Cen MT"/>
                        </a:rPr>
                        <a:t>21.5</a:t>
                      </a:r>
                    </a:p>
                  </a:txBody>
                  <a:tcPr marL="7144" marR="7144" marT="9525" marB="0" anchor="ctr"/>
                </a:tc>
                <a:tc>
                  <a:txBody>
                    <a:bodyPr/>
                    <a:lstStyle/>
                    <a:p>
                      <a:pPr algn="l" fontAlgn="b"/>
                      <a:r>
                        <a:rPr lang="es-MX" sz="1100" b="0" i="0" u="sng" strike="noStrike" dirty="0" smtClean="0">
                          <a:solidFill>
                            <a:srgbClr val="0000FF"/>
                          </a:solidFill>
                          <a:effectLst/>
                          <a:latin typeface="Calibri"/>
                        </a:rPr>
                        <a:t>partidoverdetlax.org.mx</a:t>
                      </a:r>
                      <a:r>
                        <a:rPr lang="es-MX" sz="1100" b="0" i="0" u="sng" strike="noStrike" dirty="0">
                          <a:solidFill>
                            <a:srgbClr val="0000FF"/>
                          </a:solidFill>
                          <a:effectLst/>
                          <a:latin typeface="Calibri"/>
                        </a:rPr>
                        <a:t>/</a:t>
                      </a:r>
                    </a:p>
                  </a:txBody>
                  <a:tcPr marL="7144" marR="7144" marT="9525" marB="0" anchor="b"/>
                </a:tc>
              </a:tr>
              <a:tr h="316992">
                <a:tc>
                  <a:txBody>
                    <a:bodyPr/>
                    <a:lstStyle/>
                    <a:p>
                      <a:pPr algn="ctr" fontAlgn="ctr"/>
                      <a:r>
                        <a:rPr lang="es-MX" sz="1100" b="1" i="0" u="none" strike="noStrike" dirty="0" smtClean="0">
                          <a:solidFill>
                            <a:schemeClr val="bg1"/>
                          </a:solidFill>
                          <a:effectLst/>
                          <a:latin typeface="+mj-lt"/>
                        </a:rPr>
                        <a:t>138</a:t>
                      </a:r>
                      <a:endParaRPr lang="es-MX" sz="1100" b="1" i="0" u="none" strike="noStrike" dirty="0">
                        <a:solidFill>
                          <a:schemeClr val="bg1"/>
                        </a:solidFill>
                        <a:effectLst/>
                        <a:latin typeface="+mj-lt"/>
                      </a:endParaRPr>
                    </a:p>
                  </a:txBody>
                  <a:tcPr marL="6984" marR="6984" marT="9312" marB="0" anchor="ctr"/>
                </a:tc>
                <a:tc>
                  <a:txBody>
                    <a:bodyPr/>
                    <a:lstStyle/>
                    <a:p>
                      <a:pPr algn="l" fontAlgn="ctr"/>
                      <a:r>
                        <a:rPr lang="es-MX" sz="1100" b="0" i="0" u="none" strike="noStrike">
                          <a:solidFill>
                            <a:srgbClr val="000000"/>
                          </a:solidFill>
                          <a:effectLst/>
                          <a:latin typeface="Tw Cen MT"/>
                        </a:rPr>
                        <a:t>Partido Morena</a:t>
                      </a:r>
                    </a:p>
                  </a:txBody>
                  <a:tcPr marL="7144" marR="7144" marT="9525" marB="0" anchor="ctr"/>
                </a:tc>
                <a:tc>
                  <a:txBody>
                    <a:bodyPr/>
                    <a:lstStyle/>
                    <a:p>
                      <a:pPr algn="ctr" fontAlgn="b"/>
                      <a:r>
                        <a:rPr lang="es-MX" sz="1100" b="0" i="0" u="none" strike="noStrike">
                          <a:solidFill>
                            <a:srgbClr val="000000"/>
                          </a:solidFill>
                          <a:effectLst/>
                          <a:latin typeface="Tw Cen MT"/>
                        </a:rPr>
                        <a:t>0</a:t>
                      </a:r>
                    </a:p>
                  </a:txBody>
                  <a:tcPr marL="7144" marR="7144" marT="9525" marB="0" anchor="ctr"/>
                </a:tc>
                <a:tc>
                  <a:txBody>
                    <a:bodyPr/>
                    <a:lstStyle/>
                    <a:p>
                      <a:pPr algn="ctr" fontAlgn="b"/>
                      <a:r>
                        <a:rPr lang="es-MX" sz="1100" b="0" i="0" u="none" strike="noStrike">
                          <a:solidFill>
                            <a:srgbClr val="000000"/>
                          </a:solidFill>
                          <a:effectLst/>
                          <a:latin typeface="Tw Cen MT"/>
                        </a:rPr>
                        <a:t>8</a:t>
                      </a:r>
                    </a:p>
                  </a:txBody>
                  <a:tcPr marL="7144" marR="7144" marT="9525" marB="0" anchor="ctr"/>
                </a:tc>
                <a:tc>
                  <a:txBody>
                    <a:bodyPr/>
                    <a:lstStyle/>
                    <a:p>
                      <a:pPr algn="ctr" fontAlgn="b"/>
                      <a:r>
                        <a:rPr lang="es-MX" sz="1100" b="0" i="0" u="none" strike="noStrike" dirty="0">
                          <a:solidFill>
                            <a:srgbClr val="000000"/>
                          </a:solidFill>
                          <a:effectLst/>
                          <a:latin typeface="Tw Cen MT"/>
                        </a:rPr>
                        <a:t>0</a:t>
                      </a:r>
                    </a:p>
                  </a:txBody>
                  <a:tcPr marL="7144" marR="7144" marT="9525" marB="0" anchor="ctr"/>
                </a:tc>
                <a:tc>
                  <a:txBody>
                    <a:bodyPr/>
                    <a:lstStyle/>
                    <a:p>
                      <a:pPr algn="ctr" fontAlgn="ctr"/>
                      <a:r>
                        <a:rPr lang="es-MX" sz="1100" b="1" i="0" u="none" strike="noStrike" dirty="0">
                          <a:solidFill>
                            <a:srgbClr val="000000"/>
                          </a:solidFill>
                          <a:effectLst/>
                          <a:latin typeface="Tw Cen MT"/>
                        </a:rPr>
                        <a:t>8</a:t>
                      </a:r>
                    </a:p>
                  </a:txBody>
                  <a:tcPr marL="7144" marR="7144" marT="9525" marB="0" anchor="ctr"/>
                </a:tc>
                <a:tc>
                  <a:txBody>
                    <a:bodyPr/>
                    <a:lstStyle/>
                    <a:p>
                      <a:pPr algn="l" fontAlgn="b"/>
                      <a:r>
                        <a:rPr lang="es-MX" sz="1100" b="0" i="0" u="sng" strike="noStrike" dirty="0" smtClean="0">
                          <a:solidFill>
                            <a:srgbClr val="0000FF"/>
                          </a:solidFill>
                          <a:effectLst/>
                          <a:latin typeface="Calibri"/>
                        </a:rPr>
                        <a:t>morenatlax.jimdo.com</a:t>
                      </a:r>
                    </a:p>
                  </a:txBody>
                  <a:tcPr marL="7144" marR="7144" marT="9525" marB="0" anchor="b"/>
                </a:tc>
              </a:tr>
              <a:tr h="316992">
                <a:tc gridSpan="6">
                  <a:txBody>
                    <a:bodyPr/>
                    <a:lstStyle/>
                    <a:p>
                      <a:pPr algn="ctr" fontAlgn="ctr"/>
                      <a:r>
                        <a:rPr lang="es-MX" sz="1100" b="1" i="0" u="none" strike="noStrike" dirty="0" smtClean="0">
                          <a:solidFill>
                            <a:srgbClr val="000000"/>
                          </a:solidFill>
                          <a:effectLst/>
                          <a:latin typeface="Tw Cen MT" panose="020B0602020104020603" pitchFamily="34" charset="0"/>
                        </a:rPr>
                        <a:t>                                                                                                   </a:t>
                      </a:r>
                      <a:r>
                        <a:rPr lang="es-MX" sz="1100" b="1" i="0" u="none" strike="noStrike" dirty="0" smtClean="0">
                          <a:solidFill>
                            <a:schemeClr val="bg1"/>
                          </a:solidFill>
                          <a:effectLst/>
                          <a:latin typeface="Tw Cen MT" panose="020B0602020104020603" pitchFamily="34" charset="0"/>
                        </a:rPr>
                        <a:t>Promedi</a:t>
                      </a:r>
                      <a:r>
                        <a:rPr lang="es-MX" sz="1100" b="1" i="0" u="none" strike="noStrike" baseline="0" dirty="0" smtClean="0">
                          <a:solidFill>
                            <a:schemeClr val="bg1"/>
                          </a:solidFill>
                          <a:effectLst/>
                          <a:latin typeface="Tw Cen MT" panose="020B0602020104020603" pitchFamily="34" charset="0"/>
                        </a:rPr>
                        <a:t>o Partidos Políticos </a:t>
                      </a:r>
                      <a:endParaRPr lang="es-MX" sz="11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100" b="0" i="0" u="none" strike="noStrike" dirty="0" smtClean="0">
                          <a:solidFill>
                            <a:srgbClr val="0000FF"/>
                          </a:solidFill>
                          <a:effectLst/>
                          <a:latin typeface="Calibri"/>
                        </a:rPr>
                        <a:t>                          </a:t>
                      </a:r>
                      <a:r>
                        <a:rPr lang="es-MX" sz="1100" b="1" i="0" u="none" strike="noStrike" dirty="0" smtClean="0">
                          <a:solidFill>
                            <a:schemeClr val="tx1"/>
                          </a:solidFill>
                          <a:effectLst/>
                          <a:latin typeface="Calibri"/>
                        </a:rPr>
                        <a:t>59.9</a:t>
                      </a:r>
                      <a:endParaRPr lang="es-MX" sz="1100" b="1" i="0" u="none" strike="noStrike" dirty="0">
                        <a:solidFill>
                          <a:schemeClr val="tx1"/>
                        </a:solidFill>
                        <a:effectLst/>
                        <a:latin typeface="Calibri"/>
                      </a:endParaRPr>
                    </a:p>
                  </a:txBody>
                  <a:tcPr marL="7144" marR="7144" marT="9525" marB="0" anchor="ctr"/>
                </a:tc>
              </a:tr>
            </a:tbl>
          </a:graphicData>
        </a:graphic>
      </p:graphicFrame>
      <p:sp>
        <p:nvSpPr>
          <p:cNvPr id="4" name="3 CuadroTexto"/>
          <p:cNvSpPr txBox="1"/>
          <p:nvPr/>
        </p:nvSpPr>
        <p:spPr>
          <a:xfrm>
            <a:off x="900684" y="687248"/>
            <a:ext cx="4251960" cy="400110"/>
          </a:xfrm>
          <a:prstGeom prst="rect">
            <a:avLst/>
          </a:prstGeom>
          <a:noFill/>
        </p:spPr>
        <p:txBody>
          <a:bodyPr wrap="square" rtlCol="0">
            <a:spAutoFit/>
          </a:bodyPr>
          <a:lstStyle/>
          <a:p>
            <a:r>
              <a:rPr lang="es-MX" sz="2000" b="1" dirty="0" smtClean="0"/>
              <a:t>Partidos Políticos  </a:t>
            </a:r>
            <a:endParaRPr lang="es-MX" sz="2000" b="1" dirty="0"/>
          </a:p>
        </p:txBody>
      </p:sp>
    </p:spTree>
    <p:extLst>
      <p:ext uri="{BB962C8B-B14F-4D97-AF65-F5344CB8AC3E}">
        <p14:creationId xmlns:p14="http://schemas.microsoft.com/office/powerpoint/2010/main" val="690279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3790777356"/>
              </p:ext>
            </p:extLst>
          </p:nvPr>
        </p:nvGraphicFramePr>
        <p:xfrm>
          <a:off x="571493" y="2272006"/>
          <a:ext cx="8225041" cy="2126843"/>
        </p:xfrm>
        <a:graphic>
          <a:graphicData uri="http://schemas.openxmlformats.org/drawingml/2006/table">
            <a:tbl>
              <a:tblPr firstRow="1" firstCol="1" bandRow="1">
                <a:tableStyleId>{EB344D84-9AFB-497E-A393-DC336BA19D2E}</a:tableStyleId>
              </a:tblPr>
              <a:tblGrid>
                <a:gridCol w="321641"/>
                <a:gridCol w="2535865"/>
                <a:gridCol w="436448"/>
                <a:gridCol w="592253"/>
                <a:gridCol w="488373"/>
                <a:gridCol w="581891"/>
                <a:gridCol w="3268570"/>
              </a:tblGrid>
              <a:tr h="262991">
                <a:tc>
                  <a:txBody>
                    <a:bodyPr/>
                    <a:lstStyle/>
                    <a:p>
                      <a:pPr algn="ctr" fontAlgn="ctr"/>
                      <a:r>
                        <a:rPr lang="es-MX" sz="1100" u="none" strike="noStrike" dirty="0">
                          <a:effectLst/>
                        </a:rPr>
                        <a:t>No. </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a:effectLst/>
                        </a:rPr>
                        <a:t>ENTIDAD PÚBLICA</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ICR</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IPARSO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ICIPO</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IGC</a:t>
                      </a:r>
                      <a:endParaRPr lang="es-MX" sz="11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100" u="none" strike="noStrike" dirty="0" smtClean="0">
                          <a:effectLst/>
                        </a:rPr>
                        <a:t>PÁGINA</a:t>
                      </a:r>
                      <a:endParaRPr lang="es-MX" sz="1100" b="1" i="0" u="none" strike="noStrike" dirty="0">
                        <a:solidFill>
                          <a:schemeClr val="bg1"/>
                        </a:solidFill>
                        <a:effectLst/>
                        <a:latin typeface="Arial Narrow" panose="020B0606020202030204" pitchFamily="34" charset="0"/>
                      </a:endParaRPr>
                    </a:p>
                  </a:txBody>
                  <a:tcPr marL="2909" marR="2909" marT="3878" marB="0" anchor="ctr"/>
                </a:tc>
              </a:tr>
              <a:tr h="334419">
                <a:tc>
                  <a:txBody>
                    <a:bodyPr/>
                    <a:lstStyle/>
                    <a:p>
                      <a:pPr algn="ctr" fontAlgn="ctr"/>
                      <a:r>
                        <a:rPr lang="es-MX" sz="1100" u="none" strike="noStrike" dirty="0" smtClean="0">
                          <a:effectLst/>
                        </a:rPr>
                        <a:t>139</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100" b="0" i="0" u="none" strike="noStrike" dirty="0" smtClean="0">
                          <a:solidFill>
                            <a:srgbClr val="000000"/>
                          </a:solidFill>
                          <a:effectLst/>
                          <a:latin typeface="Tw Cen MT"/>
                        </a:rPr>
                        <a:t>Comisión</a:t>
                      </a:r>
                      <a:r>
                        <a:rPr lang="es-MX" sz="1100" b="0" i="0" u="none" strike="noStrike" baseline="0" dirty="0" smtClean="0">
                          <a:solidFill>
                            <a:srgbClr val="000000"/>
                          </a:solidFill>
                          <a:effectLst/>
                          <a:latin typeface="Tw Cen MT"/>
                        </a:rPr>
                        <a:t> Municipal de Agua Potable y Alcantarillado del Municipio de </a:t>
                      </a:r>
                      <a:r>
                        <a:rPr lang="es-MX" sz="1100" b="0" i="0" u="none" strike="noStrike" dirty="0" smtClean="0">
                          <a:solidFill>
                            <a:srgbClr val="000000"/>
                          </a:solidFill>
                          <a:effectLst/>
                          <a:latin typeface="Tw Cen MT"/>
                        </a:rPr>
                        <a:t>Tlaxcala</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dirty="0">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22</a:t>
                      </a:r>
                    </a:p>
                  </a:txBody>
                  <a:tcPr marL="7144" marR="7144" marT="9525" marB="0" anchor="ctr"/>
                </a:tc>
                <a:tc>
                  <a:txBody>
                    <a:bodyPr/>
                    <a:lstStyle/>
                    <a:p>
                      <a:pPr algn="ctr" fontAlgn="ctr"/>
                      <a:r>
                        <a:rPr lang="es-MX" sz="1100" b="0" i="0" u="none" strike="noStrike" dirty="0">
                          <a:solidFill>
                            <a:srgbClr val="000000"/>
                          </a:solidFill>
                          <a:effectLst/>
                          <a:latin typeface="Tw Cen MT"/>
                        </a:rPr>
                        <a:t>50</a:t>
                      </a:r>
                    </a:p>
                  </a:txBody>
                  <a:tcPr marL="7144" marR="7144" marT="9525" marB="0" anchor="ctr"/>
                </a:tc>
                <a:tc>
                  <a:txBody>
                    <a:bodyPr/>
                    <a:lstStyle/>
                    <a:p>
                      <a:pPr algn="ctr" fontAlgn="ctr"/>
                      <a:r>
                        <a:rPr lang="es-MX" sz="1100" b="1" i="0" u="none" strike="noStrike" dirty="0" smtClean="0">
                          <a:solidFill>
                            <a:srgbClr val="000000"/>
                          </a:solidFill>
                          <a:effectLst/>
                          <a:latin typeface="Tw Cen MT"/>
                        </a:rPr>
                        <a:t>92</a:t>
                      </a:r>
                      <a:endParaRPr lang="es-MX" sz="1100" b="1" i="0" u="none" strike="noStrike" dirty="0">
                        <a:solidFill>
                          <a:srgbClr val="000000"/>
                        </a:solidFill>
                        <a:effectLst/>
                        <a:latin typeface="Tw Cen MT"/>
                      </a:endParaRPr>
                    </a:p>
                  </a:txBody>
                  <a:tcPr marL="7144" marR="7144" marT="9525" marB="0" anchor="ctr"/>
                </a:tc>
                <a:tc>
                  <a:txBody>
                    <a:bodyPr/>
                    <a:lstStyle/>
                    <a:p>
                      <a:pPr algn="l" fontAlgn="ctr"/>
                      <a:r>
                        <a:rPr lang="es-MX" sz="1100" b="0" i="0" u="sng" strike="noStrike" dirty="0" smtClean="0">
                          <a:solidFill>
                            <a:srgbClr val="0000FF"/>
                          </a:solidFill>
                          <a:effectLst/>
                          <a:latin typeface="Calibri"/>
                        </a:rPr>
                        <a:t>capam.capitaltlaxcala.gob.mx</a:t>
                      </a:r>
                      <a:endParaRPr lang="es-MX" sz="1100" b="0" i="0" u="sng" strike="noStrike" dirty="0">
                        <a:solidFill>
                          <a:srgbClr val="0000FF"/>
                        </a:solidFill>
                        <a:effectLst/>
                        <a:latin typeface="Calibri"/>
                      </a:endParaRPr>
                    </a:p>
                  </a:txBody>
                  <a:tcPr marL="7144" marR="7144" marT="9525" marB="0" anchor="ctr"/>
                </a:tc>
              </a:tr>
              <a:tr h="316992">
                <a:tc>
                  <a:txBody>
                    <a:bodyPr/>
                    <a:lstStyle/>
                    <a:p>
                      <a:pPr algn="ctr" fontAlgn="ctr"/>
                      <a:r>
                        <a:rPr lang="es-MX" sz="1100" b="1" i="0" u="none" strike="noStrike" dirty="0" smtClean="0">
                          <a:solidFill>
                            <a:schemeClr val="lt1"/>
                          </a:solidFill>
                          <a:effectLst/>
                          <a:latin typeface="+mn-lt"/>
                        </a:rPr>
                        <a:t>140</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s-MX" sz="1100" b="0" i="0" u="none" strike="noStrike" dirty="0" smtClean="0">
                          <a:solidFill>
                            <a:srgbClr val="000000"/>
                          </a:solidFill>
                          <a:effectLst/>
                          <a:latin typeface="Tw Cen MT"/>
                        </a:rPr>
                        <a:t>Comisión</a:t>
                      </a:r>
                      <a:r>
                        <a:rPr lang="es-MX" sz="1100" b="0" i="0" u="none" strike="noStrike" baseline="0" dirty="0" smtClean="0">
                          <a:solidFill>
                            <a:srgbClr val="000000"/>
                          </a:solidFill>
                          <a:effectLst/>
                          <a:latin typeface="Tw Cen MT"/>
                        </a:rPr>
                        <a:t> Municipal de Agua Potable y Alcantarillado del Municipio de </a:t>
                      </a:r>
                      <a:r>
                        <a:rPr lang="es-MX" sz="1100" b="0" i="0" u="none" strike="noStrike" dirty="0" smtClean="0">
                          <a:solidFill>
                            <a:srgbClr val="000000"/>
                          </a:solidFill>
                          <a:effectLst/>
                          <a:latin typeface="Tw Cen MT"/>
                        </a:rPr>
                        <a:t>Huamantla</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dirty="0">
                          <a:solidFill>
                            <a:srgbClr val="000000"/>
                          </a:solidFill>
                          <a:effectLst/>
                          <a:latin typeface="Tw Cen MT"/>
                        </a:rPr>
                        <a:t>20</a:t>
                      </a:r>
                    </a:p>
                  </a:txBody>
                  <a:tcPr marL="7144" marR="7144" marT="9525" marB="0" anchor="ctr"/>
                </a:tc>
                <a:tc>
                  <a:txBody>
                    <a:bodyPr/>
                    <a:lstStyle/>
                    <a:p>
                      <a:pPr algn="ctr" fontAlgn="ctr"/>
                      <a:r>
                        <a:rPr lang="es-MX" sz="1100" b="0" i="0" u="none" strike="noStrike" dirty="0">
                          <a:solidFill>
                            <a:srgbClr val="000000"/>
                          </a:solidFill>
                          <a:effectLst/>
                          <a:latin typeface="Tw Cen MT"/>
                        </a:rPr>
                        <a:t>28</a:t>
                      </a:r>
                    </a:p>
                  </a:txBody>
                  <a:tcPr marL="7144" marR="7144" marT="9525" marB="0" anchor="ctr"/>
                </a:tc>
                <a:tc>
                  <a:txBody>
                    <a:bodyPr/>
                    <a:lstStyle/>
                    <a:p>
                      <a:pPr algn="ctr" fontAlgn="ctr"/>
                      <a:r>
                        <a:rPr lang="es-MX" sz="1100" b="0" i="0" u="none" strike="noStrike">
                          <a:solidFill>
                            <a:srgbClr val="000000"/>
                          </a:solidFill>
                          <a:effectLst/>
                          <a:latin typeface="Tw Cen MT"/>
                        </a:rPr>
                        <a:t>34</a:t>
                      </a:r>
                    </a:p>
                  </a:txBody>
                  <a:tcPr marL="7144" marR="7144" marT="9525" marB="0" anchor="ctr"/>
                </a:tc>
                <a:tc>
                  <a:txBody>
                    <a:bodyPr/>
                    <a:lstStyle/>
                    <a:p>
                      <a:pPr algn="ctr" fontAlgn="ctr"/>
                      <a:r>
                        <a:rPr lang="es-MX" sz="1100" b="1" i="0" u="none" strike="noStrike" dirty="0">
                          <a:solidFill>
                            <a:srgbClr val="000000"/>
                          </a:solidFill>
                          <a:effectLst/>
                          <a:latin typeface="Tw Cen MT"/>
                        </a:rPr>
                        <a:t>82</a:t>
                      </a:r>
                    </a:p>
                  </a:txBody>
                  <a:tcPr marL="7144" marR="7144" marT="9525" marB="0" anchor="ctr"/>
                </a:tc>
                <a:tc>
                  <a:txBody>
                    <a:bodyPr/>
                    <a:lstStyle/>
                    <a:p>
                      <a:pPr algn="l" fontAlgn="ctr"/>
                      <a:r>
                        <a:rPr lang="es-MX" sz="1100" b="0" i="0" u="sng" strike="noStrike" dirty="0" smtClean="0">
                          <a:solidFill>
                            <a:srgbClr val="0000FF"/>
                          </a:solidFill>
                          <a:effectLst/>
                          <a:latin typeface="Calibri"/>
                        </a:rPr>
                        <a:t>capamh.org.mx</a:t>
                      </a:r>
                      <a:r>
                        <a:rPr lang="es-MX" sz="1100" b="0" i="0" u="sng" strike="noStrike" dirty="0">
                          <a:solidFill>
                            <a:srgbClr val="0000FF"/>
                          </a:solidFill>
                          <a:effectLst/>
                          <a:latin typeface="Calibri"/>
                        </a:rPr>
                        <a:t>/</a:t>
                      </a:r>
                    </a:p>
                  </a:txBody>
                  <a:tcPr marL="7144" marR="7144" marT="9525" marB="0" anchor="ctr"/>
                </a:tc>
              </a:tr>
              <a:tr h="316992">
                <a:tc>
                  <a:txBody>
                    <a:bodyPr/>
                    <a:lstStyle/>
                    <a:p>
                      <a:pPr algn="ctr" fontAlgn="ctr"/>
                      <a:r>
                        <a:rPr lang="es-MX" sz="1100" b="1" i="0" u="none" strike="noStrike" dirty="0" smtClean="0">
                          <a:solidFill>
                            <a:schemeClr val="bg1"/>
                          </a:solidFill>
                          <a:effectLst/>
                          <a:latin typeface="+mj-lt"/>
                        </a:rPr>
                        <a:t>141</a:t>
                      </a:r>
                      <a:endParaRPr lang="es-MX" sz="1100" b="1" i="0" u="none" strike="noStrike" dirty="0">
                        <a:solidFill>
                          <a:schemeClr val="bg1"/>
                        </a:solidFill>
                        <a:effectLst/>
                        <a:latin typeface="+mj-lt"/>
                      </a:endParaRPr>
                    </a:p>
                  </a:txBody>
                  <a:tcPr marL="6984" marR="6984" marT="9312"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s-MX" sz="1100" b="0" i="0" u="none" strike="noStrike" dirty="0" smtClean="0">
                          <a:solidFill>
                            <a:srgbClr val="000000"/>
                          </a:solidFill>
                          <a:effectLst/>
                          <a:latin typeface="Tw Cen MT"/>
                        </a:rPr>
                        <a:t>Comisión</a:t>
                      </a:r>
                      <a:r>
                        <a:rPr lang="es-MX" sz="1100" b="0" i="0" u="none" strike="noStrike" baseline="0" dirty="0" smtClean="0">
                          <a:solidFill>
                            <a:srgbClr val="000000"/>
                          </a:solidFill>
                          <a:effectLst/>
                          <a:latin typeface="Tw Cen MT"/>
                        </a:rPr>
                        <a:t> Municipal de Agua Potable y Alcantarillado del Municipio de </a:t>
                      </a:r>
                      <a:r>
                        <a:rPr lang="es-MX" sz="1100" b="0" i="0" u="none" strike="noStrike" dirty="0" smtClean="0">
                          <a:solidFill>
                            <a:srgbClr val="000000"/>
                          </a:solidFill>
                          <a:effectLst/>
                          <a:latin typeface="Tw Cen MT"/>
                        </a:rPr>
                        <a:t>Chiautempan</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dirty="0">
                          <a:solidFill>
                            <a:srgbClr val="000000"/>
                          </a:solidFill>
                          <a:effectLst/>
                          <a:latin typeface="Tw Cen MT"/>
                        </a:rPr>
                        <a:t>28</a:t>
                      </a:r>
                    </a:p>
                  </a:txBody>
                  <a:tcPr marL="7144" marR="7144" marT="9525" marB="0" anchor="ctr"/>
                </a:tc>
                <a:tc>
                  <a:txBody>
                    <a:bodyPr/>
                    <a:lstStyle/>
                    <a:p>
                      <a:pPr algn="ctr" fontAlgn="ctr"/>
                      <a:r>
                        <a:rPr lang="es-MX" sz="1100" b="1" i="0" u="none" strike="noStrike" dirty="0">
                          <a:solidFill>
                            <a:srgbClr val="000000"/>
                          </a:solidFill>
                          <a:effectLst/>
                          <a:latin typeface="Tw Cen MT"/>
                        </a:rPr>
                        <a:t>78</a:t>
                      </a:r>
                    </a:p>
                  </a:txBody>
                  <a:tcPr marL="7144" marR="7144" marT="9525" marB="0" anchor="ctr"/>
                </a:tc>
                <a:tc>
                  <a:txBody>
                    <a:bodyPr/>
                    <a:lstStyle/>
                    <a:p>
                      <a:pPr algn="l" fontAlgn="ctr"/>
                      <a:r>
                        <a:rPr lang="es-MX" sz="1100" b="0" i="0" u="sng" strike="noStrike" dirty="0" smtClean="0">
                          <a:solidFill>
                            <a:srgbClr val="0000FF"/>
                          </a:solidFill>
                          <a:effectLst/>
                          <a:latin typeface="Calibri"/>
                        </a:rPr>
                        <a:t>chiautempan.gob.mx/portal/</a:t>
                      </a:r>
                      <a:r>
                        <a:rPr lang="es-MX" sz="1100" b="0" i="0" u="sng" strike="noStrike" dirty="0" err="1" smtClean="0">
                          <a:solidFill>
                            <a:srgbClr val="0000FF"/>
                          </a:solidFill>
                          <a:effectLst/>
                          <a:latin typeface="Calibri"/>
                        </a:rPr>
                        <a:t>index.php</a:t>
                      </a:r>
                      <a:r>
                        <a:rPr lang="es-MX" sz="1100" b="0" i="0" u="sng" strike="noStrike" dirty="0" smtClean="0">
                          <a:solidFill>
                            <a:srgbClr val="0000FF"/>
                          </a:solidFill>
                          <a:effectLst/>
                          <a:latin typeface="Calibri"/>
                        </a:rPr>
                        <a:t>/transparencia</a:t>
                      </a:r>
                      <a:endParaRPr lang="es-MX" sz="1100" b="0" i="0" u="sng" strike="noStrike" dirty="0">
                        <a:solidFill>
                          <a:srgbClr val="0000FF"/>
                        </a:solidFill>
                        <a:effectLst/>
                        <a:latin typeface="Calibri"/>
                      </a:endParaRPr>
                    </a:p>
                  </a:txBody>
                  <a:tcPr marL="7144" marR="7144" marT="9525" marB="0" anchor="ctr"/>
                </a:tc>
              </a:tr>
              <a:tr h="316992">
                <a:tc>
                  <a:txBody>
                    <a:bodyPr/>
                    <a:lstStyle/>
                    <a:p>
                      <a:pPr algn="ctr" fontAlgn="ctr"/>
                      <a:r>
                        <a:rPr lang="es-MX" sz="1100" b="1" i="0" u="none" strike="noStrike" dirty="0" smtClean="0">
                          <a:solidFill>
                            <a:schemeClr val="bg1"/>
                          </a:solidFill>
                          <a:effectLst/>
                          <a:latin typeface="+mj-lt"/>
                        </a:rPr>
                        <a:t>142</a:t>
                      </a:r>
                      <a:endParaRPr lang="es-MX" sz="1100" b="1" i="0" u="none" strike="noStrike" dirty="0">
                        <a:solidFill>
                          <a:schemeClr val="bg1"/>
                        </a:solidFill>
                        <a:effectLst/>
                        <a:latin typeface="+mj-lt"/>
                      </a:endParaRPr>
                    </a:p>
                  </a:txBody>
                  <a:tcPr marL="6984" marR="6984" marT="9312"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s-MX" sz="1100" b="0" i="0" u="none" strike="noStrike" dirty="0" smtClean="0">
                          <a:solidFill>
                            <a:srgbClr val="000000"/>
                          </a:solidFill>
                          <a:effectLst/>
                          <a:latin typeface="Tw Cen MT"/>
                        </a:rPr>
                        <a:t>Comisión</a:t>
                      </a:r>
                      <a:r>
                        <a:rPr lang="es-MX" sz="1100" b="0" i="0" u="none" strike="noStrike" baseline="0" dirty="0" smtClean="0">
                          <a:solidFill>
                            <a:srgbClr val="000000"/>
                          </a:solidFill>
                          <a:effectLst/>
                          <a:latin typeface="Tw Cen MT"/>
                        </a:rPr>
                        <a:t> Municipal de Agua Potable y Alcantarillado del Municipio de  </a:t>
                      </a:r>
                      <a:r>
                        <a:rPr lang="es-MX" sz="1100" b="0" i="0" u="none" strike="noStrike" dirty="0" smtClean="0">
                          <a:solidFill>
                            <a:srgbClr val="000000"/>
                          </a:solidFill>
                          <a:effectLst/>
                          <a:latin typeface="Tw Cen MT"/>
                        </a:rPr>
                        <a:t>Apizaco</a:t>
                      </a:r>
                      <a:endParaRPr lang="es-MX" sz="1100" b="0" i="0" u="none" strike="noStrike" dirty="0">
                        <a:solidFill>
                          <a:srgbClr val="000000"/>
                        </a:solidFill>
                        <a:effectLst/>
                        <a:latin typeface="Tw Cen MT"/>
                      </a:endParaRPr>
                    </a:p>
                  </a:txBody>
                  <a:tcPr marL="7144" marR="7144" marT="9525" marB="0" anchor="ctr"/>
                </a:tc>
                <a:tc>
                  <a:txBody>
                    <a:bodyPr/>
                    <a:lstStyle/>
                    <a:p>
                      <a:pPr algn="ctr" fontAlgn="ctr"/>
                      <a:r>
                        <a:rPr lang="es-MX" sz="1100" b="0" i="0" u="none" strike="noStrike">
                          <a:solidFill>
                            <a:srgbClr val="000000"/>
                          </a:solidFill>
                          <a:effectLst/>
                          <a:latin typeface="Tw Cen MT"/>
                        </a:rPr>
                        <a:t>20</a:t>
                      </a:r>
                    </a:p>
                  </a:txBody>
                  <a:tcPr marL="7144" marR="7144" marT="9525" marB="0" anchor="ctr"/>
                </a:tc>
                <a:tc>
                  <a:txBody>
                    <a:bodyPr/>
                    <a:lstStyle/>
                    <a:p>
                      <a:pPr algn="ctr" fontAlgn="ctr"/>
                      <a:r>
                        <a:rPr lang="es-MX" sz="1100" b="0" i="0" u="none" strike="noStrike">
                          <a:solidFill>
                            <a:srgbClr val="000000"/>
                          </a:solidFill>
                          <a:effectLst/>
                          <a:latin typeface="Tw Cen MT"/>
                        </a:rPr>
                        <a:t>30</a:t>
                      </a:r>
                    </a:p>
                  </a:txBody>
                  <a:tcPr marL="7144" marR="7144" marT="9525" marB="0" anchor="ctr"/>
                </a:tc>
                <a:tc>
                  <a:txBody>
                    <a:bodyPr/>
                    <a:lstStyle/>
                    <a:p>
                      <a:pPr algn="ctr" fontAlgn="ctr"/>
                      <a:r>
                        <a:rPr lang="es-MX" sz="1100" b="0" i="0" u="none" strike="noStrike">
                          <a:solidFill>
                            <a:srgbClr val="000000"/>
                          </a:solidFill>
                          <a:effectLst/>
                          <a:latin typeface="Tw Cen MT"/>
                        </a:rPr>
                        <a:t>16.5</a:t>
                      </a:r>
                    </a:p>
                  </a:txBody>
                  <a:tcPr marL="7144" marR="7144" marT="9525" marB="0" anchor="ctr"/>
                </a:tc>
                <a:tc>
                  <a:txBody>
                    <a:bodyPr/>
                    <a:lstStyle/>
                    <a:p>
                      <a:pPr algn="ctr" fontAlgn="ctr"/>
                      <a:r>
                        <a:rPr lang="es-MX" sz="1100" b="1" i="0" u="none" strike="noStrike">
                          <a:solidFill>
                            <a:srgbClr val="000000"/>
                          </a:solidFill>
                          <a:effectLst/>
                          <a:latin typeface="Tw Cen MT"/>
                        </a:rPr>
                        <a:t>66.5</a:t>
                      </a:r>
                    </a:p>
                  </a:txBody>
                  <a:tcPr marL="7144" marR="7144" marT="9525" marB="0" anchor="ctr"/>
                </a:tc>
                <a:tc>
                  <a:txBody>
                    <a:bodyPr/>
                    <a:lstStyle/>
                    <a:p>
                      <a:pPr algn="l" fontAlgn="ctr"/>
                      <a:r>
                        <a:rPr lang="es-MX" sz="1100" b="0" i="0" u="sng" strike="noStrike" dirty="0" smtClean="0">
                          <a:solidFill>
                            <a:srgbClr val="0000FF"/>
                          </a:solidFill>
                          <a:effectLst/>
                          <a:latin typeface="Calibri"/>
                        </a:rPr>
                        <a:t>www.capamapizaco.gob.mx</a:t>
                      </a:r>
                      <a:r>
                        <a:rPr lang="es-MX" sz="1100" b="0" i="0" u="sng" strike="noStrike" dirty="0">
                          <a:solidFill>
                            <a:srgbClr val="0000FF"/>
                          </a:solidFill>
                          <a:effectLst/>
                          <a:latin typeface="Calibri"/>
                        </a:rPr>
                        <a:t>/</a:t>
                      </a:r>
                    </a:p>
                  </a:txBody>
                  <a:tcPr marL="7144" marR="7144" marT="9525" marB="0" anchor="ctr"/>
                </a:tc>
              </a:tr>
              <a:tr h="316992">
                <a:tc gridSpan="6">
                  <a:txBody>
                    <a:bodyPr/>
                    <a:lstStyle/>
                    <a:p>
                      <a:pPr algn="ctr" fontAlgn="ctr"/>
                      <a:r>
                        <a:rPr lang="es-MX" sz="1100" b="1" i="0" u="none" strike="noStrike" dirty="0" smtClean="0">
                          <a:solidFill>
                            <a:srgbClr val="000000"/>
                          </a:solidFill>
                          <a:effectLst/>
                          <a:latin typeface="Tw Cen MT" panose="020B0602020104020603" pitchFamily="34" charset="0"/>
                        </a:rPr>
                        <a:t>                                  </a:t>
                      </a:r>
                      <a:r>
                        <a:rPr lang="es-MX" sz="1100" b="1" i="0" u="none" strike="noStrike" dirty="0" smtClean="0">
                          <a:solidFill>
                            <a:schemeClr val="bg1"/>
                          </a:solidFill>
                          <a:effectLst/>
                          <a:latin typeface="Tw Cen MT" panose="020B0602020104020603" pitchFamily="34" charset="0"/>
                        </a:rPr>
                        <a:t>Promedi</a:t>
                      </a:r>
                      <a:r>
                        <a:rPr lang="es-MX" sz="1100" b="1" i="0" u="none" strike="noStrike" baseline="0" dirty="0" smtClean="0">
                          <a:solidFill>
                            <a:schemeClr val="bg1"/>
                          </a:solidFill>
                          <a:effectLst/>
                          <a:latin typeface="Tw Cen MT" panose="020B0602020104020603" pitchFamily="34" charset="0"/>
                        </a:rPr>
                        <a:t>o Comisiones Municipales de Agua </a:t>
                      </a:r>
                      <a:endParaRPr lang="es-MX" sz="1100" b="1" i="0" u="none" strike="noStrike" dirty="0">
                        <a:solidFill>
                          <a:schemeClr val="bg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b"/>
                      <a:endParaRPr lang="es-MX" sz="1200" b="0" i="0" u="none" strike="noStrike" dirty="0">
                        <a:solidFill>
                          <a:srgbClr val="000000"/>
                        </a:solidFill>
                        <a:effectLst/>
                        <a:latin typeface="Tw Cen MT"/>
                      </a:endParaRPr>
                    </a:p>
                  </a:txBody>
                  <a:tcPr marL="9525" marR="9525" marT="9525" marB="0" anchor="b"/>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just" fontAlgn="ctr"/>
                      <a:r>
                        <a:rPr lang="es-MX" sz="1100" b="1" i="0" u="none" strike="noStrike" dirty="0" smtClean="0">
                          <a:solidFill>
                            <a:schemeClr val="tx1"/>
                          </a:solidFill>
                          <a:effectLst/>
                          <a:latin typeface="Calibri"/>
                        </a:rPr>
                        <a:t>                          79.62</a:t>
                      </a:r>
                      <a:endParaRPr lang="es-MX" sz="1100" b="1" i="0" u="none" strike="noStrike" dirty="0">
                        <a:solidFill>
                          <a:schemeClr val="tx1"/>
                        </a:solidFill>
                        <a:effectLst/>
                        <a:latin typeface="Calibri"/>
                      </a:endParaRPr>
                    </a:p>
                  </a:txBody>
                  <a:tcPr marL="7144" marR="7144" marT="9525" marB="0" anchor="ctr"/>
                </a:tc>
              </a:tr>
            </a:tbl>
          </a:graphicData>
        </a:graphic>
      </p:graphicFrame>
      <p:sp>
        <p:nvSpPr>
          <p:cNvPr id="4" name="3 CuadroTexto"/>
          <p:cNvSpPr txBox="1"/>
          <p:nvPr/>
        </p:nvSpPr>
        <p:spPr>
          <a:xfrm>
            <a:off x="900684" y="1212198"/>
            <a:ext cx="7566660" cy="400110"/>
          </a:xfrm>
          <a:prstGeom prst="rect">
            <a:avLst/>
          </a:prstGeom>
          <a:noFill/>
        </p:spPr>
        <p:txBody>
          <a:bodyPr wrap="square" rtlCol="0">
            <a:spAutoFit/>
          </a:bodyPr>
          <a:lstStyle/>
          <a:p>
            <a:r>
              <a:rPr lang="es-MX" sz="2000" b="1" dirty="0" smtClean="0"/>
              <a:t>Comisiones Municipales de Agua Potable y Alcantarillado     </a:t>
            </a:r>
            <a:endParaRPr lang="es-MX" sz="2000" b="1" dirty="0"/>
          </a:p>
        </p:txBody>
      </p:sp>
    </p:spTree>
    <p:extLst>
      <p:ext uri="{BB962C8B-B14F-4D97-AF65-F5344CB8AC3E}">
        <p14:creationId xmlns:p14="http://schemas.microsoft.com/office/powerpoint/2010/main" val="3877834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806955" y="536831"/>
            <a:ext cx="839000" cy="760342"/>
          </a:xfrm>
          <a:prstGeom prst="rect">
            <a:avLst/>
          </a:prstGeom>
          <a:noFill/>
          <a:ln w="9525">
            <a:noFill/>
            <a:miter lim="800000"/>
            <a:headEnd/>
            <a:tailEnd/>
          </a:ln>
        </p:spPr>
      </p:pic>
      <p:sp>
        <p:nvSpPr>
          <p:cNvPr id="3" name="4 Título"/>
          <p:cNvSpPr>
            <a:spLocks noGrp="1"/>
          </p:cNvSpPr>
          <p:nvPr>
            <p:ph type="ctrTitle"/>
          </p:nvPr>
        </p:nvSpPr>
        <p:spPr>
          <a:xfrm>
            <a:off x="1296544" y="829339"/>
            <a:ext cx="5777921" cy="453052"/>
          </a:xfrm>
        </p:spPr>
        <p:txBody>
          <a:bodyPr>
            <a:normAutofit/>
          </a:bodyPr>
          <a:lstStyle/>
          <a:p>
            <a:r>
              <a:rPr lang="es-MX" sz="2000" b="1" dirty="0" smtClean="0">
                <a:solidFill>
                  <a:schemeClr val="tx1"/>
                </a:solidFill>
              </a:rPr>
              <a:t>Crecimientos más significativos   </a:t>
            </a:r>
            <a:endParaRPr lang="es-MX" sz="2000" b="1" dirty="0">
              <a:solidFill>
                <a:schemeClr val="tx1"/>
              </a:solidFill>
            </a:endParaRPr>
          </a:p>
        </p:txBody>
      </p:sp>
      <p:sp>
        <p:nvSpPr>
          <p:cNvPr id="4" name="4 Título"/>
          <p:cNvSpPr txBox="1">
            <a:spLocks/>
          </p:cNvSpPr>
          <p:nvPr/>
        </p:nvSpPr>
        <p:spPr>
          <a:xfrm>
            <a:off x="806989" y="829339"/>
            <a:ext cx="6757032" cy="3530008"/>
          </a:xfrm>
          <a:prstGeom prst="rect">
            <a:avLst/>
          </a:prstGeom>
        </p:spPr>
        <p:txBody>
          <a:bodyPr vert="horz" lIns="91440" tIns="45720" rIns="91440" bIns="45720" rtlCol="0" anchor="b">
            <a:normAutofit fontScale="92500" lnSpcReduction="100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5600" b="1" dirty="0" smtClean="0">
                <a:solidFill>
                  <a:schemeClr val="tx1"/>
                </a:solidFill>
              </a:rPr>
              <a:t>             </a:t>
            </a:r>
          </a:p>
          <a:p>
            <a:endParaRPr lang="es-MX" sz="5600" b="1" dirty="0" smtClean="0">
              <a:solidFill>
                <a:schemeClr val="tx1"/>
              </a:solidFill>
            </a:endParaRPr>
          </a:p>
          <a:p>
            <a:endParaRPr lang="es-MX" sz="5600" b="1" u="sng" dirty="0" smtClean="0">
              <a:solidFill>
                <a:schemeClr val="tx1"/>
              </a:solidFill>
            </a:endParaRPr>
          </a:p>
          <a:p>
            <a:endParaRPr lang="es-MX" sz="1800" b="1" dirty="0" smtClean="0">
              <a:solidFill>
                <a:schemeClr val="tx1"/>
              </a:solidFill>
            </a:endParaRPr>
          </a:p>
          <a:p>
            <a:endParaRPr lang="es-MX" sz="2400" b="1" dirty="0">
              <a:solidFill>
                <a:schemeClr val="tx1"/>
              </a:solidFill>
            </a:endParaRPr>
          </a:p>
          <a:p>
            <a:endParaRPr lang="es-MX" sz="2400" b="1" dirty="0" smtClean="0">
              <a:solidFill>
                <a:schemeClr val="tx1"/>
              </a:solidFill>
            </a:endParaRPr>
          </a:p>
          <a:p>
            <a:r>
              <a:rPr lang="es-MX" sz="2400" b="1" dirty="0" smtClean="0">
                <a:solidFill>
                  <a:schemeClr val="tx1"/>
                </a:solidFill>
              </a:rPr>
              <a:t>  </a:t>
            </a:r>
            <a:endParaRPr lang="es-MX" sz="2400" b="1" dirty="0">
              <a:solidFill>
                <a:schemeClr val="tx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63091366"/>
              </p:ext>
            </p:extLst>
          </p:nvPr>
        </p:nvGraphicFramePr>
        <p:xfrm>
          <a:off x="806989" y="1472296"/>
          <a:ext cx="7614000" cy="5092995"/>
        </p:xfrm>
        <a:graphic>
          <a:graphicData uri="http://schemas.openxmlformats.org/drawingml/2006/table">
            <a:tbl>
              <a:tblPr firstRow="1" bandRow="1">
                <a:tableStyleId>{5C22544A-7EE6-4342-B048-85BDC9FD1C3A}</a:tableStyleId>
              </a:tblPr>
              <a:tblGrid>
                <a:gridCol w="1903500"/>
                <a:gridCol w="1903500"/>
                <a:gridCol w="1903500"/>
                <a:gridCol w="1903500"/>
              </a:tblGrid>
              <a:tr h="339533">
                <a:tc>
                  <a:txBody>
                    <a:bodyPr/>
                    <a:lstStyle/>
                    <a:p>
                      <a:endParaRPr lang="es-MX" sz="1200" dirty="0"/>
                    </a:p>
                  </a:txBody>
                  <a:tcPr marL="68580" marR="68580">
                    <a:solidFill>
                      <a:schemeClr val="accent3"/>
                    </a:solidFill>
                  </a:tcPr>
                </a:tc>
                <a:tc>
                  <a:txBody>
                    <a:bodyPr/>
                    <a:lstStyle/>
                    <a:p>
                      <a:pPr algn="ctr"/>
                      <a:r>
                        <a:rPr lang="es-MX" sz="1200" dirty="0" smtClean="0"/>
                        <a:t>2015-1</a:t>
                      </a:r>
                      <a:endParaRPr lang="es-MX" sz="1200" dirty="0"/>
                    </a:p>
                  </a:txBody>
                  <a:tcPr marL="68580" marR="68580">
                    <a:solidFill>
                      <a:schemeClr val="accent3"/>
                    </a:solidFill>
                  </a:tcPr>
                </a:tc>
                <a:tc>
                  <a:txBody>
                    <a:bodyPr/>
                    <a:lstStyle/>
                    <a:p>
                      <a:pPr algn="ctr"/>
                      <a:r>
                        <a:rPr lang="es-MX" sz="1200" dirty="0" smtClean="0"/>
                        <a:t>2015-2</a:t>
                      </a:r>
                      <a:endParaRPr lang="es-MX" sz="1200" dirty="0"/>
                    </a:p>
                  </a:txBody>
                  <a:tcPr marL="68580" marR="68580">
                    <a:solidFill>
                      <a:schemeClr val="accent3"/>
                    </a:solidFill>
                  </a:tcPr>
                </a:tc>
                <a:tc>
                  <a:txBody>
                    <a:bodyPr/>
                    <a:lstStyle/>
                    <a:p>
                      <a:pPr algn="ctr"/>
                      <a:r>
                        <a:rPr lang="es-MX" sz="1200" dirty="0" smtClean="0"/>
                        <a:t>Puntaje a</a:t>
                      </a:r>
                      <a:r>
                        <a:rPr lang="es-MX" sz="1200" baseline="0" dirty="0" smtClean="0"/>
                        <a:t> la alta</a:t>
                      </a:r>
                      <a:endParaRPr lang="es-MX" sz="1200" dirty="0"/>
                    </a:p>
                  </a:txBody>
                  <a:tcPr marL="68580" marR="68580">
                    <a:solidFill>
                      <a:schemeClr val="accent3"/>
                    </a:solidFill>
                  </a:tcPr>
                </a:tc>
              </a:tr>
              <a:tr h="339533">
                <a:tc>
                  <a:txBody>
                    <a:bodyPr/>
                    <a:lstStyle/>
                    <a:p>
                      <a:r>
                        <a:rPr lang="es-MX" sz="1200" dirty="0" smtClean="0"/>
                        <a:t>CAPAM</a:t>
                      </a:r>
                      <a:endParaRPr lang="es-MX" sz="1200" dirty="0"/>
                    </a:p>
                  </a:txBody>
                  <a:tcPr marL="68580" marR="68580"/>
                </a:tc>
                <a:tc>
                  <a:txBody>
                    <a:bodyPr/>
                    <a:lstStyle/>
                    <a:p>
                      <a:pPr algn="ctr"/>
                      <a:r>
                        <a:rPr lang="es-MX" sz="1200" dirty="0" smtClean="0"/>
                        <a:t>0</a:t>
                      </a:r>
                      <a:endParaRPr lang="es-MX" sz="1200" dirty="0"/>
                    </a:p>
                  </a:txBody>
                  <a:tcPr marL="68580" marR="68580"/>
                </a:tc>
                <a:tc>
                  <a:txBody>
                    <a:bodyPr/>
                    <a:lstStyle/>
                    <a:p>
                      <a:pPr algn="ctr"/>
                      <a:r>
                        <a:rPr lang="es-MX" sz="1200" dirty="0" smtClean="0"/>
                        <a:t>92</a:t>
                      </a:r>
                      <a:endParaRPr lang="es-MX" sz="1200" dirty="0"/>
                    </a:p>
                  </a:txBody>
                  <a:tcPr marL="68580" marR="68580"/>
                </a:tc>
                <a:tc>
                  <a:txBody>
                    <a:bodyPr/>
                    <a:lstStyle/>
                    <a:p>
                      <a:pPr algn="ctr"/>
                      <a:r>
                        <a:rPr lang="es-MX" sz="1200" dirty="0" smtClean="0"/>
                        <a:t>+92</a:t>
                      </a:r>
                      <a:endParaRPr lang="es-MX" sz="1200" dirty="0"/>
                    </a:p>
                  </a:txBody>
                  <a:tcPr marL="68580" marR="68580"/>
                </a:tc>
              </a:tr>
              <a:tr h="339533">
                <a:tc>
                  <a:txBody>
                    <a:bodyPr/>
                    <a:lstStyle/>
                    <a:p>
                      <a:r>
                        <a:rPr lang="es-MX" sz="1200" dirty="0" err="1" smtClean="0"/>
                        <a:t>Tocatlán</a:t>
                      </a:r>
                      <a:r>
                        <a:rPr lang="es-MX" sz="1200" baseline="0" dirty="0" smtClean="0"/>
                        <a:t> </a:t>
                      </a:r>
                      <a:endParaRPr lang="es-MX" sz="1200" dirty="0"/>
                    </a:p>
                  </a:txBody>
                  <a:tcPr marL="68580" marR="68580"/>
                </a:tc>
                <a:tc>
                  <a:txBody>
                    <a:bodyPr/>
                    <a:lstStyle/>
                    <a:p>
                      <a:pPr algn="ctr"/>
                      <a:r>
                        <a:rPr lang="es-MX" sz="1200" dirty="0" smtClean="0"/>
                        <a:t>0</a:t>
                      </a:r>
                      <a:endParaRPr lang="es-MX" sz="1200" dirty="0"/>
                    </a:p>
                  </a:txBody>
                  <a:tcPr marL="68580" marR="68580"/>
                </a:tc>
                <a:tc>
                  <a:txBody>
                    <a:bodyPr/>
                    <a:lstStyle/>
                    <a:p>
                      <a:pPr algn="ctr"/>
                      <a:r>
                        <a:rPr lang="es-MX" sz="1200" dirty="0" smtClean="0"/>
                        <a:t>74</a:t>
                      </a:r>
                      <a:endParaRPr lang="es-MX" sz="1200" dirty="0"/>
                    </a:p>
                  </a:txBody>
                  <a:tcPr marL="68580" marR="68580"/>
                </a:tc>
                <a:tc>
                  <a:txBody>
                    <a:bodyPr/>
                    <a:lstStyle/>
                    <a:p>
                      <a:pPr algn="ctr"/>
                      <a:r>
                        <a:rPr lang="es-MX" sz="1200" dirty="0" smtClean="0"/>
                        <a:t>+74</a:t>
                      </a:r>
                      <a:endParaRPr lang="es-MX" sz="1200" dirty="0"/>
                    </a:p>
                  </a:txBody>
                  <a:tcPr marL="68580" marR="68580"/>
                </a:tc>
              </a:tr>
              <a:tr h="339533">
                <a:tc>
                  <a:txBody>
                    <a:bodyPr/>
                    <a:lstStyle/>
                    <a:p>
                      <a:r>
                        <a:rPr lang="es-MX" sz="1200" dirty="0" smtClean="0"/>
                        <a:t>PAC</a:t>
                      </a:r>
                      <a:endParaRPr lang="es-MX" sz="1200" dirty="0"/>
                    </a:p>
                  </a:txBody>
                  <a:tcPr marL="68580" marR="68580"/>
                </a:tc>
                <a:tc>
                  <a:txBody>
                    <a:bodyPr/>
                    <a:lstStyle/>
                    <a:p>
                      <a:pPr algn="ctr"/>
                      <a:r>
                        <a:rPr lang="es-MX" sz="1200" dirty="0" smtClean="0"/>
                        <a:t>0</a:t>
                      </a:r>
                      <a:endParaRPr lang="es-MX" sz="1200" dirty="0"/>
                    </a:p>
                  </a:txBody>
                  <a:tcPr marL="68580" marR="68580"/>
                </a:tc>
                <a:tc>
                  <a:txBody>
                    <a:bodyPr/>
                    <a:lstStyle/>
                    <a:p>
                      <a:pPr algn="ctr"/>
                      <a:r>
                        <a:rPr lang="es-MX" sz="1200" dirty="0" smtClean="0"/>
                        <a:t>70.5</a:t>
                      </a:r>
                      <a:endParaRPr lang="es-MX" sz="1200" dirty="0"/>
                    </a:p>
                  </a:txBody>
                  <a:tcPr marL="68580" marR="68580"/>
                </a:tc>
                <a:tc>
                  <a:txBody>
                    <a:bodyPr/>
                    <a:lstStyle/>
                    <a:p>
                      <a:pPr algn="ctr"/>
                      <a:r>
                        <a:rPr lang="es-MX" sz="1200" dirty="0" smtClean="0"/>
                        <a:t>+70.5</a:t>
                      </a:r>
                      <a:endParaRPr lang="es-MX" sz="1200" dirty="0"/>
                    </a:p>
                  </a:txBody>
                  <a:tcPr marL="68580" marR="68580"/>
                </a:tc>
              </a:tr>
              <a:tr h="339533">
                <a:tc>
                  <a:txBody>
                    <a:bodyPr/>
                    <a:lstStyle/>
                    <a:p>
                      <a:r>
                        <a:rPr lang="es-MX" sz="1200" dirty="0" smtClean="0"/>
                        <a:t>Tepetitla</a:t>
                      </a:r>
                      <a:endParaRPr lang="es-MX" sz="1200" dirty="0"/>
                    </a:p>
                  </a:txBody>
                  <a:tcPr marL="68580" marR="68580"/>
                </a:tc>
                <a:tc>
                  <a:txBody>
                    <a:bodyPr/>
                    <a:lstStyle/>
                    <a:p>
                      <a:pPr algn="ctr"/>
                      <a:r>
                        <a:rPr lang="es-MX" sz="1200" dirty="0" smtClean="0"/>
                        <a:t>10 </a:t>
                      </a:r>
                      <a:endParaRPr lang="es-MX" sz="1200" dirty="0"/>
                    </a:p>
                  </a:txBody>
                  <a:tcPr marL="68580" marR="68580"/>
                </a:tc>
                <a:tc>
                  <a:txBody>
                    <a:bodyPr/>
                    <a:lstStyle/>
                    <a:p>
                      <a:pPr algn="ctr"/>
                      <a:r>
                        <a:rPr lang="es-MX" sz="1200" dirty="0" smtClean="0"/>
                        <a:t>73</a:t>
                      </a:r>
                      <a:endParaRPr lang="es-MX" sz="1200" dirty="0"/>
                    </a:p>
                  </a:txBody>
                  <a:tcPr marL="68580" marR="68580"/>
                </a:tc>
                <a:tc>
                  <a:txBody>
                    <a:bodyPr/>
                    <a:lstStyle/>
                    <a:p>
                      <a:pPr algn="ctr"/>
                      <a:r>
                        <a:rPr lang="es-MX" sz="1200" dirty="0" smtClean="0"/>
                        <a:t>+63</a:t>
                      </a:r>
                      <a:endParaRPr lang="es-MX" sz="1200" dirty="0"/>
                    </a:p>
                  </a:txBody>
                  <a:tcPr marL="68580" marR="68580"/>
                </a:tc>
              </a:tr>
              <a:tr h="339533">
                <a:tc>
                  <a:txBody>
                    <a:bodyPr/>
                    <a:lstStyle/>
                    <a:p>
                      <a:r>
                        <a:rPr lang="es-MX" sz="1200" dirty="0" smtClean="0"/>
                        <a:t>PES</a:t>
                      </a:r>
                      <a:endParaRPr lang="es-MX" sz="1200" dirty="0"/>
                    </a:p>
                  </a:txBody>
                  <a:tcPr marL="68580" marR="68580"/>
                </a:tc>
                <a:tc>
                  <a:txBody>
                    <a:bodyPr/>
                    <a:lstStyle/>
                    <a:p>
                      <a:pPr algn="ctr"/>
                      <a:r>
                        <a:rPr lang="es-MX" sz="1200" dirty="0" smtClean="0"/>
                        <a:t>8</a:t>
                      </a:r>
                      <a:endParaRPr lang="es-MX" sz="1200" dirty="0"/>
                    </a:p>
                  </a:txBody>
                  <a:tcPr marL="68580" marR="68580"/>
                </a:tc>
                <a:tc>
                  <a:txBody>
                    <a:bodyPr/>
                    <a:lstStyle/>
                    <a:p>
                      <a:pPr algn="ctr"/>
                      <a:r>
                        <a:rPr lang="es-MX" sz="1200" dirty="0" smtClean="0"/>
                        <a:t>61</a:t>
                      </a:r>
                      <a:endParaRPr lang="es-MX" sz="1200" dirty="0"/>
                    </a:p>
                  </a:txBody>
                  <a:tcPr marL="68580" marR="68580"/>
                </a:tc>
                <a:tc>
                  <a:txBody>
                    <a:bodyPr/>
                    <a:lstStyle/>
                    <a:p>
                      <a:pPr algn="ctr"/>
                      <a:r>
                        <a:rPr lang="es-MX" sz="1200" dirty="0" smtClean="0"/>
                        <a:t>+53</a:t>
                      </a:r>
                      <a:endParaRPr lang="es-MX" sz="1200" dirty="0"/>
                    </a:p>
                  </a:txBody>
                  <a:tcPr marL="68580" marR="68580"/>
                </a:tc>
              </a:tr>
              <a:tr h="339533">
                <a:tc>
                  <a:txBody>
                    <a:bodyPr/>
                    <a:lstStyle/>
                    <a:p>
                      <a:r>
                        <a:rPr lang="es-MX" sz="1200" dirty="0" smtClean="0"/>
                        <a:t>PAN</a:t>
                      </a:r>
                      <a:endParaRPr lang="es-MX" sz="1200" dirty="0"/>
                    </a:p>
                  </a:txBody>
                  <a:tcPr marL="68580" marR="68580"/>
                </a:tc>
                <a:tc>
                  <a:txBody>
                    <a:bodyPr/>
                    <a:lstStyle/>
                    <a:p>
                      <a:pPr algn="ctr"/>
                      <a:r>
                        <a:rPr lang="es-MX" sz="1200" dirty="0" smtClean="0"/>
                        <a:t>25</a:t>
                      </a:r>
                      <a:endParaRPr lang="es-MX" sz="1200" dirty="0"/>
                    </a:p>
                  </a:txBody>
                  <a:tcPr marL="68580" marR="68580"/>
                </a:tc>
                <a:tc>
                  <a:txBody>
                    <a:bodyPr/>
                    <a:lstStyle/>
                    <a:p>
                      <a:pPr algn="ctr"/>
                      <a:r>
                        <a:rPr lang="es-MX" sz="1200" dirty="0" smtClean="0"/>
                        <a:t>70</a:t>
                      </a:r>
                      <a:endParaRPr lang="es-MX" sz="1200" dirty="0"/>
                    </a:p>
                  </a:txBody>
                  <a:tcPr marL="68580" marR="68580"/>
                </a:tc>
                <a:tc>
                  <a:txBody>
                    <a:bodyPr/>
                    <a:lstStyle/>
                    <a:p>
                      <a:pPr algn="ctr"/>
                      <a:r>
                        <a:rPr lang="es-MX" sz="1200" dirty="0" smtClean="0"/>
                        <a:t>+45</a:t>
                      </a:r>
                      <a:endParaRPr lang="es-MX" sz="1200" dirty="0"/>
                    </a:p>
                  </a:txBody>
                  <a:tcPr marL="68580" marR="68580"/>
                </a:tc>
              </a:tr>
              <a:tr h="339533">
                <a:tc>
                  <a:txBody>
                    <a:bodyPr/>
                    <a:lstStyle/>
                    <a:p>
                      <a:r>
                        <a:rPr lang="es-MX" sz="1200" dirty="0" smtClean="0"/>
                        <a:t>CESET</a:t>
                      </a:r>
                      <a:endParaRPr lang="es-MX" sz="1200" dirty="0"/>
                    </a:p>
                  </a:txBody>
                  <a:tcPr marL="68580" marR="68580"/>
                </a:tc>
                <a:tc>
                  <a:txBody>
                    <a:bodyPr/>
                    <a:lstStyle/>
                    <a:p>
                      <a:pPr algn="ctr"/>
                      <a:r>
                        <a:rPr lang="es-MX" sz="1200" dirty="0" smtClean="0"/>
                        <a:t>26.38</a:t>
                      </a:r>
                      <a:endParaRPr lang="es-MX" sz="1200" dirty="0"/>
                    </a:p>
                  </a:txBody>
                  <a:tcPr marL="68580" marR="68580"/>
                </a:tc>
                <a:tc>
                  <a:txBody>
                    <a:bodyPr/>
                    <a:lstStyle/>
                    <a:p>
                      <a:pPr algn="ctr"/>
                      <a:r>
                        <a:rPr lang="es-MX" sz="1200" dirty="0" smtClean="0"/>
                        <a:t>58</a:t>
                      </a:r>
                      <a:endParaRPr lang="es-MX" sz="1200" dirty="0"/>
                    </a:p>
                  </a:txBody>
                  <a:tcPr marL="68580" marR="68580"/>
                </a:tc>
                <a:tc>
                  <a:txBody>
                    <a:bodyPr/>
                    <a:lstStyle/>
                    <a:p>
                      <a:pPr algn="ctr"/>
                      <a:r>
                        <a:rPr lang="es-MX" sz="1200" dirty="0" smtClean="0"/>
                        <a:t>+31.62</a:t>
                      </a:r>
                      <a:endParaRPr lang="es-MX" sz="1200" dirty="0"/>
                    </a:p>
                  </a:txBody>
                  <a:tcPr marL="68580" marR="68580"/>
                </a:tc>
              </a:tr>
              <a:tr h="339533">
                <a:tc>
                  <a:txBody>
                    <a:bodyPr/>
                    <a:lstStyle/>
                    <a:p>
                      <a:r>
                        <a:rPr lang="es-MX" sz="1200" dirty="0" smtClean="0"/>
                        <a:t>PANAL</a:t>
                      </a:r>
                      <a:endParaRPr lang="es-MX" sz="1200" dirty="0"/>
                    </a:p>
                  </a:txBody>
                  <a:tcPr marL="68580" marR="68580"/>
                </a:tc>
                <a:tc>
                  <a:txBody>
                    <a:bodyPr/>
                    <a:lstStyle/>
                    <a:p>
                      <a:pPr algn="ctr"/>
                      <a:r>
                        <a:rPr lang="es-MX" sz="1200" dirty="0" smtClean="0"/>
                        <a:t>24</a:t>
                      </a:r>
                      <a:endParaRPr lang="es-MX" sz="1200" dirty="0"/>
                    </a:p>
                  </a:txBody>
                  <a:tcPr marL="68580" marR="68580"/>
                </a:tc>
                <a:tc>
                  <a:txBody>
                    <a:bodyPr/>
                    <a:lstStyle/>
                    <a:p>
                      <a:pPr algn="ctr"/>
                      <a:r>
                        <a:rPr lang="es-MX" sz="1200" dirty="0" smtClean="0"/>
                        <a:t>53</a:t>
                      </a:r>
                      <a:endParaRPr lang="es-MX" sz="1200" dirty="0"/>
                    </a:p>
                  </a:txBody>
                  <a:tcPr marL="68580" marR="68580"/>
                </a:tc>
                <a:tc>
                  <a:txBody>
                    <a:bodyPr/>
                    <a:lstStyle/>
                    <a:p>
                      <a:pPr algn="ctr"/>
                      <a:r>
                        <a:rPr lang="es-MX" sz="1200" dirty="0" smtClean="0"/>
                        <a:t>+29</a:t>
                      </a:r>
                      <a:endParaRPr lang="es-MX" sz="1200" dirty="0"/>
                    </a:p>
                  </a:txBody>
                  <a:tcPr marL="68580" marR="68580"/>
                </a:tc>
              </a:tr>
              <a:tr h="339533">
                <a:tc>
                  <a:txBody>
                    <a:bodyPr/>
                    <a:lstStyle/>
                    <a:p>
                      <a:r>
                        <a:rPr lang="es-MX" sz="1200" dirty="0" err="1" smtClean="0"/>
                        <a:t>Teolocholco</a:t>
                      </a:r>
                      <a:endParaRPr lang="es-MX" sz="1200" dirty="0"/>
                    </a:p>
                  </a:txBody>
                  <a:tcPr marL="68580" marR="68580"/>
                </a:tc>
                <a:tc>
                  <a:txBody>
                    <a:bodyPr/>
                    <a:lstStyle/>
                    <a:p>
                      <a:pPr algn="ctr"/>
                      <a:r>
                        <a:rPr lang="es-MX" sz="1200" dirty="0" smtClean="0"/>
                        <a:t>41.5</a:t>
                      </a:r>
                      <a:endParaRPr lang="es-MX" sz="1200" dirty="0"/>
                    </a:p>
                  </a:txBody>
                  <a:tcPr marL="68580" marR="68580"/>
                </a:tc>
                <a:tc>
                  <a:txBody>
                    <a:bodyPr/>
                    <a:lstStyle/>
                    <a:p>
                      <a:pPr algn="ctr"/>
                      <a:r>
                        <a:rPr lang="es-MX" sz="1200" dirty="0" smtClean="0"/>
                        <a:t>59.5</a:t>
                      </a:r>
                      <a:endParaRPr lang="es-MX" sz="1200" dirty="0"/>
                    </a:p>
                  </a:txBody>
                  <a:tcPr marL="68580" marR="68580"/>
                </a:tc>
                <a:tc>
                  <a:txBody>
                    <a:bodyPr/>
                    <a:lstStyle/>
                    <a:p>
                      <a:pPr algn="ctr"/>
                      <a:r>
                        <a:rPr lang="es-MX" sz="1200" dirty="0" smtClean="0"/>
                        <a:t>+18</a:t>
                      </a:r>
                      <a:endParaRPr lang="es-MX" sz="1200" dirty="0"/>
                    </a:p>
                  </a:txBody>
                  <a:tcPr marL="68580" marR="68580"/>
                </a:tc>
              </a:tr>
              <a:tr h="339533">
                <a:tc>
                  <a:txBody>
                    <a:bodyPr/>
                    <a:lstStyle/>
                    <a:p>
                      <a:r>
                        <a:rPr lang="es-MX" sz="1200" dirty="0" err="1" smtClean="0"/>
                        <a:t>Cuaxomulco</a:t>
                      </a:r>
                      <a:endParaRPr lang="es-MX" sz="1200" dirty="0"/>
                    </a:p>
                  </a:txBody>
                  <a:tcPr marL="68580" marR="68580"/>
                </a:tc>
                <a:tc>
                  <a:txBody>
                    <a:bodyPr/>
                    <a:lstStyle/>
                    <a:p>
                      <a:pPr algn="ctr"/>
                      <a:r>
                        <a:rPr lang="es-MX" sz="1200" dirty="0" smtClean="0"/>
                        <a:t>65.87</a:t>
                      </a:r>
                      <a:endParaRPr lang="es-MX" sz="1200" dirty="0"/>
                    </a:p>
                  </a:txBody>
                  <a:tcPr marL="68580" marR="68580"/>
                </a:tc>
                <a:tc>
                  <a:txBody>
                    <a:bodyPr/>
                    <a:lstStyle/>
                    <a:p>
                      <a:pPr algn="ctr"/>
                      <a:r>
                        <a:rPr lang="es-MX" sz="1200" dirty="0" smtClean="0"/>
                        <a:t>81.5</a:t>
                      </a:r>
                      <a:endParaRPr lang="es-MX" sz="1200" dirty="0"/>
                    </a:p>
                  </a:txBody>
                  <a:tcPr marL="68580" marR="68580"/>
                </a:tc>
                <a:tc>
                  <a:txBody>
                    <a:bodyPr/>
                    <a:lstStyle/>
                    <a:p>
                      <a:pPr algn="ctr"/>
                      <a:r>
                        <a:rPr lang="es-MX" sz="1200" dirty="0" smtClean="0"/>
                        <a:t>+15.63</a:t>
                      </a:r>
                      <a:endParaRPr lang="es-MX" sz="1200" dirty="0"/>
                    </a:p>
                  </a:txBody>
                  <a:tcPr marL="68580" marR="68580"/>
                </a:tc>
              </a:tr>
              <a:tr h="339533">
                <a:tc>
                  <a:txBody>
                    <a:bodyPr/>
                    <a:lstStyle/>
                    <a:p>
                      <a:r>
                        <a:rPr lang="es-MX" sz="1200" dirty="0" err="1" smtClean="0"/>
                        <a:t>Cuapiaxtla</a:t>
                      </a:r>
                      <a:endParaRPr lang="es-MX" sz="1200" dirty="0"/>
                    </a:p>
                  </a:txBody>
                  <a:tcPr marL="68580" marR="68580"/>
                </a:tc>
                <a:tc>
                  <a:txBody>
                    <a:bodyPr/>
                    <a:lstStyle/>
                    <a:p>
                      <a:pPr algn="ctr"/>
                      <a:r>
                        <a:rPr lang="es-MX" sz="1200" dirty="0" smtClean="0"/>
                        <a:t>74.62</a:t>
                      </a:r>
                      <a:endParaRPr lang="es-MX" sz="1200" dirty="0"/>
                    </a:p>
                  </a:txBody>
                  <a:tcPr marL="68580" marR="68580"/>
                </a:tc>
                <a:tc>
                  <a:txBody>
                    <a:bodyPr/>
                    <a:lstStyle/>
                    <a:p>
                      <a:pPr algn="ctr"/>
                      <a:r>
                        <a:rPr lang="es-MX" sz="1200" dirty="0" smtClean="0"/>
                        <a:t>90</a:t>
                      </a:r>
                      <a:endParaRPr lang="es-MX" sz="1200" dirty="0"/>
                    </a:p>
                  </a:txBody>
                  <a:tcPr marL="68580" marR="68580"/>
                </a:tc>
                <a:tc>
                  <a:txBody>
                    <a:bodyPr/>
                    <a:lstStyle/>
                    <a:p>
                      <a:pPr algn="ctr"/>
                      <a:r>
                        <a:rPr lang="es-MX" sz="1200" dirty="0" smtClean="0"/>
                        <a:t>+15.38</a:t>
                      </a:r>
                      <a:endParaRPr lang="es-MX" sz="1200" dirty="0"/>
                    </a:p>
                  </a:txBody>
                  <a:tcPr marL="68580" marR="68580"/>
                </a:tc>
              </a:tr>
              <a:tr h="339533">
                <a:tc>
                  <a:txBody>
                    <a:bodyPr/>
                    <a:lstStyle/>
                    <a:p>
                      <a:r>
                        <a:rPr lang="es-MX" sz="1200" dirty="0" smtClean="0"/>
                        <a:t>Tlaxcala</a:t>
                      </a:r>
                      <a:endParaRPr lang="es-MX" sz="1200" dirty="0"/>
                    </a:p>
                  </a:txBody>
                  <a:tcPr marL="68580" marR="68580"/>
                </a:tc>
                <a:tc>
                  <a:txBody>
                    <a:bodyPr/>
                    <a:lstStyle/>
                    <a:p>
                      <a:pPr algn="ctr"/>
                      <a:r>
                        <a:rPr lang="es-MX" sz="1200" dirty="0" smtClean="0"/>
                        <a:t>84.14</a:t>
                      </a:r>
                      <a:endParaRPr lang="es-MX" sz="1200" dirty="0"/>
                    </a:p>
                  </a:txBody>
                  <a:tcPr marL="68580" marR="68580"/>
                </a:tc>
                <a:tc>
                  <a:txBody>
                    <a:bodyPr/>
                    <a:lstStyle/>
                    <a:p>
                      <a:pPr algn="ctr"/>
                      <a:r>
                        <a:rPr lang="es-MX" sz="1200" dirty="0" smtClean="0"/>
                        <a:t>99</a:t>
                      </a:r>
                      <a:endParaRPr lang="es-MX" sz="1200" dirty="0"/>
                    </a:p>
                  </a:txBody>
                  <a:tcPr marL="68580" marR="68580"/>
                </a:tc>
                <a:tc>
                  <a:txBody>
                    <a:bodyPr/>
                    <a:lstStyle/>
                    <a:p>
                      <a:pPr algn="ctr"/>
                      <a:r>
                        <a:rPr lang="es-MX" sz="1200" dirty="0" smtClean="0"/>
                        <a:t>+14.86</a:t>
                      </a:r>
                      <a:endParaRPr lang="es-MX" sz="1200" dirty="0"/>
                    </a:p>
                  </a:txBody>
                  <a:tcPr marL="68580" marR="68580"/>
                </a:tc>
              </a:tr>
              <a:tr h="339533">
                <a:tc>
                  <a:txBody>
                    <a:bodyPr/>
                    <a:lstStyle/>
                    <a:p>
                      <a:r>
                        <a:rPr lang="es-MX" sz="1200" dirty="0" smtClean="0"/>
                        <a:t>SEFOA</a:t>
                      </a:r>
                      <a:endParaRPr lang="es-MX" sz="1200" dirty="0"/>
                    </a:p>
                  </a:txBody>
                  <a:tcPr marL="68580" marR="68580"/>
                </a:tc>
                <a:tc>
                  <a:txBody>
                    <a:bodyPr/>
                    <a:lstStyle/>
                    <a:p>
                      <a:pPr algn="ctr"/>
                      <a:r>
                        <a:rPr lang="es-MX" sz="1200" dirty="0" smtClean="0"/>
                        <a:t>59.23</a:t>
                      </a:r>
                      <a:endParaRPr lang="es-MX" sz="1200" dirty="0"/>
                    </a:p>
                  </a:txBody>
                  <a:tcPr marL="68580" marR="68580"/>
                </a:tc>
                <a:tc>
                  <a:txBody>
                    <a:bodyPr/>
                    <a:lstStyle/>
                    <a:p>
                      <a:pPr algn="ctr"/>
                      <a:r>
                        <a:rPr lang="es-MX" sz="1200" dirty="0" smtClean="0"/>
                        <a:t>74</a:t>
                      </a:r>
                      <a:endParaRPr lang="es-MX" sz="1200" dirty="0"/>
                    </a:p>
                  </a:txBody>
                  <a:tcPr marL="68580" marR="68580"/>
                </a:tc>
                <a:tc>
                  <a:txBody>
                    <a:bodyPr/>
                    <a:lstStyle/>
                    <a:p>
                      <a:pPr algn="ctr"/>
                      <a:r>
                        <a:rPr lang="es-MX" sz="1200" dirty="0" smtClean="0"/>
                        <a:t>+14.77</a:t>
                      </a:r>
                      <a:endParaRPr lang="es-MX" sz="1200" dirty="0"/>
                    </a:p>
                  </a:txBody>
                  <a:tcPr marL="68580" marR="68580"/>
                </a:tc>
              </a:tr>
              <a:tr h="339533">
                <a:tc>
                  <a:txBody>
                    <a:bodyPr/>
                    <a:lstStyle/>
                    <a:p>
                      <a:r>
                        <a:rPr lang="es-MX" sz="1200" dirty="0" smtClean="0"/>
                        <a:t>Huamantla</a:t>
                      </a:r>
                      <a:endParaRPr lang="es-MX" sz="1200" dirty="0"/>
                    </a:p>
                  </a:txBody>
                  <a:tcPr marL="68580" marR="68580"/>
                </a:tc>
                <a:tc>
                  <a:txBody>
                    <a:bodyPr/>
                    <a:lstStyle/>
                    <a:p>
                      <a:pPr algn="ctr"/>
                      <a:r>
                        <a:rPr lang="es-MX" sz="1200" dirty="0" smtClean="0"/>
                        <a:t>85.28</a:t>
                      </a:r>
                      <a:endParaRPr lang="es-MX" sz="1200" dirty="0"/>
                    </a:p>
                  </a:txBody>
                  <a:tcPr marL="68580" marR="68580"/>
                </a:tc>
                <a:tc>
                  <a:txBody>
                    <a:bodyPr/>
                    <a:lstStyle/>
                    <a:p>
                      <a:pPr algn="ctr"/>
                      <a:r>
                        <a:rPr lang="es-MX" sz="1200" dirty="0" smtClean="0"/>
                        <a:t>99</a:t>
                      </a:r>
                      <a:endParaRPr lang="es-MX" sz="1200" dirty="0"/>
                    </a:p>
                  </a:txBody>
                  <a:tcPr marL="68580" marR="68580"/>
                </a:tc>
                <a:tc>
                  <a:txBody>
                    <a:bodyPr/>
                    <a:lstStyle/>
                    <a:p>
                      <a:pPr algn="ctr"/>
                      <a:r>
                        <a:rPr lang="es-MX" sz="1200" dirty="0" smtClean="0"/>
                        <a:t>+13.72</a:t>
                      </a:r>
                      <a:endParaRPr lang="es-MX" sz="1200" dirty="0"/>
                    </a:p>
                  </a:txBody>
                  <a:tcPr marL="68580" marR="68580"/>
                </a:tc>
              </a:tr>
            </a:tbl>
          </a:graphicData>
        </a:graphic>
      </p:graphicFrame>
    </p:spTree>
    <p:extLst>
      <p:ext uri="{BB962C8B-B14F-4D97-AF65-F5344CB8AC3E}">
        <p14:creationId xmlns:p14="http://schemas.microsoft.com/office/powerpoint/2010/main" val="159318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619842" y="536831"/>
            <a:ext cx="1026114" cy="935465"/>
          </a:xfrm>
          <a:prstGeom prst="rect">
            <a:avLst/>
          </a:prstGeom>
          <a:noFill/>
          <a:ln w="9525">
            <a:noFill/>
            <a:miter lim="800000"/>
            <a:headEnd/>
            <a:tailEnd/>
          </a:ln>
        </p:spPr>
      </p:pic>
      <p:sp>
        <p:nvSpPr>
          <p:cNvPr id="3" name="4 Título"/>
          <p:cNvSpPr>
            <a:spLocks noGrp="1"/>
          </p:cNvSpPr>
          <p:nvPr>
            <p:ph type="ctrTitle"/>
          </p:nvPr>
        </p:nvSpPr>
        <p:spPr>
          <a:xfrm>
            <a:off x="1274823" y="1120567"/>
            <a:ext cx="5777921" cy="453052"/>
          </a:xfrm>
        </p:spPr>
        <p:txBody>
          <a:bodyPr>
            <a:normAutofit/>
          </a:bodyPr>
          <a:lstStyle/>
          <a:p>
            <a:r>
              <a:rPr lang="es-MX" sz="2000" b="1" dirty="0" smtClean="0">
                <a:solidFill>
                  <a:schemeClr val="tx1"/>
                </a:solidFill>
              </a:rPr>
              <a:t>Decrecimientos más significativos   </a:t>
            </a:r>
            <a:endParaRPr lang="es-MX" sz="2000" b="1" dirty="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3856162758"/>
              </p:ext>
            </p:extLst>
          </p:nvPr>
        </p:nvGraphicFramePr>
        <p:xfrm>
          <a:off x="916048" y="1828798"/>
          <a:ext cx="7216852" cy="3657600"/>
        </p:xfrm>
        <a:graphic>
          <a:graphicData uri="http://schemas.openxmlformats.org/drawingml/2006/table">
            <a:tbl>
              <a:tblPr firstRow="1" bandRow="1">
                <a:tableStyleId>{5C22544A-7EE6-4342-B048-85BDC9FD1C3A}</a:tableStyleId>
              </a:tblPr>
              <a:tblGrid>
                <a:gridCol w="2001580"/>
                <a:gridCol w="1606846"/>
                <a:gridCol w="1804213"/>
                <a:gridCol w="1804213"/>
              </a:tblGrid>
              <a:tr h="250553">
                <a:tc>
                  <a:txBody>
                    <a:bodyPr/>
                    <a:lstStyle/>
                    <a:p>
                      <a:endParaRPr lang="es-MX" sz="1200" dirty="0"/>
                    </a:p>
                  </a:txBody>
                  <a:tcPr marL="68580" marR="68580">
                    <a:solidFill>
                      <a:schemeClr val="accent3"/>
                    </a:solidFill>
                  </a:tcPr>
                </a:tc>
                <a:tc>
                  <a:txBody>
                    <a:bodyPr/>
                    <a:lstStyle/>
                    <a:p>
                      <a:pPr algn="ctr"/>
                      <a:r>
                        <a:rPr lang="es-MX" sz="1200" dirty="0" smtClean="0"/>
                        <a:t>2015-1</a:t>
                      </a:r>
                      <a:endParaRPr lang="es-MX" sz="1200" dirty="0"/>
                    </a:p>
                  </a:txBody>
                  <a:tcPr marL="68580" marR="68580">
                    <a:solidFill>
                      <a:schemeClr val="accent3"/>
                    </a:solidFill>
                  </a:tcPr>
                </a:tc>
                <a:tc>
                  <a:txBody>
                    <a:bodyPr/>
                    <a:lstStyle/>
                    <a:p>
                      <a:pPr algn="ctr"/>
                      <a:r>
                        <a:rPr lang="es-MX" sz="1200" dirty="0" smtClean="0"/>
                        <a:t>2015-2</a:t>
                      </a:r>
                      <a:endParaRPr lang="es-MX" sz="1200" dirty="0"/>
                    </a:p>
                  </a:txBody>
                  <a:tcPr marL="68580" marR="68580">
                    <a:solidFill>
                      <a:schemeClr val="accent3"/>
                    </a:solidFill>
                  </a:tcPr>
                </a:tc>
                <a:tc>
                  <a:txBody>
                    <a:bodyPr/>
                    <a:lstStyle/>
                    <a:p>
                      <a:pPr algn="ctr"/>
                      <a:r>
                        <a:rPr lang="es-MX" sz="1200" dirty="0" smtClean="0"/>
                        <a:t>Puntaje a</a:t>
                      </a:r>
                      <a:r>
                        <a:rPr lang="es-MX" sz="1200" baseline="0" dirty="0" smtClean="0"/>
                        <a:t> la baja</a:t>
                      </a:r>
                      <a:endParaRPr lang="es-MX" sz="1200" dirty="0"/>
                    </a:p>
                  </a:txBody>
                  <a:tcPr marL="68580" marR="68580">
                    <a:solidFill>
                      <a:schemeClr val="accent3"/>
                    </a:solidFill>
                  </a:tcPr>
                </a:tc>
              </a:tr>
              <a:tr h="250553">
                <a:tc>
                  <a:txBody>
                    <a:bodyPr/>
                    <a:lstStyle/>
                    <a:p>
                      <a:r>
                        <a:rPr lang="es-MX" sz="1200" dirty="0" smtClean="0"/>
                        <a:t>Santa</a:t>
                      </a:r>
                      <a:r>
                        <a:rPr lang="es-MX" sz="1200" baseline="0" dirty="0" smtClean="0"/>
                        <a:t> Cruz Tlaxcala</a:t>
                      </a:r>
                      <a:endParaRPr lang="es-MX" sz="1200" dirty="0"/>
                    </a:p>
                  </a:txBody>
                  <a:tcPr marL="68580" marR="68580"/>
                </a:tc>
                <a:tc>
                  <a:txBody>
                    <a:bodyPr/>
                    <a:lstStyle/>
                    <a:p>
                      <a:pPr algn="ctr"/>
                      <a:r>
                        <a:rPr lang="es-MX" sz="1200" dirty="0" smtClean="0"/>
                        <a:t>75</a:t>
                      </a:r>
                      <a:endParaRPr lang="es-MX" sz="1200" dirty="0"/>
                    </a:p>
                  </a:txBody>
                  <a:tcPr marL="68580" marR="68580"/>
                </a:tc>
                <a:tc>
                  <a:txBody>
                    <a:bodyPr/>
                    <a:lstStyle/>
                    <a:p>
                      <a:pPr algn="ctr"/>
                      <a:r>
                        <a:rPr lang="es-MX" sz="1200" dirty="0" smtClean="0"/>
                        <a:t>29</a:t>
                      </a:r>
                      <a:endParaRPr lang="es-MX" sz="1200" dirty="0"/>
                    </a:p>
                  </a:txBody>
                  <a:tcPr marL="68580" marR="68580"/>
                </a:tc>
                <a:tc>
                  <a:txBody>
                    <a:bodyPr/>
                    <a:lstStyle/>
                    <a:p>
                      <a:pPr algn="ctr"/>
                      <a:r>
                        <a:rPr lang="es-MX" sz="1200" dirty="0" smtClean="0"/>
                        <a:t>-46</a:t>
                      </a:r>
                      <a:endParaRPr lang="es-MX" sz="1200" dirty="0"/>
                    </a:p>
                  </a:txBody>
                  <a:tcPr marL="68580" marR="68580"/>
                </a:tc>
              </a:tr>
              <a:tr h="250553">
                <a:tc>
                  <a:txBody>
                    <a:bodyPr/>
                    <a:lstStyle/>
                    <a:p>
                      <a:r>
                        <a:rPr lang="es-MX" sz="1200" dirty="0" smtClean="0"/>
                        <a:t>Santa</a:t>
                      </a:r>
                      <a:r>
                        <a:rPr lang="es-MX" sz="1200" baseline="0" dirty="0" smtClean="0"/>
                        <a:t> Apolonia Teacalco</a:t>
                      </a:r>
                      <a:endParaRPr lang="es-MX" sz="1200" dirty="0"/>
                    </a:p>
                  </a:txBody>
                  <a:tcPr marL="68580" marR="68580"/>
                </a:tc>
                <a:tc>
                  <a:txBody>
                    <a:bodyPr/>
                    <a:lstStyle/>
                    <a:p>
                      <a:pPr algn="ctr"/>
                      <a:r>
                        <a:rPr lang="es-MX" sz="1200" dirty="0" smtClean="0"/>
                        <a:t>61.5</a:t>
                      </a:r>
                      <a:endParaRPr lang="es-MX" sz="1200" dirty="0"/>
                    </a:p>
                  </a:txBody>
                  <a:tcPr marL="68580" marR="68580"/>
                </a:tc>
                <a:tc>
                  <a:txBody>
                    <a:bodyPr/>
                    <a:lstStyle/>
                    <a:p>
                      <a:pPr algn="ctr"/>
                      <a:r>
                        <a:rPr lang="es-MX" sz="1200" dirty="0" smtClean="0"/>
                        <a:t>25</a:t>
                      </a:r>
                      <a:endParaRPr lang="es-MX" sz="1200" dirty="0"/>
                    </a:p>
                  </a:txBody>
                  <a:tcPr marL="68580" marR="68580"/>
                </a:tc>
                <a:tc>
                  <a:txBody>
                    <a:bodyPr/>
                    <a:lstStyle/>
                    <a:p>
                      <a:pPr algn="ctr"/>
                      <a:r>
                        <a:rPr lang="es-MX" sz="1200" dirty="0" smtClean="0"/>
                        <a:t>-36.5</a:t>
                      </a:r>
                      <a:endParaRPr lang="es-MX" sz="1200" dirty="0"/>
                    </a:p>
                  </a:txBody>
                  <a:tcPr marL="68580" marR="68580"/>
                </a:tc>
              </a:tr>
              <a:tr h="250553">
                <a:tc>
                  <a:txBody>
                    <a:bodyPr/>
                    <a:lstStyle/>
                    <a:p>
                      <a:r>
                        <a:rPr lang="es-MX" sz="1200" dirty="0" smtClean="0"/>
                        <a:t>PVEM</a:t>
                      </a:r>
                      <a:endParaRPr lang="es-MX" sz="1200" dirty="0"/>
                    </a:p>
                  </a:txBody>
                  <a:tcPr marL="68580" marR="68580"/>
                </a:tc>
                <a:tc>
                  <a:txBody>
                    <a:bodyPr/>
                    <a:lstStyle/>
                    <a:p>
                      <a:pPr algn="ctr"/>
                      <a:r>
                        <a:rPr lang="es-MX" sz="1200" dirty="0" smtClean="0"/>
                        <a:t>57.5</a:t>
                      </a:r>
                      <a:endParaRPr lang="es-MX" sz="1200" dirty="0"/>
                    </a:p>
                  </a:txBody>
                  <a:tcPr marL="68580" marR="68580"/>
                </a:tc>
                <a:tc>
                  <a:txBody>
                    <a:bodyPr/>
                    <a:lstStyle/>
                    <a:p>
                      <a:pPr algn="ctr"/>
                      <a:r>
                        <a:rPr lang="es-MX" sz="1200" dirty="0" smtClean="0"/>
                        <a:t>21.5</a:t>
                      </a:r>
                      <a:endParaRPr lang="es-MX" sz="1200" dirty="0"/>
                    </a:p>
                  </a:txBody>
                  <a:tcPr marL="68580" marR="68580"/>
                </a:tc>
                <a:tc>
                  <a:txBody>
                    <a:bodyPr/>
                    <a:lstStyle/>
                    <a:p>
                      <a:pPr algn="ctr"/>
                      <a:r>
                        <a:rPr lang="es-MX" sz="1200" dirty="0" smtClean="0"/>
                        <a:t>-36</a:t>
                      </a:r>
                      <a:endParaRPr lang="es-MX" sz="1200" dirty="0"/>
                    </a:p>
                  </a:txBody>
                  <a:tcPr marL="68580" marR="68580"/>
                </a:tc>
              </a:tr>
              <a:tr h="250553">
                <a:tc>
                  <a:txBody>
                    <a:bodyPr/>
                    <a:lstStyle/>
                    <a:p>
                      <a:r>
                        <a:rPr lang="es-MX" sz="1200" dirty="0" smtClean="0"/>
                        <a:t>San</a:t>
                      </a:r>
                      <a:r>
                        <a:rPr lang="es-MX" sz="1200" baseline="0" dirty="0" smtClean="0"/>
                        <a:t> Lorenzo Axocomanitla</a:t>
                      </a:r>
                      <a:endParaRPr lang="es-MX" sz="1200" dirty="0"/>
                    </a:p>
                  </a:txBody>
                  <a:tcPr marL="68580" marR="68580"/>
                </a:tc>
                <a:tc>
                  <a:txBody>
                    <a:bodyPr/>
                    <a:lstStyle/>
                    <a:p>
                      <a:pPr algn="ctr"/>
                      <a:r>
                        <a:rPr lang="es-MX" sz="1200" dirty="0" smtClean="0"/>
                        <a:t>84.74</a:t>
                      </a:r>
                      <a:endParaRPr lang="es-MX" sz="1200" dirty="0"/>
                    </a:p>
                  </a:txBody>
                  <a:tcPr marL="68580" marR="68580"/>
                </a:tc>
                <a:tc>
                  <a:txBody>
                    <a:bodyPr/>
                    <a:lstStyle/>
                    <a:p>
                      <a:pPr algn="ctr"/>
                      <a:r>
                        <a:rPr lang="es-MX" sz="1200" dirty="0" smtClean="0"/>
                        <a:t>50</a:t>
                      </a:r>
                      <a:endParaRPr lang="es-MX" sz="1200" dirty="0"/>
                    </a:p>
                  </a:txBody>
                  <a:tcPr marL="68580" marR="68580"/>
                </a:tc>
                <a:tc>
                  <a:txBody>
                    <a:bodyPr/>
                    <a:lstStyle/>
                    <a:p>
                      <a:pPr algn="ctr"/>
                      <a:r>
                        <a:rPr lang="es-MX" sz="1200" dirty="0" smtClean="0"/>
                        <a:t>-34.74</a:t>
                      </a:r>
                      <a:endParaRPr lang="es-MX" sz="1200" dirty="0"/>
                    </a:p>
                  </a:txBody>
                  <a:tcPr marL="68580" marR="68580"/>
                </a:tc>
              </a:tr>
              <a:tr h="250553">
                <a:tc>
                  <a:txBody>
                    <a:bodyPr/>
                    <a:lstStyle/>
                    <a:p>
                      <a:r>
                        <a:rPr lang="es-MX" sz="1200" dirty="0" smtClean="0"/>
                        <a:t>Totolac</a:t>
                      </a:r>
                      <a:endParaRPr lang="es-MX" sz="1200" dirty="0"/>
                    </a:p>
                  </a:txBody>
                  <a:tcPr marL="68580" marR="68580"/>
                </a:tc>
                <a:tc>
                  <a:txBody>
                    <a:bodyPr/>
                    <a:lstStyle/>
                    <a:p>
                      <a:pPr algn="ctr"/>
                      <a:r>
                        <a:rPr lang="es-MX" sz="1200" dirty="0" smtClean="0"/>
                        <a:t>77.5</a:t>
                      </a:r>
                      <a:endParaRPr lang="es-MX" sz="1200" dirty="0"/>
                    </a:p>
                  </a:txBody>
                  <a:tcPr marL="68580" marR="68580"/>
                </a:tc>
                <a:tc>
                  <a:txBody>
                    <a:bodyPr/>
                    <a:lstStyle/>
                    <a:p>
                      <a:pPr algn="ctr"/>
                      <a:r>
                        <a:rPr lang="es-MX" sz="1200" dirty="0" smtClean="0"/>
                        <a:t>44</a:t>
                      </a:r>
                      <a:endParaRPr lang="es-MX" sz="1200" dirty="0"/>
                    </a:p>
                  </a:txBody>
                  <a:tcPr marL="68580" marR="68580"/>
                </a:tc>
                <a:tc>
                  <a:txBody>
                    <a:bodyPr/>
                    <a:lstStyle/>
                    <a:p>
                      <a:pPr algn="ctr"/>
                      <a:r>
                        <a:rPr lang="es-MX" sz="1200" dirty="0" smtClean="0"/>
                        <a:t>-33.5</a:t>
                      </a:r>
                      <a:endParaRPr lang="es-MX" sz="1200" dirty="0"/>
                    </a:p>
                  </a:txBody>
                  <a:tcPr marL="68580" marR="68580"/>
                </a:tc>
              </a:tr>
              <a:tr h="250553">
                <a:tc>
                  <a:txBody>
                    <a:bodyPr/>
                    <a:lstStyle/>
                    <a:p>
                      <a:r>
                        <a:rPr lang="es-MX" sz="1200" dirty="0" smtClean="0"/>
                        <a:t>Mazatecochco</a:t>
                      </a:r>
                      <a:endParaRPr lang="es-MX" sz="1200" dirty="0"/>
                    </a:p>
                  </a:txBody>
                  <a:tcPr marL="68580" marR="68580"/>
                </a:tc>
                <a:tc>
                  <a:txBody>
                    <a:bodyPr/>
                    <a:lstStyle/>
                    <a:p>
                      <a:pPr algn="ctr"/>
                      <a:r>
                        <a:rPr lang="es-MX" sz="1200" dirty="0" smtClean="0"/>
                        <a:t>36</a:t>
                      </a:r>
                      <a:endParaRPr lang="es-MX" sz="1200" dirty="0"/>
                    </a:p>
                  </a:txBody>
                  <a:tcPr marL="68580" marR="68580"/>
                </a:tc>
                <a:tc>
                  <a:txBody>
                    <a:bodyPr/>
                    <a:lstStyle/>
                    <a:p>
                      <a:pPr algn="ctr"/>
                      <a:r>
                        <a:rPr lang="es-MX" sz="1200" dirty="0" smtClean="0"/>
                        <a:t>6.5</a:t>
                      </a:r>
                      <a:endParaRPr lang="es-MX" sz="1200" dirty="0"/>
                    </a:p>
                  </a:txBody>
                  <a:tcPr marL="68580" marR="68580"/>
                </a:tc>
                <a:tc>
                  <a:txBody>
                    <a:bodyPr/>
                    <a:lstStyle/>
                    <a:p>
                      <a:pPr algn="ctr"/>
                      <a:r>
                        <a:rPr lang="es-MX" sz="1200" dirty="0" smtClean="0"/>
                        <a:t>-29.5</a:t>
                      </a:r>
                      <a:endParaRPr lang="es-MX" sz="1200" dirty="0"/>
                    </a:p>
                  </a:txBody>
                  <a:tcPr marL="68580" marR="68580"/>
                </a:tc>
              </a:tr>
              <a:tr h="250553">
                <a:tc>
                  <a:txBody>
                    <a:bodyPr/>
                    <a:lstStyle/>
                    <a:p>
                      <a:r>
                        <a:rPr lang="es-MX" sz="1200" dirty="0" smtClean="0"/>
                        <a:t>Amaxac</a:t>
                      </a:r>
                      <a:endParaRPr lang="es-MX" sz="1200" dirty="0"/>
                    </a:p>
                  </a:txBody>
                  <a:tcPr marL="68580" marR="68580"/>
                </a:tc>
                <a:tc>
                  <a:txBody>
                    <a:bodyPr/>
                    <a:lstStyle/>
                    <a:p>
                      <a:pPr algn="ctr"/>
                      <a:r>
                        <a:rPr lang="es-MX" sz="1200" dirty="0" smtClean="0"/>
                        <a:t>47</a:t>
                      </a:r>
                      <a:endParaRPr lang="es-MX" sz="1200" dirty="0"/>
                    </a:p>
                  </a:txBody>
                  <a:tcPr marL="68580" marR="68580"/>
                </a:tc>
                <a:tc>
                  <a:txBody>
                    <a:bodyPr/>
                    <a:lstStyle/>
                    <a:p>
                      <a:pPr algn="ctr"/>
                      <a:r>
                        <a:rPr lang="es-MX" sz="1200" dirty="0" smtClean="0"/>
                        <a:t>18.5</a:t>
                      </a:r>
                      <a:endParaRPr lang="es-MX" sz="1200" dirty="0"/>
                    </a:p>
                  </a:txBody>
                  <a:tcPr marL="68580" marR="68580"/>
                </a:tc>
                <a:tc>
                  <a:txBody>
                    <a:bodyPr/>
                    <a:lstStyle/>
                    <a:p>
                      <a:pPr algn="ctr"/>
                      <a:r>
                        <a:rPr lang="es-MX" sz="1200" dirty="0" smtClean="0"/>
                        <a:t>-28.5</a:t>
                      </a:r>
                      <a:endParaRPr lang="es-MX" sz="1200" dirty="0"/>
                    </a:p>
                  </a:txBody>
                  <a:tcPr marL="68580" marR="68580"/>
                </a:tc>
              </a:tr>
              <a:tr h="250553">
                <a:tc>
                  <a:txBody>
                    <a:bodyPr/>
                    <a:lstStyle/>
                    <a:p>
                      <a:r>
                        <a:rPr lang="es-MX" sz="1200" dirty="0" smtClean="0"/>
                        <a:t>Españita</a:t>
                      </a:r>
                      <a:endParaRPr lang="es-MX" sz="1200" dirty="0"/>
                    </a:p>
                  </a:txBody>
                  <a:tcPr marL="68580" marR="68580"/>
                </a:tc>
                <a:tc>
                  <a:txBody>
                    <a:bodyPr/>
                    <a:lstStyle/>
                    <a:p>
                      <a:pPr algn="ctr"/>
                      <a:r>
                        <a:rPr lang="es-MX" sz="1200" dirty="0" smtClean="0"/>
                        <a:t>32.5</a:t>
                      </a:r>
                      <a:endParaRPr lang="es-MX" sz="1200" dirty="0"/>
                    </a:p>
                  </a:txBody>
                  <a:tcPr marL="68580" marR="68580"/>
                </a:tc>
                <a:tc>
                  <a:txBody>
                    <a:bodyPr/>
                    <a:lstStyle/>
                    <a:p>
                      <a:pPr algn="ctr"/>
                      <a:r>
                        <a:rPr lang="es-MX" sz="1200" dirty="0" smtClean="0"/>
                        <a:t>4</a:t>
                      </a:r>
                      <a:endParaRPr lang="es-MX" sz="1200" dirty="0"/>
                    </a:p>
                  </a:txBody>
                  <a:tcPr marL="68580" marR="68580"/>
                </a:tc>
                <a:tc>
                  <a:txBody>
                    <a:bodyPr/>
                    <a:lstStyle/>
                    <a:p>
                      <a:pPr algn="ctr"/>
                      <a:r>
                        <a:rPr lang="es-MX" sz="1200" dirty="0" smtClean="0"/>
                        <a:t>-28.5</a:t>
                      </a:r>
                      <a:endParaRPr lang="es-MX" sz="1200" dirty="0"/>
                    </a:p>
                  </a:txBody>
                  <a:tcPr marL="68580" marR="68580"/>
                </a:tc>
              </a:tr>
              <a:tr h="250553">
                <a:tc>
                  <a:txBody>
                    <a:bodyPr/>
                    <a:lstStyle/>
                    <a:p>
                      <a:r>
                        <a:rPr lang="es-MX" sz="1200" dirty="0" smtClean="0"/>
                        <a:t>Santa</a:t>
                      </a:r>
                      <a:r>
                        <a:rPr lang="es-MX" sz="1200" baseline="0" dirty="0" smtClean="0"/>
                        <a:t> Cruz Quilehtla</a:t>
                      </a:r>
                      <a:endParaRPr lang="es-MX" sz="1200" dirty="0"/>
                    </a:p>
                  </a:txBody>
                  <a:tcPr marL="68580" marR="68580"/>
                </a:tc>
                <a:tc>
                  <a:txBody>
                    <a:bodyPr/>
                    <a:lstStyle/>
                    <a:p>
                      <a:pPr algn="ctr"/>
                      <a:r>
                        <a:rPr lang="es-MX" sz="1200" dirty="0" smtClean="0"/>
                        <a:t>35</a:t>
                      </a:r>
                      <a:endParaRPr lang="es-MX" sz="1200" dirty="0"/>
                    </a:p>
                  </a:txBody>
                  <a:tcPr marL="68580" marR="68580"/>
                </a:tc>
                <a:tc>
                  <a:txBody>
                    <a:bodyPr/>
                    <a:lstStyle/>
                    <a:p>
                      <a:pPr algn="ctr"/>
                      <a:r>
                        <a:rPr lang="es-MX" sz="1200" dirty="0" smtClean="0"/>
                        <a:t>8</a:t>
                      </a:r>
                      <a:endParaRPr lang="es-MX" sz="1200" dirty="0"/>
                    </a:p>
                  </a:txBody>
                  <a:tcPr marL="68580" marR="68580"/>
                </a:tc>
                <a:tc>
                  <a:txBody>
                    <a:bodyPr/>
                    <a:lstStyle/>
                    <a:p>
                      <a:pPr algn="ctr"/>
                      <a:r>
                        <a:rPr lang="es-MX" sz="1200" dirty="0" smtClean="0"/>
                        <a:t>-27</a:t>
                      </a:r>
                      <a:endParaRPr lang="es-MX" sz="1200" dirty="0"/>
                    </a:p>
                  </a:txBody>
                  <a:tcPr marL="68580" marR="68580"/>
                </a:tc>
              </a:tr>
              <a:tr h="250553">
                <a:tc>
                  <a:txBody>
                    <a:bodyPr/>
                    <a:lstStyle/>
                    <a:p>
                      <a:r>
                        <a:rPr lang="es-MX" sz="1200" dirty="0" smtClean="0"/>
                        <a:t>Nativitas</a:t>
                      </a:r>
                      <a:endParaRPr lang="es-MX" sz="1200" dirty="0"/>
                    </a:p>
                  </a:txBody>
                  <a:tcPr marL="68580" marR="68580"/>
                </a:tc>
                <a:tc>
                  <a:txBody>
                    <a:bodyPr/>
                    <a:lstStyle/>
                    <a:p>
                      <a:pPr algn="ctr"/>
                      <a:r>
                        <a:rPr lang="es-MX" sz="1200" dirty="0" smtClean="0"/>
                        <a:t>52</a:t>
                      </a:r>
                      <a:endParaRPr lang="es-MX" sz="1200" dirty="0"/>
                    </a:p>
                  </a:txBody>
                  <a:tcPr marL="68580" marR="68580"/>
                </a:tc>
                <a:tc>
                  <a:txBody>
                    <a:bodyPr/>
                    <a:lstStyle/>
                    <a:p>
                      <a:pPr algn="ctr"/>
                      <a:r>
                        <a:rPr lang="es-MX" sz="1200" dirty="0" smtClean="0"/>
                        <a:t>26</a:t>
                      </a:r>
                      <a:endParaRPr lang="es-MX" sz="1200" dirty="0"/>
                    </a:p>
                  </a:txBody>
                  <a:tcPr marL="68580" marR="68580"/>
                </a:tc>
                <a:tc>
                  <a:txBody>
                    <a:bodyPr/>
                    <a:lstStyle/>
                    <a:p>
                      <a:pPr algn="ctr"/>
                      <a:r>
                        <a:rPr lang="es-MX" sz="1200" dirty="0" smtClean="0"/>
                        <a:t>-26</a:t>
                      </a:r>
                      <a:endParaRPr lang="es-MX" sz="1200" dirty="0"/>
                    </a:p>
                  </a:txBody>
                  <a:tcPr marL="68580" marR="68580"/>
                </a:tc>
              </a:tr>
              <a:tr h="250553">
                <a:tc>
                  <a:txBody>
                    <a:bodyPr/>
                    <a:lstStyle/>
                    <a:p>
                      <a:r>
                        <a:rPr lang="es-MX" sz="1200" dirty="0" smtClean="0"/>
                        <a:t>Zacatelco</a:t>
                      </a:r>
                      <a:endParaRPr lang="es-MX" sz="1200" dirty="0"/>
                    </a:p>
                  </a:txBody>
                  <a:tcPr marL="68580" marR="68580"/>
                </a:tc>
                <a:tc>
                  <a:txBody>
                    <a:bodyPr/>
                    <a:lstStyle/>
                    <a:p>
                      <a:pPr algn="ctr"/>
                      <a:r>
                        <a:rPr lang="es-MX" sz="1200" dirty="0" smtClean="0"/>
                        <a:t>57.44</a:t>
                      </a:r>
                      <a:endParaRPr lang="es-MX" sz="1200" dirty="0"/>
                    </a:p>
                  </a:txBody>
                  <a:tcPr marL="68580" marR="68580"/>
                </a:tc>
                <a:tc>
                  <a:txBody>
                    <a:bodyPr/>
                    <a:lstStyle/>
                    <a:p>
                      <a:pPr algn="ctr"/>
                      <a:r>
                        <a:rPr lang="es-MX" sz="1200" dirty="0" smtClean="0"/>
                        <a:t>31.5</a:t>
                      </a:r>
                      <a:endParaRPr lang="es-MX" sz="1200" dirty="0"/>
                    </a:p>
                  </a:txBody>
                  <a:tcPr marL="68580" marR="68580"/>
                </a:tc>
                <a:tc>
                  <a:txBody>
                    <a:bodyPr/>
                    <a:lstStyle/>
                    <a:p>
                      <a:pPr algn="ctr"/>
                      <a:r>
                        <a:rPr lang="es-MX" sz="1200" dirty="0" smtClean="0"/>
                        <a:t>-25.94</a:t>
                      </a:r>
                      <a:endParaRPr lang="es-MX" sz="1200" dirty="0"/>
                    </a:p>
                  </a:txBody>
                  <a:tcPr marL="68580" marR="68580"/>
                </a:tc>
              </a:tr>
            </a:tbl>
          </a:graphicData>
        </a:graphic>
      </p:graphicFrame>
    </p:spTree>
    <p:extLst>
      <p:ext uri="{BB962C8B-B14F-4D97-AF65-F5344CB8AC3E}">
        <p14:creationId xmlns:p14="http://schemas.microsoft.com/office/powerpoint/2010/main" val="2352729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532123" y="5576663"/>
            <a:ext cx="1026114" cy="935465"/>
          </a:xfrm>
          <a:prstGeom prst="rect">
            <a:avLst/>
          </a:prstGeom>
          <a:noFill/>
          <a:ln w="9525">
            <a:noFill/>
            <a:miter lim="800000"/>
            <a:headEnd/>
            <a:tailEnd/>
          </a:ln>
        </p:spPr>
      </p:pic>
      <p:sp>
        <p:nvSpPr>
          <p:cNvPr id="3" name="4 Título"/>
          <p:cNvSpPr>
            <a:spLocks noGrp="1"/>
          </p:cNvSpPr>
          <p:nvPr>
            <p:ph type="ctrTitle"/>
          </p:nvPr>
        </p:nvSpPr>
        <p:spPr>
          <a:xfrm>
            <a:off x="806988" y="382772"/>
            <a:ext cx="7609648" cy="786810"/>
          </a:xfrm>
        </p:spPr>
        <p:txBody>
          <a:bodyPr>
            <a:normAutofit/>
          </a:bodyPr>
          <a:lstStyle/>
          <a:p>
            <a:pPr algn="ctr"/>
            <a:r>
              <a:rPr lang="es-MX" sz="1800" b="1" dirty="0" smtClean="0">
                <a:solidFill>
                  <a:schemeClr val="tx1"/>
                </a:solidFill>
              </a:rPr>
              <a:t>Entidades públicas que se mantienen en niveles de puntuación alta  </a:t>
            </a:r>
            <a:endParaRPr lang="es-MX" sz="1800" b="1" dirty="0">
              <a:solidFill>
                <a:schemeClr val="tx1"/>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2444348289"/>
              </p:ext>
            </p:extLst>
          </p:nvPr>
        </p:nvGraphicFramePr>
        <p:xfrm>
          <a:off x="828329" y="1807535"/>
          <a:ext cx="7216852" cy="2468880"/>
        </p:xfrm>
        <a:graphic>
          <a:graphicData uri="http://schemas.openxmlformats.org/drawingml/2006/table">
            <a:tbl>
              <a:tblPr firstRow="1" bandRow="1">
                <a:tableStyleId>{5C22544A-7EE6-4342-B048-85BDC9FD1C3A}</a:tableStyleId>
              </a:tblPr>
              <a:tblGrid>
                <a:gridCol w="2001580"/>
                <a:gridCol w="1606846"/>
                <a:gridCol w="1804213"/>
                <a:gridCol w="1804213"/>
              </a:tblGrid>
              <a:tr h="250553">
                <a:tc>
                  <a:txBody>
                    <a:bodyPr/>
                    <a:lstStyle/>
                    <a:p>
                      <a:endParaRPr lang="es-MX" sz="1200" dirty="0"/>
                    </a:p>
                  </a:txBody>
                  <a:tcPr marL="68580" marR="68580">
                    <a:solidFill>
                      <a:schemeClr val="accent3"/>
                    </a:solidFill>
                  </a:tcPr>
                </a:tc>
                <a:tc>
                  <a:txBody>
                    <a:bodyPr/>
                    <a:lstStyle/>
                    <a:p>
                      <a:pPr algn="ctr"/>
                      <a:r>
                        <a:rPr lang="es-MX" sz="1200" dirty="0" smtClean="0"/>
                        <a:t>2015-1</a:t>
                      </a:r>
                      <a:endParaRPr lang="es-MX" sz="1200" dirty="0"/>
                    </a:p>
                  </a:txBody>
                  <a:tcPr marL="68580" marR="68580">
                    <a:solidFill>
                      <a:schemeClr val="accent3"/>
                    </a:solidFill>
                  </a:tcPr>
                </a:tc>
                <a:tc>
                  <a:txBody>
                    <a:bodyPr/>
                    <a:lstStyle/>
                    <a:p>
                      <a:pPr algn="ctr"/>
                      <a:r>
                        <a:rPr lang="es-MX" sz="1200" dirty="0" smtClean="0"/>
                        <a:t>2015-2</a:t>
                      </a:r>
                      <a:endParaRPr lang="es-MX" sz="1200" dirty="0"/>
                    </a:p>
                  </a:txBody>
                  <a:tcPr marL="68580" marR="68580">
                    <a:solidFill>
                      <a:schemeClr val="accent3"/>
                    </a:solidFill>
                  </a:tcPr>
                </a:tc>
                <a:tc>
                  <a:txBody>
                    <a:bodyPr/>
                    <a:lstStyle/>
                    <a:p>
                      <a:pPr algn="ctr"/>
                      <a:r>
                        <a:rPr lang="es-MX" sz="1200" dirty="0" smtClean="0"/>
                        <a:t>Puntaje igual</a:t>
                      </a:r>
                      <a:r>
                        <a:rPr lang="es-MX" sz="1200" baseline="0" dirty="0" smtClean="0"/>
                        <a:t> o similar</a:t>
                      </a:r>
                      <a:endParaRPr lang="es-MX" sz="1200" dirty="0"/>
                    </a:p>
                  </a:txBody>
                  <a:tcPr marL="68580" marR="68580">
                    <a:solidFill>
                      <a:schemeClr val="accent3"/>
                    </a:solidFill>
                  </a:tcPr>
                </a:tc>
              </a:tr>
              <a:tr h="250553">
                <a:tc>
                  <a:txBody>
                    <a:bodyPr/>
                    <a:lstStyle/>
                    <a:p>
                      <a:r>
                        <a:rPr lang="es-MX" sz="1200" dirty="0" smtClean="0"/>
                        <a:t>Ixtacuixtla</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0</a:t>
                      </a:r>
                      <a:endParaRPr lang="es-MX" sz="1200" dirty="0"/>
                    </a:p>
                  </a:txBody>
                  <a:tcPr marL="68580" marR="68580"/>
                </a:tc>
              </a:tr>
              <a:tr h="250553">
                <a:tc>
                  <a:txBody>
                    <a:bodyPr/>
                    <a:lstStyle/>
                    <a:p>
                      <a:r>
                        <a:rPr lang="es-MX" sz="1200" dirty="0" smtClean="0"/>
                        <a:t>Xicohtzinco</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0</a:t>
                      </a:r>
                      <a:endParaRPr lang="es-MX" sz="1200" dirty="0"/>
                    </a:p>
                  </a:txBody>
                  <a:tcPr marL="68580" marR="68580"/>
                </a:tc>
              </a:tr>
              <a:tr h="250553">
                <a:tc>
                  <a:txBody>
                    <a:bodyPr/>
                    <a:lstStyle/>
                    <a:p>
                      <a:r>
                        <a:rPr lang="es-MX" sz="1200" dirty="0" smtClean="0"/>
                        <a:t>Despacho</a:t>
                      </a:r>
                      <a:r>
                        <a:rPr lang="es-MX" sz="1200" baseline="0" dirty="0" smtClean="0"/>
                        <a:t> del Gobernador </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100</a:t>
                      </a:r>
                      <a:endParaRPr lang="es-MX" sz="1200" dirty="0"/>
                    </a:p>
                  </a:txBody>
                  <a:tcPr marL="68580" marR="68580"/>
                </a:tc>
                <a:tc>
                  <a:txBody>
                    <a:bodyPr/>
                    <a:lstStyle/>
                    <a:p>
                      <a:pPr algn="ctr"/>
                      <a:r>
                        <a:rPr lang="es-MX" sz="1200" dirty="0" smtClean="0"/>
                        <a:t>0</a:t>
                      </a:r>
                      <a:endParaRPr lang="es-MX" sz="1200" dirty="0"/>
                    </a:p>
                  </a:txBody>
                  <a:tcPr marL="68580" marR="68580"/>
                </a:tc>
              </a:tr>
              <a:tr h="250553">
                <a:tc>
                  <a:txBody>
                    <a:bodyPr/>
                    <a:lstStyle/>
                    <a:p>
                      <a:r>
                        <a:rPr lang="es-MX" sz="1200" dirty="0" smtClean="0"/>
                        <a:t>Tribunal</a:t>
                      </a:r>
                      <a:r>
                        <a:rPr lang="es-MX" sz="1200" baseline="0" dirty="0" smtClean="0"/>
                        <a:t> Superior de Justicia</a:t>
                      </a:r>
                      <a:endParaRPr lang="es-MX" sz="1200" dirty="0"/>
                    </a:p>
                  </a:txBody>
                  <a:tcPr marL="68580" marR="68580"/>
                </a:tc>
                <a:tc>
                  <a:txBody>
                    <a:bodyPr/>
                    <a:lstStyle/>
                    <a:p>
                      <a:pPr algn="ctr"/>
                      <a:r>
                        <a:rPr lang="es-MX" sz="1200" dirty="0" smtClean="0"/>
                        <a:t>98</a:t>
                      </a:r>
                      <a:endParaRPr lang="es-MX" sz="1200" dirty="0"/>
                    </a:p>
                  </a:txBody>
                  <a:tcPr marL="68580" marR="68580"/>
                </a:tc>
                <a:tc>
                  <a:txBody>
                    <a:bodyPr/>
                    <a:lstStyle/>
                    <a:p>
                      <a:pPr algn="ctr"/>
                      <a:r>
                        <a:rPr lang="es-MX" sz="1200" dirty="0" smtClean="0"/>
                        <a:t>98</a:t>
                      </a:r>
                      <a:endParaRPr lang="es-MX" sz="1200" dirty="0"/>
                    </a:p>
                  </a:txBody>
                  <a:tcPr marL="68580" marR="68580"/>
                </a:tc>
                <a:tc>
                  <a:txBody>
                    <a:bodyPr/>
                    <a:lstStyle/>
                    <a:p>
                      <a:pPr algn="ctr"/>
                      <a:r>
                        <a:rPr lang="es-MX" sz="1200" dirty="0" smtClean="0"/>
                        <a:t>0</a:t>
                      </a:r>
                      <a:endParaRPr lang="es-MX" sz="1200" dirty="0"/>
                    </a:p>
                  </a:txBody>
                  <a:tcPr marL="68580" marR="68580"/>
                </a:tc>
              </a:tr>
              <a:tr h="250553">
                <a:tc>
                  <a:txBody>
                    <a:bodyPr/>
                    <a:lstStyle/>
                    <a:p>
                      <a:r>
                        <a:rPr lang="es-MX" sz="1200" dirty="0" smtClean="0"/>
                        <a:t>Consejo</a:t>
                      </a:r>
                      <a:r>
                        <a:rPr lang="es-MX" sz="1200" baseline="0" dirty="0" smtClean="0"/>
                        <a:t> de la Judicatura</a:t>
                      </a:r>
                      <a:endParaRPr lang="es-MX" sz="1200" dirty="0"/>
                    </a:p>
                  </a:txBody>
                  <a:tcPr marL="68580" marR="68580"/>
                </a:tc>
                <a:tc>
                  <a:txBody>
                    <a:bodyPr/>
                    <a:lstStyle/>
                    <a:p>
                      <a:pPr algn="ctr"/>
                      <a:r>
                        <a:rPr lang="es-MX" sz="1200" dirty="0" smtClean="0"/>
                        <a:t>98</a:t>
                      </a:r>
                      <a:endParaRPr lang="es-MX" sz="1200" dirty="0"/>
                    </a:p>
                  </a:txBody>
                  <a:tcPr marL="68580" marR="68580"/>
                </a:tc>
                <a:tc>
                  <a:txBody>
                    <a:bodyPr/>
                    <a:lstStyle/>
                    <a:p>
                      <a:pPr algn="ctr"/>
                      <a:r>
                        <a:rPr lang="es-MX" sz="1200" dirty="0" smtClean="0"/>
                        <a:t>98</a:t>
                      </a:r>
                      <a:endParaRPr lang="es-MX" sz="1200" dirty="0"/>
                    </a:p>
                  </a:txBody>
                  <a:tcPr marL="68580" marR="68580"/>
                </a:tc>
                <a:tc>
                  <a:txBody>
                    <a:bodyPr/>
                    <a:lstStyle/>
                    <a:p>
                      <a:pPr algn="ctr"/>
                      <a:r>
                        <a:rPr lang="es-MX" sz="1200" dirty="0" smtClean="0"/>
                        <a:t>0</a:t>
                      </a:r>
                      <a:endParaRPr lang="es-MX" sz="1200" dirty="0"/>
                    </a:p>
                  </a:txBody>
                  <a:tcPr marL="68580" marR="68580"/>
                </a:tc>
              </a:tr>
              <a:tr h="250553">
                <a:tc>
                  <a:txBody>
                    <a:bodyPr/>
                    <a:lstStyle/>
                    <a:p>
                      <a:r>
                        <a:rPr lang="es-MX" sz="1200" dirty="0" smtClean="0"/>
                        <a:t>Colegio</a:t>
                      </a:r>
                      <a:r>
                        <a:rPr lang="es-MX" sz="1200" baseline="0" dirty="0" smtClean="0"/>
                        <a:t> de Bachilleres</a:t>
                      </a:r>
                      <a:endParaRPr lang="es-MX" sz="1200" dirty="0"/>
                    </a:p>
                  </a:txBody>
                  <a:tcPr marL="68580" marR="68580"/>
                </a:tc>
                <a:tc>
                  <a:txBody>
                    <a:bodyPr/>
                    <a:lstStyle/>
                    <a:p>
                      <a:pPr algn="ctr"/>
                      <a:r>
                        <a:rPr lang="es-MX" sz="1200" dirty="0" smtClean="0"/>
                        <a:t>95.25</a:t>
                      </a:r>
                      <a:endParaRPr lang="es-MX" sz="1200" dirty="0"/>
                    </a:p>
                  </a:txBody>
                  <a:tcPr marL="68580" marR="68580"/>
                </a:tc>
                <a:tc>
                  <a:txBody>
                    <a:bodyPr/>
                    <a:lstStyle/>
                    <a:p>
                      <a:pPr algn="ctr"/>
                      <a:r>
                        <a:rPr lang="es-MX" sz="1200" dirty="0" smtClean="0"/>
                        <a:t>96</a:t>
                      </a:r>
                      <a:endParaRPr lang="es-MX" sz="1200" dirty="0"/>
                    </a:p>
                  </a:txBody>
                  <a:tcPr marL="68580" marR="68580"/>
                </a:tc>
                <a:tc>
                  <a:txBody>
                    <a:bodyPr/>
                    <a:lstStyle/>
                    <a:p>
                      <a:pPr algn="ctr"/>
                      <a:r>
                        <a:rPr lang="es-MX" sz="1200" dirty="0" smtClean="0"/>
                        <a:t>+0.75</a:t>
                      </a:r>
                      <a:endParaRPr lang="es-MX" sz="1200" dirty="0"/>
                    </a:p>
                  </a:txBody>
                  <a:tcPr marL="68580" marR="68580"/>
                </a:tc>
              </a:tr>
            </a:tbl>
          </a:graphicData>
        </a:graphic>
      </p:graphicFrame>
    </p:spTree>
    <p:extLst>
      <p:ext uri="{BB962C8B-B14F-4D97-AF65-F5344CB8AC3E}">
        <p14:creationId xmlns:p14="http://schemas.microsoft.com/office/powerpoint/2010/main" val="188119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5 Imagen" descr="F:\icono tlaxcala transparente.png"/>
          <p:cNvPicPr/>
          <p:nvPr/>
        </p:nvPicPr>
        <p:blipFill>
          <a:blip r:embed="rId2" cstate="print"/>
          <a:srcRect/>
          <a:stretch>
            <a:fillRect/>
          </a:stretch>
        </p:blipFill>
        <p:spPr bwMode="auto">
          <a:xfrm>
            <a:off x="7619842" y="536831"/>
            <a:ext cx="1026114" cy="935465"/>
          </a:xfrm>
          <a:prstGeom prst="rect">
            <a:avLst/>
          </a:prstGeom>
          <a:noFill/>
          <a:ln w="9525">
            <a:noFill/>
            <a:miter lim="800000"/>
            <a:headEnd/>
            <a:tailEnd/>
          </a:ln>
        </p:spPr>
      </p:pic>
      <p:sp>
        <p:nvSpPr>
          <p:cNvPr id="3" name="Título 1"/>
          <p:cNvSpPr txBox="1">
            <a:spLocks/>
          </p:cNvSpPr>
          <p:nvPr/>
        </p:nvSpPr>
        <p:spPr>
          <a:xfrm>
            <a:off x="1178417" y="326151"/>
            <a:ext cx="6181859" cy="1283709"/>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600" b="1" dirty="0" smtClean="0"/>
              <a:t>Los extremos de la evaluación en materia de transparencia y del cumplimiento de la Ley de Acceso a la Información Pública del IGC 2015-2  (142 Entidades Públicas)</a:t>
            </a:r>
            <a:r>
              <a:rPr lang="es-MX" sz="1600" dirty="0" smtClean="0"/>
              <a:t> </a:t>
            </a:r>
            <a:endParaRPr lang="es-MX" sz="1600" dirty="0"/>
          </a:p>
        </p:txBody>
      </p:sp>
      <p:sp>
        <p:nvSpPr>
          <p:cNvPr id="6" name="Título 1"/>
          <p:cNvSpPr txBox="1">
            <a:spLocks/>
          </p:cNvSpPr>
          <p:nvPr/>
        </p:nvSpPr>
        <p:spPr>
          <a:xfrm>
            <a:off x="4854309" y="1586596"/>
            <a:ext cx="3902299" cy="253611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200" b="1" u="sng" dirty="0" smtClean="0">
                <a:solidFill>
                  <a:schemeClr val="tx1"/>
                </a:solidFill>
              </a:rPr>
              <a:t>10 últimos lugares: </a:t>
            </a:r>
            <a:endParaRPr lang="es-MX" sz="1200" dirty="0" smtClean="0">
              <a:solidFill>
                <a:schemeClr val="tx1"/>
              </a:solidFill>
            </a:endParaRPr>
          </a:p>
          <a:p>
            <a:pPr marL="342900" indent="-342900">
              <a:buAutoNum type="arabicPeriod"/>
            </a:pPr>
            <a:r>
              <a:rPr lang="es-MX" sz="1200" dirty="0" smtClean="0">
                <a:solidFill>
                  <a:schemeClr val="tx1"/>
                </a:solidFill>
              </a:rPr>
              <a:t> Partido Verde Ecologista                     21.5</a:t>
            </a:r>
          </a:p>
          <a:p>
            <a:pPr marL="342900" indent="-342900">
              <a:buAutoNum type="arabicPeriod"/>
            </a:pPr>
            <a:r>
              <a:rPr lang="es-MX" sz="1200" dirty="0" smtClean="0">
                <a:solidFill>
                  <a:schemeClr val="tx1"/>
                </a:solidFill>
              </a:rPr>
              <a:t> Tenancingo                                           19</a:t>
            </a:r>
          </a:p>
          <a:p>
            <a:pPr marL="457200" indent="-457200">
              <a:buAutoNum type="arabicPeriod"/>
            </a:pPr>
            <a:r>
              <a:rPr lang="es-MX" sz="1200" dirty="0" smtClean="0">
                <a:solidFill>
                  <a:schemeClr val="tx1"/>
                </a:solidFill>
              </a:rPr>
              <a:t>Amaxac de Guerrero                         18.5</a:t>
            </a:r>
          </a:p>
          <a:p>
            <a:pPr marL="457200" indent="-457200">
              <a:buAutoNum type="arabicPeriod"/>
            </a:pPr>
            <a:r>
              <a:rPr lang="es-MX" sz="1200" dirty="0" smtClean="0">
                <a:solidFill>
                  <a:schemeClr val="tx1"/>
                </a:solidFill>
              </a:rPr>
              <a:t>San Pablo del Monte                          14</a:t>
            </a:r>
          </a:p>
          <a:p>
            <a:pPr marL="457200" indent="-457200">
              <a:buAutoNum type="arabicPeriod"/>
            </a:pPr>
            <a:r>
              <a:rPr lang="es-MX" sz="1200" dirty="0" smtClean="0">
                <a:solidFill>
                  <a:schemeClr val="tx1"/>
                </a:solidFill>
              </a:rPr>
              <a:t>San Juan Huactzinco                          14</a:t>
            </a:r>
          </a:p>
          <a:p>
            <a:pPr marL="457200" indent="-457200">
              <a:buAutoNum type="arabicPeriod"/>
            </a:pPr>
            <a:r>
              <a:rPr lang="es-MX" sz="1200" dirty="0" smtClean="0">
                <a:solidFill>
                  <a:schemeClr val="tx1"/>
                </a:solidFill>
              </a:rPr>
              <a:t>Santa Cruz </a:t>
            </a:r>
            <a:r>
              <a:rPr lang="es-MX" sz="1200" dirty="0" err="1" smtClean="0">
                <a:solidFill>
                  <a:schemeClr val="tx1"/>
                </a:solidFill>
              </a:rPr>
              <a:t>Quilehtla</a:t>
            </a:r>
            <a:r>
              <a:rPr lang="es-MX" sz="1200" dirty="0" smtClean="0">
                <a:solidFill>
                  <a:schemeClr val="tx1"/>
                </a:solidFill>
              </a:rPr>
              <a:t>                             8</a:t>
            </a:r>
          </a:p>
          <a:p>
            <a:pPr marL="457200" indent="-457200">
              <a:buAutoNum type="arabicPeriod"/>
            </a:pPr>
            <a:r>
              <a:rPr lang="es-MX" sz="1200" dirty="0" smtClean="0">
                <a:solidFill>
                  <a:schemeClr val="tx1"/>
                </a:solidFill>
              </a:rPr>
              <a:t>Partido Morena                                      8</a:t>
            </a:r>
          </a:p>
          <a:p>
            <a:pPr marL="457200" indent="-457200">
              <a:buAutoNum type="arabicPeriod"/>
            </a:pPr>
            <a:r>
              <a:rPr lang="es-MX" sz="1200" dirty="0" smtClean="0">
                <a:solidFill>
                  <a:schemeClr val="tx1"/>
                </a:solidFill>
              </a:rPr>
              <a:t>Mazatecochco   de J. M. Morelos      6.5</a:t>
            </a:r>
          </a:p>
          <a:p>
            <a:pPr marL="457200" indent="-457200">
              <a:buAutoNum type="arabicPeriod"/>
            </a:pPr>
            <a:r>
              <a:rPr lang="es-MX" sz="1200" dirty="0" smtClean="0">
                <a:solidFill>
                  <a:schemeClr val="tx1"/>
                </a:solidFill>
              </a:rPr>
              <a:t>Acuamanala de M. Hidalgo                4</a:t>
            </a:r>
          </a:p>
          <a:p>
            <a:pPr marL="457200" indent="-457200">
              <a:buAutoNum type="arabicPeriod"/>
            </a:pPr>
            <a:r>
              <a:rPr lang="es-MX" sz="1200" dirty="0" smtClean="0">
                <a:solidFill>
                  <a:schemeClr val="tx1"/>
                </a:solidFill>
              </a:rPr>
              <a:t>Españita                                                  4</a:t>
            </a:r>
          </a:p>
          <a:p>
            <a:endParaRPr lang="es-MX" sz="1600" dirty="0" smtClean="0">
              <a:solidFill>
                <a:schemeClr val="tx1"/>
              </a:solidFill>
            </a:endParaRPr>
          </a:p>
        </p:txBody>
      </p:sp>
      <p:sp>
        <p:nvSpPr>
          <p:cNvPr id="8" name="Título 1"/>
          <p:cNvSpPr txBox="1">
            <a:spLocks/>
          </p:cNvSpPr>
          <p:nvPr/>
        </p:nvSpPr>
        <p:spPr>
          <a:xfrm>
            <a:off x="980989" y="1791040"/>
            <a:ext cx="3873320" cy="3567621"/>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200" b="1" u="sng" dirty="0" smtClean="0">
                <a:solidFill>
                  <a:schemeClr val="tx1"/>
                </a:solidFill>
              </a:rPr>
              <a:t>10.  primeros lugares: </a:t>
            </a:r>
          </a:p>
          <a:p>
            <a:pPr marL="457200" indent="-457200">
              <a:buAutoNum type="arabicPeriod"/>
            </a:pPr>
            <a:r>
              <a:rPr lang="es-MX" sz="1200" dirty="0" smtClean="0">
                <a:solidFill>
                  <a:schemeClr val="tx1"/>
                </a:solidFill>
              </a:rPr>
              <a:t>Ixtacuixtla                                          100         </a:t>
            </a:r>
          </a:p>
          <a:p>
            <a:pPr marL="457200" indent="-457200">
              <a:buAutoNum type="arabicPeriod"/>
            </a:pPr>
            <a:r>
              <a:rPr lang="es-MX" sz="1200" dirty="0" smtClean="0">
                <a:solidFill>
                  <a:schemeClr val="tx1"/>
                </a:solidFill>
              </a:rPr>
              <a:t>Xicohtzinco		                           100</a:t>
            </a:r>
          </a:p>
          <a:p>
            <a:pPr marL="457200" indent="-457200">
              <a:buAutoNum type="arabicPeriod"/>
            </a:pPr>
            <a:r>
              <a:rPr lang="es-MX" sz="1200" dirty="0" smtClean="0">
                <a:solidFill>
                  <a:schemeClr val="tx1"/>
                </a:solidFill>
              </a:rPr>
              <a:t>Despacho del  Gobernador           100</a:t>
            </a:r>
          </a:p>
          <a:p>
            <a:pPr marL="457200" indent="-457200">
              <a:buAutoNum type="arabicPeriod"/>
            </a:pPr>
            <a:r>
              <a:rPr lang="es-MX" sz="1200" dirty="0" smtClean="0">
                <a:solidFill>
                  <a:schemeClr val="tx1"/>
                </a:solidFill>
              </a:rPr>
              <a:t>Contraloría del Ejecutivo                 100</a:t>
            </a:r>
          </a:p>
          <a:p>
            <a:pPr marL="457200" indent="-457200">
              <a:buAutoNum type="arabicPeriod"/>
            </a:pPr>
            <a:r>
              <a:rPr lang="es-MX" sz="1200" dirty="0" smtClean="0">
                <a:solidFill>
                  <a:schemeClr val="tx1"/>
                </a:solidFill>
              </a:rPr>
              <a:t>Comisión de Acceso a la                100</a:t>
            </a:r>
          </a:p>
          <a:p>
            <a:r>
              <a:rPr lang="es-MX" sz="1200" dirty="0">
                <a:solidFill>
                  <a:schemeClr val="tx1"/>
                </a:solidFill>
              </a:rPr>
              <a:t> </a:t>
            </a:r>
            <a:r>
              <a:rPr lang="es-MX" sz="1200" dirty="0" smtClean="0">
                <a:solidFill>
                  <a:schemeClr val="tx1"/>
                </a:solidFill>
              </a:rPr>
              <a:t>          Información Pública y Protección      </a:t>
            </a:r>
          </a:p>
          <a:p>
            <a:r>
              <a:rPr lang="es-MX" sz="1200" dirty="0">
                <a:solidFill>
                  <a:schemeClr val="tx1"/>
                </a:solidFill>
              </a:rPr>
              <a:t> </a:t>
            </a:r>
            <a:r>
              <a:rPr lang="es-MX" sz="1200" dirty="0" smtClean="0">
                <a:solidFill>
                  <a:schemeClr val="tx1"/>
                </a:solidFill>
              </a:rPr>
              <a:t>         de Datos Personales    </a:t>
            </a:r>
          </a:p>
          <a:p>
            <a:r>
              <a:rPr lang="es-MX" sz="1200" dirty="0" smtClean="0">
                <a:solidFill>
                  <a:schemeClr val="tx1"/>
                </a:solidFill>
              </a:rPr>
              <a:t>6.       </a:t>
            </a:r>
            <a:r>
              <a:rPr lang="es-MX" sz="1200" dirty="0" err="1" smtClean="0">
                <a:solidFill>
                  <a:schemeClr val="tx1"/>
                </a:solidFill>
              </a:rPr>
              <a:t>Huamantla</a:t>
            </a:r>
            <a:r>
              <a:rPr lang="es-MX" sz="1200" dirty="0" smtClean="0">
                <a:solidFill>
                  <a:schemeClr val="tx1"/>
                </a:solidFill>
              </a:rPr>
              <a:t>                                          99                              7.      Secretaría de Salud                             99</a:t>
            </a:r>
          </a:p>
          <a:p>
            <a:pPr marL="342900" indent="-342900">
              <a:buAutoNum type="arabicPeriod" startAt="8"/>
            </a:pPr>
            <a:r>
              <a:rPr lang="es-MX" sz="1200" dirty="0" smtClean="0">
                <a:solidFill>
                  <a:schemeClr val="tx1"/>
                </a:solidFill>
              </a:rPr>
              <a:t> Secretaría de Obras Públicas            98</a:t>
            </a:r>
          </a:p>
          <a:p>
            <a:r>
              <a:rPr lang="es-MX" sz="1200" dirty="0">
                <a:solidFill>
                  <a:schemeClr val="tx1"/>
                </a:solidFill>
              </a:rPr>
              <a:t> </a:t>
            </a:r>
            <a:r>
              <a:rPr lang="es-MX" sz="1200" dirty="0" smtClean="0">
                <a:solidFill>
                  <a:schemeClr val="tx1"/>
                </a:solidFill>
              </a:rPr>
              <a:t>        Desarrollo Urbano y Vivienda                           </a:t>
            </a:r>
          </a:p>
          <a:p>
            <a:pPr marL="342900" indent="-342900">
              <a:buAutoNum type="arabicPeriod" startAt="9"/>
            </a:pPr>
            <a:r>
              <a:rPr lang="es-MX" sz="1200" dirty="0" smtClean="0">
                <a:solidFill>
                  <a:schemeClr val="tx1"/>
                </a:solidFill>
              </a:rPr>
              <a:t> Tribunal Superior de Justicia              98</a:t>
            </a:r>
          </a:p>
          <a:p>
            <a:r>
              <a:rPr lang="es-MX" sz="1200" dirty="0">
                <a:solidFill>
                  <a:schemeClr val="tx1"/>
                </a:solidFill>
              </a:rPr>
              <a:t> </a:t>
            </a:r>
            <a:r>
              <a:rPr lang="es-MX" sz="1200" dirty="0" smtClean="0">
                <a:solidFill>
                  <a:schemeClr val="tx1"/>
                </a:solidFill>
              </a:rPr>
              <a:t>        de Tlaxcala             </a:t>
            </a:r>
          </a:p>
          <a:p>
            <a:r>
              <a:rPr lang="es-MX" sz="1200" dirty="0" smtClean="0">
                <a:solidFill>
                  <a:schemeClr val="tx1"/>
                </a:solidFill>
              </a:rPr>
              <a:t>10.     Consejo de la Judicatura                 98</a:t>
            </a:r>
          </a:p>
          <a:p>
            <a:r>
              <a:rPr lang="es-MX" sz="1600" dirty="0" smtClean="0">
                <a:solidFill>
                  <a:schemeClr val="tx1"/>
                </a:solidFill>
              </a:rPr>
              <a:t>                       </a:t>
            </a:r>
            <a:r>
              <a:rPr lang="es-MX" sz="1400" dirty="0" smtClean="0">
                <a:solidFill>
                  <a:schemeClr val="tx1"/>
                </a:solidFill>
              </a:rPr>
              <a:t>   </a:t>
            </a:r>
            <a:r>
              <a:rPr lang="es-MX" sz="1600" dirty="0" smtClean="0">
                <a:solidFill>
                  <a:schemeClr val="tx1"/>
                </a:solidFill>
              </a:rPr>
              <a:t>  </a:t>
            </a:r>
          </a:p>
          <a:p>
            <a:r>
              <a:rPr lang="es-MX" sz="1600" dirty="0" smtClean="0">
                <a:solidFill>
                  <a:schemeClr val="tx1"/>
                </a:solidFill>
              </a:rPr>
              <a:t>                                   </a:t>
            </a:r>
          </a:p>
          <a:p>
            <a:endParaRPr lang="es-MX" sz="1600" dirty="0" smtClean="0"/>
          </a:p>
        </p:txBody>
      </p:sp>
    </p:spTree>
    <p:extLst>
      <p:ext uri="{BB962C8B-B14F-4D97-AF65-F5344CB8AC3E}">
        <p14:creationId xmlns:p14="http://schemas.microsoft.com/office/powerpoint/2010/main" val="1119401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5" name="Título 1"/>
          <p:cNvSpPr txBox="1">
            <a:spLocks/>
          </p:cNvSpPr>
          <p:nvPr/>
        </p:nvSpPr>
        <p:spPr>
          <a:xfrm>
            <a:off x="837920" y="917159"/>
            <a:ext cx="4967344" cy="518508"/>
          </a:xfrm>
          <a:prstGeom prst="rect">
            <a:avLst/>
          </a:prstGeom>
        </p:spPr>
        <p:txBody>
          <a:bodyPr anchor="b">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400" dirty="0" smtClean="0">
                <a:solidFill>
                  <a:schemeClr val="tx1"/>
                </a:solidFill>
              </a:rPr>
              <a:t>Sujetos Obligados a evaluar</a:t>
            </a:r>
            <a:endParaRPr lang="es-MX" sz="2400" dirty="0">
              <a:solidFill>
                <a:schemeClr val="tx1"/>
              </a:solidFill>
            </a:endParaRPr>
          </a:p>
        </p:txBody>
      </p:sp>
      <p:sp>
        <p:nvSpPr>
          <p:cNvPr id="7" name="Marcador de contenido 2"/>
          <p:cNvSpPr txBox="1">
            <a:spLocks/>
          </p:cNvSpPr>
          <p:nvPr/>
        </p:nvSpPr>
        <p:spPr>
          <a:xfrm>
            <a:off x="1074091" y="1833701"/>
            <a:ext cx="4731173" cy="4243328"/>
          </a:xfrm>
          <a:prstGeom prst="rect">
            <a:avLst/>
          </a:prstGeom>
        </p:spPr>
        <p:txBody>
          <a:bodyPr tIns="0">
            <a:normAutofit fontScale="92500" lnSpcReduction="1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1900" dirty="0" smtClean="0">
                <a:solidFill>
                  <a:schemeClr val="tx1"/>
                </a:solidFill>
              </a:rPr>
              <a:t>Tal como lo establece el artículo 3 de la LAIPET, las Entidades Públicas a garantizar y proporcionar el acceso a la información pública, así como acatar las disposiciones son un </a:t>
            </a:r>
            <a:r>
              <a:rPr lang="es-MX" sz="1900" b="1" dirty="0" smtClean="0">
                <a:solidFill>
                  <a:schemeClr val="tx1"/>
                </a:solidFill>
              </a:rPr>
              <a:t>total de 142</a:t>
            </a:r>
            <a:r>
              <a:rPr lang="es-MX" sz="1900" dirty="0" smtClean="0">
                <a:solidFill>
                  <a:schemeClr val="tx1"/>
                </a:solidFill>
              </a:rPr>
              <a:t>, toda vez que se excluyen dos partidos políticos, (Del Trabajo y Humanista) derivado de los acuerdos ITE-CG 06/2015 e ITE-CG 07/2015 por el que se declara la cancelación de la acreditación como partidos políticos, de tal forma que de 144 sujetos obligados de la primera evaluación de 2015, hoy a partir de  noviembre de 2015 son 142 entidades públicas a evaluar. </a:t>
            </a:r>
          </a:p>
          <a:p>
            <a:endParaRPr lang="es-MX" dirty="0"/>
          </a:p>
        </p:txBody>
      </p:sp>
      <p:graphicFrame>
        <p:nvGraphicFramePr>
          <p:cNvPr id="8" name="Tabla 6"/>
          <p:cNvGraphicFramePr>
            <a:graphicFrameLocks noGrp="1"/>
          </p:cNvGraphicFramePr>
          <p:nvPr>
            <p:extLst>
              <p:ext uri="{D42A27DB-BD31-4B8C-83A1-F6EECF244321}">
                <p14:modId xmlns:p14="http://schemas.microsoft.com/office/powerpoint/2010/main" val="1817404973"/>
              </p:ext>
            </p:extLst>
          </p:nvPr>
        </p:nvGraphicFramePr>
        <p:xfrm>
          <a:off x="5943053" y="1700281"/>
          <a:ext cx="2569729" cy="4192925"/>
        </p:xfrm>
        <a:graphic>
          <a:graphicData uri="http://schemas.openxmlformats.org/drawingml/2006/table">
            <a:tbl>
              <a:tblPr firstRow="1" firstCol="1" bandRow="1">
                <a:tableStyleId>{5C22544A-7EE6-4342-B048-85BDC9FD1C3A}</a:tableStyleId>
              </a:tblPr>
              <a:tblGrid>
                <a:gridCol w="2086635"/>
                <a:gridCol w="483094"/>
              </a:tblGrid>
              <a:tr h="457199">
                <a:tc>
                  <a:txBody>
                    <a:bodyPr/>
                    <a:lstStyle/>
                    <a:p>
                      <a:pPr algn="ctr">
                        <a:lnSpc>
                          <a:spcPct val="107000"/>
                        </a:lnSpc>
                        <a:spcAft>
                          <a:spcPts val="0"/>
                        </a:spcAft>
                      </a:pPr>
                      <a:r>
                        <a:rPr lang="es-MX" sz="1400" kern="1200" dirty="0">
                          <a:effectLst/>
                        </a:rPr>
                        <a:t>Sujetos Obligados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c>
                  <a:txBody>
                    <a:bodyPr/>
                    <a:lstStyle/>
                    <a:p>
                      <a:pPr algn="ctr">
                        <a:lnSpc>
                          <a:spcPct val="107000"/>
                        </a:lnSpc>
                        <a:spcAft>
                          <a:spcPts val="0"/>
                        </a:spcAft>
                      </a:pPr>
                      <a:r>
                        <a:rPr lang="es-MX" sz="1400" kern="1200" dirty="0" smtClean="0">
                          <a:effectLst/>
                        </a:rPr>
                        <a:t>No.</a:t>
                      </a:r>
                    </a:p>
                  </a:txBody>
                  <a:tcPr marL="38576" marR="38576" marT="0" marB="0" anchor="ctr">
                    <a:solidFill>
                      <a:schemeClr val="accent3">
                        <a:lumMod val="75000"/>
                      </a:schemeClr>
                    </a:solidFill>
                  </a:tcPr>
                </a:tc>
              </a:tr>
              <a:tr h="442355">
                <a:tc>
                  <a:txBody>
                    <a:bodyPr/>
                    <a:lstStyle/>
                    <a:p>
                      <a:pPr>
                        <a:lnSpc>
                          <a:spcPct val="107000"/>
                        </a:lnSpc>
                        <a:spcAft>
                          <a:spcPts val="0"/>
                        </a:spcAft>
                      </a:pPr>
                      <a:r>
                        <a:rPr lang="es-MX" sz="1400" kern="1200" dirty="0">
                          <a:effectLst/>
                        </a:rPr>
                        <a:t>Poder Ejecutivo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c>
                  <a:txBody>
                    <a:bodyPr/>
                    <a:lstStyle/>
                    <a:p>
                      <a:pPr algn="ctr">
                        <a:lnSpc>
                          <a:spcPct val="107000"/>
                        </a:lnSpc>
                        <a:spcAft>
                          <a:spcPts val="0"/>
                        </a:spcAft>
                      </a:pPr>
                      <a:r>
                        <a:rPr lang="es-MX" sz="1400" b="1" kern="1200" dirty="0" smtClean="0">
                          <a:solidFill>
                            <a:schemeClr val="bg1">
                              <a:lumMod val="95000"/>
                            </a:schemeClr>
                          </a:solidFill>
                          <a:effectLst/>
                          <a:latin typeface="+mn-lt"/>
                          <a:ea typeface="+mn-ea"/>
                          <a:cs typeface="+mn-cs"/>
                        </a:rPr>
                        <a:t>59</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r>
              <a:tr h="442355">
                <a:tc>
                  <a:txBody>
                    <a:bodyPr/>
                    <a:lstStyle/>
                    <a:p>
                      <a:pPr>
                        <a:lnSpc>
                          <a:spcPct val="107000"/>
                        </a:lnSpc>
                        <a:spcAft>
                          <a:spcPts val="0"/>
                        </a:spcAft>
                      </a:pPr>
                      <a:r>
                        <a:rPr lang="es-MX" sz="1400" kern="1200" dirty="0">
                          <a:effectLst/>
                        </a:rPr>
                        <a:t>Poder Legislativo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c>
                  <a:txBody>
                    <a:bodyPr/>
                    <a:lstStyle/>
                    <a:p>
                      <a:pPr algn="ctr">
                        <a:lnSpc>
                          <a:spcPct val="107000"/>
                        </a:lnSpc>
                        <a:spcAft>
                          <a:spcPts val="0"/>
                        </a:spcAft>
                      </a:pPr>
                      <a:r>
                        <a:rPr lang="es-MX" sz="1400" b="1" kern="1200" dirty="0">
                          <a:solidFill>
                            <a:schemeClr val="bg1">
                              <a:lumMod val="95000"/>
                            </a:schemeClr>
                          </a:solidFill>
                          <a:effectLst/>
                        </a:rPr>
                        <a:t>2</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r>
              <a:tr h="442355">
                <a:tc>
                  <a:txBody>
                    <a:bodyPr/>
                    <a:lstStyle/>
                    <a:p>
                      <a:pPr>
                        <a:lnSpc>
                          <a:spcPct val="107000"/>
                        </a:lnSpc>
                        <a:spcAft>
                          <a:spcPts val="0"/>
                        </a:spcAft>
                      </a:pPr>
                      <a:r>
                        <a:rPr lang="es-MX" sz="1400" kern="1200" dirty="0">
                          <a:effectLst/>
                        </a:rPr>
                        <a:t>Poder Judicial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c>
                  <a:txBody>
                    <a:bodyPr/>
                    <a:lstStyle/>
                    <a:p>
                      <a:pPr algn="ctr">
                        <a:lnSpc>
                          <a:spcPct val="107000"/>
                        </a:lnSpc>
                        <a:spcAft>
                          <a:spcPts val="0"/>
                        </a:spcAft>
                      </a:pPr>
                      <a:r>
                        <a:rPr lang="es-MX" sz="1400" b="1" kern="1200" dirty="0">
                          <a:solidFill>
                            <a:schemeClr val="bg1">
                              <a:lumMod val="95000"/>
                            </a:schemeClr>
                          </a:solidFill>
                          <a:effectLst/>
                        </a:rPr>
                        <a:t>2</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r>
              <a:tr h="466607">
                <a:tc>
                  <a:txBody>
                    <a:bodyPr/>
                    <a:lstStyle/>
                    <a:p>
                      <a:pPr>
                        <a:lnSpc>
                          <a:spcPct val="107000"/>
                        </a:lnSpc>
                        <a:spcAft>
                          <a:spcPts val="0"/>
                        </a:spcAft>
                      </a:pPr>
                      <a:r>
                        <a:rPr lang="es-MX" sz="1400" kern="1200" dirty="0">
                          <a:effectLst/>
                        </a:rPr>
                        <a:t>Organismos Autónomos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c>
                  <a:txBody>
                    <a:bodyPr/>
                    <a:lstStyle/>
                    <a:p>
                      <a:pPr algn="ctr">
                        <a:lnSpc>
                          <a:spcPct val="107000"/>
                        </a:lnSpc>
                        <a:spcAft>
                          <a:spcPts val="0"/>
                        </a:spcAft>
                      </a:pPr>
                      <a:r>
                        <a:rPr lang="es-MX" sz="1400" b="1" kern="1200" dirty="0">
                          <a:solidFill>
                            <a:schemeClr val="bg1">
                              <a:lumMod val="95000"/>
                            </a:schemeClr>
                          </a:solidFill>
                          <a:effectLst/>
                        </a:rPr>
                        <a:t>5</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r>
              <a:tr h="442355">
                <a:tc>
                  <a:txBody>
                    <a:bodyPr/>
                    <a:lstStyle/>
                    <a:p>
                      <a:pPr>
                        <a:lnSpc>
                          <a:spcPct val="107000"/>
                        </a:lnSpc>
                        <a:spcAft>
                          <a:spcPts val="0"/>
                        </a:spcAft>
                      </a:pPr>
                      <a:r>
                        <a:rPr lang="es-MX" sz="1400" kern="1200" dirty="0">
                          <a:effectLst/>
                        </a:rPr>
                        <a:t>Partidos Políticos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c>
                  <a:txBody>
                    <a:bodyPr/>
                    <a:lstStyle/>
                    <a:p>
                      <a:pPr algn="ctr">
                        <a:lnSpc>
                          <a:spcPct val="107000"/>
                        </a:lnSpc>
                        <a:spcAft>
                          <a:spcPts val="0"/>
                        </a:spcAft>
                      </a:pPr>
                      <a:r>
                        <a:rPr lang="es-MX" sz="1400" b="1" kern="1200" dirty="0" smtClean="0">
                          <a:solidFill>
                            <a:schemeClr val="bg1">
                              <a:lumMod val="95000"/>
                            </a:schemeClr>
                          </a:solidFill>
                          <a:effectLst/>
                          <a:latin typeface="+mn-lt"/>
                          <a:ea typeface="+mn-ea"/>
                          <a:cs typeface="+mn-cs"/>
                        </a:rPr>
                        <a:t>10</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r>
              <a:tr h="442355">
                <a:tc>
                  <a:txBody>
                    <a:bodyPr/>
                    <a:lstStyle/>
                    <a:p>
                      <a:pPr>
                        <a:lnSpc>
                          <a:spcPct val="107000"/>
                        </a:lnSpc>
                        <a:spcAft>
                          <a:spcPts val="0"/>
                        </a:spcAft>
                      </a:pPr>
                      <a:r>
                        <a:rPr lang="es-MX" sz="1400" kern="1200" dirty="0">
                          <a:effectLst/>
                        </a:rPr>
                        <a:t>Ayuntamientos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c>
                  <a:txBody>
                    <a:bodyPr/>
                    <a:lstStyle/>
                    <a:p>
                      <a:pPr algn="ctr">
                        <a:lnSpc>
                          <a:spcPct val="107000"/>
                        </a:lnSpc>
                        <a:spcAft>
                          <a:spcPts val="0"/>
                        </a:spcAft>
                      </a:pPr>
                      <a:r>
                        <a:rPr lang="es-MX" sz="1400" b="1" kern="1200" dirty="0">
                          <a:solidFill>
                            <a:schemeClr val="bg1">
                              <a:lumMod val="95000"/>
                            </a:schemeClr>
                          </a:solidFill>
                          <a:effectLst/>
                        </a:rPr>
                        <a:t>60</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r>
              <a:tr h="614989">
                <a:tc>
                  <a:txBody>
                    <a:bodyPr/>
                    <a:lstStyle/>
                    <a:p>
                      <a:pPr>
                        <a:lnSpc>
                          <a:spcPct val="107000"/>
                        </a:lnSpc>
                        <a:spcAft>
                          <a:spcPts val="0"/>
                        </a:spcAft>
                      </a:pPr>
                      <a:r>
                        <a:rPr lang="es-MX" sz="1400" kern="1200" dirty="0">
                          <a:effectLst/>
                        </a:rPr>
                        <a:t>Comisiones Municipales de Agua</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c>
                  <a:txBody>
                    <a:bodyPr/>
                    <a:lstStyle/>
                    <a:p>
                      <a:pPr algn="ctr">
                        <a:lnSpc>
                          <a:spcPct val="107000"/>
                        </a:lnSpc>
                        <a:spcAft>
                          <a:spcPts val="0"/>
                        </a:spcAft>
                      </a:pPr>
                      <a:r>
                        <a:rPr lang="es-MX" sz="1400" b="1" kern="1200" dirty="0">
                          <a:solidFill>
                            <a:schemeClr val="bg1">
                              <a:lumMod val="95000"/>
                            </a:schemeClr>
                          </a:solidFill>
                          <a:effectLst/>
                        </a:rPr>
                        <a:t>4</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4">
                        <a:lumMod val="60000"/>
                        <a:lumOff val="40000"/>
                      </a:schemeClr>
                    </a:solidFill>
                  </a:tcPr>
                </a:tc>
              </a:tr>
              <a:tr h="442355">
                <a:tc>
                  <a:txBody>
                    <a:bodyPr/>
                    <a:lstStyle/>
                    <a:p>
                      <a:pPr>
                        <a:lnSpc>
                          <a:spcPct val="107000"/>
                        </a:lnSpc>
                        <a:spcAft>
                          <a:spcPts val="0"/>
                        </a:spcAft>
                      </a:pPr>
                      <a:r>
                        <a:rPr lang="es-MX" sz="1400" kern="1200" dirty="0">
                          <a:effectLst/>
                        </a:rPr>
                        <a:t>Total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c>
                  <a:txBody>
                    <a:bodyPr/>
                    <a:lstStyle/>
                    <a:p>
                      <a:pPr algn="ctr">
                        <a:lnSpc>
                          <a:spcPct val="107000"/>
                        </a:lnSpc>
                        <a:spcAft>
                          <a:spcPts val="0"/>
                        </a:spcAft>
                      </a:pPr>
                      <a:r>
                        <a:rPr lang="es-MX" sz="1400" b="1" kern="1200" dirty="0" smtClean="0">
                          <a:solidFill>
                            <a:schemeClr val="bg1">
                              <a:lumMod val="95000"/>
                            </a:schemeClr>
                          </a:solidFill>
                          <a:effectLst/>
                        </a:rPr>
                        <a:t>142</a:t>
                      </a:r>
                      <a:endParaRPr lang="es-MX"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75000"/>
                      </a:schemeClr>
                    </a:solidFill>
                  </a:tcPr>
                </a:tc>
              </a:tr>
            </a:tbl>
          </a:graphicData>
        </a:graphic>
      </p:graphicFrame>
    </p:spTree>
    <p:extLst>
      <p:ext uri="{BB962C8B-B14F-4D97-AF65-F5344CB8AC3E}">
        <p14:creationId xmlns:p14="http://schemas.microsoft.com/office/powerpoint/2010/main" val="4119257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Gráfico"/>
          <p:cNvGraphicFramePr>
            <a:graphicFrameLocks noGrp="1"/>
          </p:cNvGraphicFramePr>
          <p:nvPr>
            <p:extLst>
              <p:ext uri="{D42A27DB-BD31-4B8C-83A1-F6EECF244321}">
                <p14:modId xmlns:p14="http://schemas.microsoft.com/office/powerpoint/2010/main" val="802307011"/>
              </p:ext>
            </p:extLst>
          </p:nvPr>
        </p:nvGraphicFramePr>
        <p:xfrm>
          <a:off x="454542" y="648586"/>
          <a:ext cx="8436935" cy="5923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43740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782706" y="260648"/>
            <a:ext cx="4033969" cy="65253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000" dirty="0" smtClean="0">
                <a:solidFill>
                  <a:schemeClr val="tx1"/>
                </a:solidFill>
              </a:rPr>
              <a:t>Análisis y Conclusiones </a:t>
            </a:r>
            <a:endParaRPr lang="es-MX" sz="2000" dirty="0">
              <a:solidFill>
                <a:schemeClr val="tx1"/>
              </a:solidFill>
            </a:endParaRPr>
          </a:p>
        </p:txBody>
      </p:sp>
      <p:sp>
        <p:nvSpPr>
          <p:cNvPr id="10" name="Título 1"/>
          <p:cNvSpPr txBox="1">
            <a:spLocks/>
          </p:cNvSpPr>
          <p:nvPr/>
        </p:nvSpPr>
        <p:spPr>
          <a:xfrm>
            <a:off x="603235" y="378316"/>
            <a:ext cx="7965448" cy="5679584"/>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342900" indent="-342900" algn="just">
              <a:buFont typeface="Arial" panose="020B0604020202020204" pitchFamily="34" charset="0"/>
              <a:buChar char="•"/>
            </a:pPr>
            <a:r>
              <a:rPr lang="es-MX" sz="1200" dirty="0" smtClean="0">
                <a:solidFill>
                  <a:schemeClr val="tx1"/>
                </a:solidFill>
              </a:rPr>
              <a:t>La transparencia en el estado de Tlaxcala prácticamente se mantiene en el mismo nivel respecto de la pasada evaluación, crece solamente 0.18 % como se podrá observar en la grafica general de líneas que va desde un 68.85% en la evaluación 2015-1 a 69.03% en la actual evaluación 2015-2. </a:t>
            </a:r>
          </a:p>
          <a:p>
            <a:pPr marL="342900" indent="-342900" algn="just">
              <a:buFont typeface="Arial" panose="020B0604020202020204" pitchFamily="34" charset="0"/>
              <a:buChar char="•"/>
            </a:pPr>
            <a:endParaRPr lang="es-MX" sz="1200" dirty="0" smtClean="0">
              <a:solidFill>
                <a:schemeClr val="tx1"/>
              </a:solidFill>
            </a:endParaRPr>
          </a:p>
          <a:p>
            <a:pPr marL="342900" indent="-342900" algn="just">
              <a:buFont typeface="Arial" panose="020B0604020202020204" pitchFamily="34" charset="0"/>
              <a:buChar char="•"/>
            </a:pPr>
            <a:r>
              <a:rPr lang="es-MX" sz="1200" dirty="0" smtClean="0">
                <a:solidFill>
                  <a:schemeClr val="tx1"/>
                </a:solidFill>
              </a:rPr>
              <a:t>En el análisis comparativo entre ambas evaluaciones se observa que la entidades del Poder Ejecutivo bajan su puntaje en relación a la evaluación pasada de 2015-1 en </a:t>
            </a:r>
            <a:r>
              <a:rPr lang="es-MX" sz="1200" dirty="0" smtClean="0">
                <a:solidFill>
                  <a:schemeClr val="tx1"/>
                </a:solidFill>
              </a:rPr>
              <a:t>48</a:t>
            </a:r>
            <a:r>
              <a:rPr lang="es-MX" sz="1200" dirty="0" smtClean="0">
                <a:solidFill>
                  <a:schemeClr val="tx1"/>
                </a:solidFill>
              </a:rPr>
              <a:t>% y los Ayuntamientos hacen lo mismo pero en mayor proporción es decir en un 3.43%; pero lo que hace mantenerse a esta evaluación en materia del promedio general son el incremento en su actuación de transparencia del Poder Legislativo (+1%), Comisiones de Agua (+18.87) y los partidos políticos (+18.45), es entre estas sumas y restas entre los sujetos obligados que se mantiene el promedio general con un ligero repunte.</a:t>
            </a:r>
          </a:p>
          <a:p>
            <a:pPr marL="342900" indent="-342900" algn="just">
              <a:buFont typeface="Arial" panose="020B0604020202020204" pitchFamily="34" charset="0"/>
              <a:buChar char="•"/>
            </a:pPr>
            <a:endParaRPr lang="es-MX" sz="1200" dirty="0" smtClean="0">
              <a:solidFill>
                <a:schemeClr val="tx1"/>
              </a:solidFill>
            </a:endParaRPr>
          </a:p>
          <a:p>
            <a:pPr marL="342900" indent="-342900" algn="just">
              <a:buFont typeface="Arial" panose="020B0604020202020204" pitchFamily="34" charset="0"/>
              <a:buChar char="•"/>
            </a:pPr>
            <a:r>
              <a:rPr lang="es-MX" sz="1200" dirty="0">
                <a:solidFill>
                  <a:schemeClr val="tx1"/>
                </a:solidFill>
              </a:rPr>
              <a:t>E</a:t>
            </a:r>
            <a:r>
              <a:rPr lang="es-MX" sz="1200" dirty="0" smtClean="0">
                <a:solidFill>
                  <a:schemeClr val="tx1"/>
                </a:solidFill>
              </a:rPr>
              <a:t>ntre los sujetos obligados, 6 de ellos en ambas evaluaciones son repetitivos en el cumplimiento de la LAIPET con muy altos puntajes que son Ixtacuixtla, Xicohtzinco, Despacho del Gobernador, Tribunal Superior de Justicia, Consejo de la Judicatura, Colegio de Bachilleres; el cual vale la pena resaltar derivado a la constancia en su  permanencia de los primeros lugares de puntuación.</a:t>
            </a:r>
          </a:p>
          <a:p>
            <a:pPr marL="342900" indent="-342900" algn="just">
              <a:buFont typeface="Arial" panose="020B0604020202020204" pitchFamily="34" charset="0"/>
              <a:buChar char="•"/>
            </a:pPr>
            <a:endParaRPr lang="es-MX" sz="1200" dirty="0" smtClean="0">
              <a:solidFill>
                <a:schemeClr val="tx1"/>
              </a:solidFill>
            </a:endParaRPr>
          </a:p>
          <a:p>
            <a:pPr marL="342900" indent="-342900" algn="just">
              <a:buFont typeface="Arial" panose="020B0604020202020204" pitchFamily="34" charset="0"/>
              <a:buChar char="•"/>
            </a:pPr>
            <a:r>
              <a:rPr lang="es-MX" sz="1200" dirty="0" smtClean="0">
                <a:solidFill>
                  <a:schemeClr val="tx1"/>
                </a:solidFill>
              </a:rPr>
              <a:t>Decrece el numero de ayuntamientos aprobados en relación a la anterior evaluación 2015-1 de 32 a 28, mientras que del poder ejecutivo aumentan los aprobados de 53 a 54, es el mismo caso en las comisiones municipales de agua potable de 3 a 4 el crecimiento derivado a que CAPAM Tlaxcala le entra de lleno a transparentar su actuar en el manejo de sus recursos públicos y se pone a la cabeza de este grupo de tipo de sujetos obligados, mientras que los partidos políticos aprobados crecen de 4 a </a:t>
            </a:r>
            <a:r>
              <a:rPr lang="es-MX" sz="1200" dirty="0" smtClean="0">
                <a:solidFill>
                  <a:schemeClr val="tx1"/>
                </a:solidFill>
              </a:rPr>
              <a:t>7 </a:t>
            </a:r>
            <a:r>
              <a:rPr lang="es-MX" sz="1200" dirty="0" smtClean="0">
                <a:solidFill>
                  <a:schemeClr val="tx1"/>
                </a:solidFill>
              </a:rPr>
              <a:t>en relación a la evaluación 2015-1 y como resultado de la suma de entidades públicas también crece el total de ellas de 101 a </a:t>
            </a:r>
            <a:r>
              <a:rPr lang="es-MX" sz="1200" dirty="0" smtClean="0">
                <a:solidFill>
                  <a:schemeClr val="tx1"/>
                </a:solidFill>
              </a:rPr>
              <a:t>102 </a:t>
            </a:r>
            <a:r>
              <a:rPr lang="es-MX" sz="1200" dirty="0" smtClean="0">
                <a:solidFill>
                  <a:schemeClr val="tx1"/>
                </a:solidFill>
              </a:rPr>
              <a:t>aprobadas es decir arriba del 60.</a:t>
            </a:r>
          </a:p>
          <a:p>
            <a:pPr marL="342900" indent="-342900" algn="just">
              <a:buFont typeface="Arial" panose="020B0604020202020204" pitchFamily="34" charset="0"/>
              <a:buChar char="•"/>
            </a:pPr>
            <a:endParaRPr lang="es-MX" sz="1200" dirty="0">
              <a:solidFill>
                <a:schemeClr val="tx1"/>
              </a:solidFill>
            </a:endParaRPr>
          </a:p>
          <a:p>
            <a:pPr marL="342900" indent="-342900" algn="just">
              <a:buFont typeface="Arial" panose="020B0604020202020204" pitchFamily="34" charset="0"/>
              <a:buChar char="•"/>
            </a:pPr>
            <a:r>
              <a:rPr lang="es-MX" sz="1200" dirty="0" smtClean="0">
                <a:solidFill>
                  <a:schemeClr val="tx1"/>
                </a:solidFill>
              </a:rPr>
              <a:t>En esta evaluación ningún sujeto obligado saca cero siendo el mínimo puntaje 4, mientras que en la anterior evaluación 2015-1 cuatro de ellos así lo hicieron.   </a:t>
            </a:r>
            <a:endParaRPr lang="es-MX" sz="1200" dirty="0">
              <a:solidFill>
                <a:schemeClr val="tx1"/>
              </a:solidFill>
            </a:endParaRPr>
          </a:p>
        </p:txBody>
      </p:sp>
    </p:spTree>
    <p:extLst>
      <p:ext uri="{BB962C8B-B14F-4D97-AF65-F5344CB8AC3E}">
        <p14:creationId xmlns:p14="http://schemas.microsoft.com/office/powerpoint/2010/main" val="2508882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6" name="Título 1"/>
          <p:cNvSpPr txBox="1">
            <a:spLocks/>
          </p:cNvSpPr>
          <p:nvPr/>
        </p:nvSpPr>
        <p:spPr>
          <a:xfrm>
            <a:off x="1558636" y="2514600"/>
            <a:ext cx="6670963" cy="4018547"/>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s-MX" sz="3200" b="1" dirty="0" smtClean="0"/>
          </a:p>
          <a:p>
            <a:pPr algn="ctr"/>
            <a:endParaRPr lang="es-MX" sz="3200" b="1" dirty="0"/>
          </a:p>
          <a:p>
            <a:pPr algn="ctr"/>
            <a:endParaRPr lang="es-MX" sz="3200" b="1" dirty="0" smtClean="0">
              <a:solidFill>
                <a:schemeClr val="tx1"/>
              </a:solidFill>
            </a:endParaRPr>
          </a:p>
          <a:p>
            <a:pPr algn="ctr"/>
            <a:endParaRPr lang="es-MX" sz="3200" b="1" dirty="0">
              <a:solidFill>
                <a:schemeClr val="tx1"/>
              </a:solidFill>
            </a:endParaRPr>
          </a:p>
          <a:p>
            <a:pPr algn="ctr"/>
            <a:endParaRPr lang="es-MX" sz="3200" b="1" dirty="0" smtClean="0">
              <a:solidFill>
                <a:schemeClr val="tx1"/>
              </a:solidFill>
            </a:endParaRPr>
          </a:p>
          <a:p>
            <a:pPr algn="ctr"/>
            <a:r>
              <a:rPr lang="es-MX" sz="2600" b="1" dirty="0" smtClean="0">
                <a:solidFill>
                  <a:schemeClr val="tx1"/>
                </a:solidFill>
              </a:rPr>
              <a:t>Datos Estadísticos derivado de los resultados de la Evaluación 2015-2 </a:t>
            </a:r>
          </a:p>
          <a:p>
            <a:pPr algn="ctr"/>
            <a:r>
              <a:rPr lang="es-MX" sz="2800" b="1" dirty="0" smtClean="0"/>
              <a:t/>
            </a:r>
            <a:br>
              <a:rPr lang="es-MX" sz="2800" b="1" dirty="0" smtClean="0"/>
            </a:br>
            <a:r>
              <a:rPr lang="es-MX" sz="4800" b="1" dirty="0" smtClean="0"/>
              <a:t/>
            </a:r>
            <a:br>
              <a:rPr lang="es-MX" sz="4800" b="1" dirty="0" smtClean="0"/>
            </a:br>
            <a:r>
              <a:rPr lang="es-MX" sz="4800" b="1" dirty="0" smtClean="0"/>
              <a:t/>
            </a:r>
            <a:br>
              <a:rPr lang="es-MX" sz="4800" b="1" dirty="0" smtClean="0"/>
            </a:br>
            <a:endParaRPr lang="es-MX" sz="4800" b="1" dirty="0"/>
          </a:p>
        </p:txBody>
      </p:sp>
      <p:pic>
        <p:nvPicPr>
          <p:cNvPr id="9" name="5 Imagen" descr="F:\icono tlaxcala transparente.png"/>
          <p:cNvPicPr/>
          <p:nvPr/>
        </p:nvPicPr>
        <p:blipFill>
          <a:blip r:embed="rId2" cstate="print"/>
          <a:srcRect/>
          <a:stretch>
            <a:fillRect/>
          </a:stretch>
        </p:blipFill>
        <p:spPr bwMode="auto">
          <a:xfrm>
            <a:off x="1378181" y="5272830"/>
            <a:ext cx="1026114" cy="935465"/>
          </a:xfrm>
          <a:prstGeom prst="rect">
            <a:avLst/>
          </a:prstGeom>
          <a:noFill/>
          <a:ln w="9525">
            <a:noFill/>
            <a:miter lim="800000"/>
            <a:headEnd/>
            <a:tailEnd/>
          </a:ln>
        </p:spPr>
      </p:pic>
    </p:spTree>
    <p:extLst>
      <p:ext uri="{BB962C8B-B14F-4D97-AF65-F5344CB8AC3E}">
        <p14:creationId xmlns:p14="http://schemas.microsoft.com/office/powerpoint/2010/main" val="3515649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pic>
        <p:nvPicPr>
          <p:cNvPr id="9" name="5 Imagen" descr="F:\icono tlaxcala transparente.png"/>
          <p:cNvPicPr/>
          <p:nvPr/>
        </p:nvPicPr>
        <p:blipFill>
          <a:blip r:embed="rId2" cstate="print"/>
          <a:srcRect/>
          <a:stretch>
            <a:fillRect/>
          </a:stretch>
        </p:blipFill>
        <p:spPr bwMode="auto">
          <a:xfrm>
            <a:off x="1378181" y="5272830"/>
            <a:ext cx="1026114" cy="935465"/>
          </a:xfrm>
          <a:prstGeom prst="rect">
            <a:avLst/>
          </a:prstGeom>
          <a:noFill/>
          <a:ln w="9525">
            <a:noFill/>
            <a:miter lim="800000"/>
            <a:headEnd/>
            <a:tailEnd/>
          </a:ln>
        </p:spPr>
      </p:pic>
      <p:sp>
        <p:nvSpPr>
          <p:cNvPr id="5" name="4 Título"/>
          <p:cNvSpPr>
            <a:spLocks noGrp="1"/>
          </p:cNvSpPr>
          <p:nvPr>
            <p:ph type="ctrTitle"/>
          </p:nvPr>
        </p:nvSpPr>
        <p:spPr>
          <a:xfrm>
            <a:off x="2622857" y="1905164"/>
            <a:ext cx="5554980" cy="1976240"/>
          </a:xfrm>
        </p:spPr>
        <p:txBody>
          <a:bodyPr>
            <a:normAutofit/>
          </a:bodyPr>
          <a:lstStyle/>
          <a:p>
            <a:pPr algn="ctr"/>
            <a:r>
              <a:rPr lang="es-MX" sz="2600" b="1" dirty="0">
                <a:solidFill>
                  <a:schemeClr val="tx1"/>
                </a:solidFill>
              </a:rPr>
              <a:t>Í</a:t>
            </a:r>
            <a:r>
              <a:rPr lang="es-MX" sz="2600" b="1" dirty="0" smtClean="0">
                <a:solidFill>
                  <a:schemeClr val="tx1"/>
                </a:solidFill>
              </a:rPr>
              <a:t>ndice de Cumplimiento de Información Pública de Oficio (ICIPO) </a:t>
            </a:r>
            <a:endParaRPr lang="es-MX" sz="2600" b="1" dirty="0">
              <a:solidFill>
                <a:schemeClr val="tx1"/>
              </a:solidFill>
            </a:endParaRPr>
          </a:p>
        </p:txBody>
      </p:sp>
      <p:sp>
        <p:nvSpPr>
          <p:cNvPr id="7" name="4 Título"/>
          <p:cNvSpPr txBox="1">
            <a:spLocks/>
          </p:cNvSpPr>
          <p:nvPr/>
        </p:nvSpPr>
        <p:spPr>
          <a:xfrm>
            <a:off x="5590309" y="5740561"/>
            <a:ext cx="2587529" cy="467734"/>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2015</a:t>
            </a:r>
            <a:endParaRPr lang="es-MX" sz="1800" b="1" dirty="0">
              <a:solidFill>
                <a:schemeClr val="tx1"/>
              </a:solidFill>
            </a:endParaRPr>
          </a:p>
        </p:txBody>
      </p:sp>
    </p:spTree>
    <p:extLst>
      <p:ext uri="{BB962C8B-B14F-4D97-AF65-F5344CB8AC3E}">
        <p14:creationId xmlns:p14="http://schemas.microsoft.com/office/powerpoint/2010/main" val="263102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descr="F:\icono tlaxcala transparente.png"/>
          <p:cNvPicPr/>
          <p:nvPr/>
        </p:nvPicPr>
        <p:blipFill>
          <a:blip r:embed="rId2" cstate="print"/>
          <a:srcRect/>
          <a:stretch>
            <a:fillRect/>
          </a:stretch>
        </p:blipFill>
        <p:spPr bwMode="auto">
          <a:xfrm>
            <a:off x="7788005" y="452854"/>
            <a:ext cx="1026114" cy="935465"/>
          </a:xfrm>
          <a:prstGeom prst="rect">
            <a:avLst/>
          </a:prstGeom>
          <a:noFill/>
          <a:ln w="9525">
            <a:noFill/>
            <a:miter lim="800000"/>
            <a:headEnd/>
            <a:tailEnd/>
          </a:ln>
        </p:spPr>
      </p:pic>
      <p:sp>
        <p:nvSpPr>
          <p:cNvPr id="8" name="Título 1"/>
          <p:cNvSpPr txBox="1">
            <a:spLocks/>
          </p:cNvSpPr>
          <p:nvPr/>
        </p:nvSpPr>
        <p:spPr>
          <a:xfrm>
            <a:off x="1272340" y="294757"/>
            <a:ext cx="5198063" cy="1093562"/>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400" b="1" dirty="0" smtClean="0">
                <a:solidFill>
                  <a:schemeClr val="tx1"/>
                </a:solidFill>
              </a:rPr>
              <a:t>Índice de Cumplimiento de la Información Pública de Oficio</a:t>
            </a:r>
            <a:endParaRPr lang="es-MX" sz="2400" dirty="0">
              <a:solidFill>
                <a:schemeClr val="tx1"/>
              </a:solidFill>
            </a:endParaRPr>
          </a:p>
        </p:txBody>
      </p:sp>
      <p:sp>
        <p:nvSpPr>
          <p:cNvPr id="10" name="Marcador de contenido 2"/>
          <p:cNvSpPr txBox="1">
            <a:spLocks/>
          </p:cNvSpPr>
          <p:nvPr/>
        </p:nvSpPr>
        <p:spPr>
          <a:xfrm>
            <a:off x="1272340" y="1600200"/>
            <a:ext cx="7218947" cy="169371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1400" dirty="0" smtClean="0">
                <a:solidFill>
                  <a:schemeClr val="tx1"/>
                </a:solidFill>
              </a:rPr>
              <a:t>Los Sujetos Obligados deberán contar con una página electrónica que tenga un icono de transparencia, en la cual publiquen la información mínima de oficio establecida en los artículos 8, 9, 10, 11, 12 y 13 de la LAIPET. </a:t>
            </a:r>
          </a:p>
          <a:p>
            <a:pPr algn="just"/>
            <a:r>
              <a:rPr lang="es-MX" sz="1400" dirty="0" smtClean="0">
                <a:solidFill>
                  <a:schemeClr val="tx1"/>
                </a:solidFill>
              </a:rPr>
              <a:t>Fecha de verificación de las paginas:  Del 26 de octubre al 13 de noviembre de 2015.</a:t>
            </a:r>
          </a:p>
          <a:p>
            <a:pPr algn="just"/>
            <a:r>
              <a:rPr lang="es-MX" sz="1400" dirty="0" smtClean="0">
                <a:solidFill>
                  <a:schemeClr val="tx1"/>
                </a:solidFill>
              </a:rPr>
              <a:t>Por lo que se verificó los portales de transparencia de los 142 Sujetos Obligados. De lo anterior se obtuvo que:</a:t>
            </a:r>
          </a:p>
          <a:p>
            <a:endParaRPr lang="es-MX" sz="1400" dirty="0"/>
          </a:p>
        </p:txBody>
      </p:sp>
      <p:graphicFrame>
        <p:nvGraphicFramePr>
          <p:cNvPr id="11" name="Tabla 3"/>
          <p:cNvGraphicFramePr>
            <a:graphicFrameLocks noGrp="1"/>
          </p:cNvGraphicFramePr>
          <p:nvPr>
            <p:extLst>
              <p:ext uri="{D42A27DB-BD31-4B8C-83A1-F6EECF244321}">
                <p14:modId xmlns:p14="http://schemas.microsoft.com/office/powerpoint/2010/main" val="3965433273"/>
              </p:ext>
            </p:extLst>
          </p:nvPr>
        </p:nvGraphicFramePr>
        <p:xfrm>
          <a:off x="758535" y="3414697"/>
          <a:ext cx="7732752" cy="2663984"/>
        </p:xfrm>
        <a:graphic>
          <a:graphicData uri="http://schemas.openxmlformats.org/drawingml/2006/table">
            <a:tbl>
              <a:tblPr>
                <a:tableStyleId>{5C22544A-7EE6-4342-B048-85BDC9FD1C3A}</a:tableStyleId>
              </a:tblPr>
              <a:tblGrid>
                <a:gridCol w="2217379"/>
                <a:gridCol w="612433"/>
                <a:gridCol w="725594"/>
                <a:gridCol w="498413"/>
                <a:gridCol w="649369"/>
                <a:gridCol w="819958"/>
                <a:gridCol w="896070"/>
                <a:gridCol w="945555"/>
                <a:gridCol w="367981"/>
              </a:tblGrid>
              <a:tr h="861989">
                <a:tc>
                  <a:txBody>
                    <a:bodyPr/>
                    <a:lstStyle/>
                    <a:p>
                      <a:pPr algn="ctr">
                        <a:lnSpc>
                          <a:spcPct val="107000"/>
                        </a:lnSpc>
                        <a:spcAft>
                          <a:spcPts val="0"/>
                        </a:spcAft>
                      </a:pPr>
                      <a:r>
                        <a:rPr lang="es-MX" sz="1200" dirty="0">
                          <a:solidFill>
                            <a:schemeClr val="bg1"/>
                          </a:solidFill>
                          <a:effectLst/>
                          <a:latin typeface="Calibri" panose="020F0502020204030204" pitchFamily="34" charset="0"/>
                        </a:rPr>
                        <a:t>Criterio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Poder Ejecutivo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Poder Legislativo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Poder Judicial</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Ayuntamientos</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Partidos Políticos</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Organismos</a:t>
                      </a:r>
                      <a:r>
                        <a:rPr lang="es-MX" sz="1200" baseline="0" dirty="0" smtClean="0">
                          <a:solidFill>
                            <a:schemeClr val="bg1"/>
                          </a:solidFill>
                          <a:effectLst/>
                          <a:latin typeface="Calibri" panose="020F0502020204030204" pitchFamily="34" charset="0"/>
                          <a:ea typeface="+mn-ea"/>
                          <a:cs typeface="+mn-cs"/>
                        </a:rPr>
                        <a:t>  Autónomos </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Comisiones Municipales de Agua</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Total</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r>
              <a:tr h="287290">
                <a:tc>
                  <a:txBody>
                    <a:bodyPr/>
                    <a:lstStyle/>
                    <a:p>
                      <a:pPr algn="just">
                        <a:lnSpc>
                          <a:spcPct val="107000"/>
                        </a:lnSpc>
                        <a:spcAft>
                          <a:spcPts val="0"/>
                        </a:spcAft>
                      </a:pPr>
                      <a:r>
                        <a:rPr lang="es-MX" sz="1200" dirty="0">
                          <a:solidFill>
                            <a:schemeClr val="tx1"/>
                          </a:solidFill>
                          <a:effectLst/>
                          <a:latin typeface="Calibri" panose="020F0502020204030204" pitchFamily="34" charset="0"/>
                        </a:rPr>
                        <a:t>No tienen </a:t>
                      </a:r>
                      <a:r>
                        <a:rPr lang="es-MX" sz="1200" dirty="0" smtClean="0">
                          <a:solidFill>
                            <a:schemeClr val="tx1"/>
                          </a:solidFill>
                          <a:effectLst/>
                          <a:latin typeface="Calibri" panose="020F0502020204030204" pitchFamily="34" charset="0"/>
                        </a:rPr>
                        <a:t>página.</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rPr>
                        <a:t>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rPr>
                        <a:t>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ea typeface="+mn-ea"/>
                          <a:cs typeface="+mn-cs"/>
                        </a:rPr>
                        <a:t>7</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1</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ea typeface="+mn-ea"/>
                          <a:cs typeface="+mn-cs"/>
                        </a:rPr>
                        <a:t>8</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r>
              <a:tr h="776004">
                <a:tc>
                  <a:txBody>
                    <a:bodyPr/>
                    <a:lstStyle/>
                    <a:p>
                      <a:pPr algn="just">
                        <a:lnSpc>
                          <a:spcPct val="107000"/>
                        </a:lnSpc>
                        <a:spcAft>
                          <a:spcPts val="0"/>
                        </a:spcAft>
                      </a:pPr>
                      <a:r>
                        <a:rPr lang="es-MX" sz="1200" dirty="0" smtClean="0">
                          <a:solidFill>
                            <a:schemeClr val="bg1"/>
                          </a:solidFill>
                          <a:effectLst/>
                          <a:latin typeface="Calibri" panose="020F0502020204030204" pitchFamily="34" charset="0"/>
                        </a:rPr>
                        <a:t>Si</a:t>
                      </a:r>
                      <a:r>
                        <a:rPr lang="es-MX" sz="1200" baseline="0" dirty="0" smtClean="0">
                          <a:solidFill>
                            <a:schemeClr val="bg1"/>
                          </a:solidFill>
                          <a:effectLst/>
                          <a:latin typeface="Calibri" panose="020F0502020204030204" pitchFamily="34" charset="0"/>
                        </a:rPr>
                        <a:t> tienen</a:t>
                      </a:r>
                      <a:r>
                        <a:rPr lang="es-MX" sz="1200" dirty="0" smtClean="0">
                          <a:solidFill>
                            <a:schemeClr val="bg1"/>
                          </a:solidFill>
                          <a:effectLst/>
                          <a:latin typeface="Calibri" panose="020F0502020204030204" pitchFamily="34" charset="0"/>
                        </a:rPr>
                        <a:t> página </a:t>
                      </a:r>
                      <a:r>
                        <a:rPr lang="es-MX" sz="1200" dirty="0">
                          <a:solidFill>
                            <a:schemeClr val="bg1"/>
                          </a:solidFill>
                          <a:effectLst/>
                          <a:latin typeface="Calibri" panose="020F0502020204030204" pitchFamily="34" charset="0"/>
                        </a:rPr>
                        <a:t>con ícono de transparencia, pero </a:t>
                      </a:r>
                      <a:r>
                        <a:rPr lang="es-MX" sz="1200" dirty="0" smtClean="0">
                          <a:solidFill>
                            <a:schemeClr val="bg1"/>
                          </a:solidFill>
                          <a:effectLst/>
                          <a:latin typeface="Calibri" panose="020F0502020204030204" pitchFamily="34" charset="0"/>
                        </a:rPr>
                        <a:t>no</a:t>
                      </a:r>
                      <a:r>
                        <a:rPr lang="es-MX" sz="1200" baseline="0" dirty="0" smtClean="0">
                          <a:solidFill>
                            <a:schemeClr val="bg1"/>
                          </a:solidFill>
                          <a:effectLst/>
                          <a:latin typeface="Calibri" panose="020F0502020204030204" pitchFamily="34" charset="0"/>
                        </a:rPr>
                        <a:t> contiene</a:t>
                      </a:r>
                      <a:r>
                        <a:rPr lang="es-MX" sz="1200" dirty="0" smtClean="0">
                          <a:solidFill>
                            <a:schemeClr val="bg1"/>
                          </a:solidFill>
                          <a:effectLst/>
                          <a:latin typeface="Calibri" panose="020F0502020204030204" pitchFamily="34" charset="0"/>
                        </a:rPr>
                        <a:t> </a:t>
                      </a:r>
                      <a:r>
                        <a:rPr lang="es-MX" sz="1200" dirty="0">
                          <a:solidFill>
                            <a:schemeClr val="bg1"/>
                          </a:solidFill>
                          <a:effectLst/>
                          <a:latin typeface="Calibri" panose="020F0502020204030204" pitchFamily="34" charset="0"/>
                        </a:rPr>
                        <a:t>información pública de </a:t>
                      </a:r>
                      <a:r>
                        <a:rPr lang="es-MX" sz="1200" dirty="0" smtClean="0">
                          <a:solidFill>
                            <a:schemeClr val="bg1"/>
                          </a:solidFill>
                          <a:effectLst/>
                          <a:latin typeface="Calibri" panose="020F0502020204030204" pitchFamily="34" charset="0"/>
                        </a:rPr>
                        <a:t>oficio. </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ea typeface="+mn-ea"/>
                          <a:cs typeface="+mn-cs"/>
                        </a:rPr>
                        <a:t>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ea typeface="+mn-ea"/>
                          <a:cs typeface="+mn-cs"/>
                        </a:rPr>
                        <a:t>4</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ea typeface="+mn-ea"/>
                          <a:cs typeface="+mn-cs"/>
                        </a:rPr>
                        <a:t>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ea typeface="+mn-ea"/>
                          <a:cs typeface="+mn-cs"/>
                        </a:rPr>
                        <a:t>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5</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r>
              <a:tr h="521917">
                <a:tc>
                  <a:txBody>
                    <a:bodyPr/>
                    <a:lstStyle/>
                    <a:p>
                      <a:pPr algn="just">
                        <a:lnSpc>
                          <a:spcPct val="107000"/>
                        </a:lnSpc>
                        <a:spcAft>
                          <a:spcPts val="0"/>
                        </a:spcAft>
                      </a:pPr>
                      <a:r>
                        <a:rPr lang="es-MX" sz="1200" baseline="0" dirty="0" smtClean="0">
                          <a:solidFill>
                            <a:schemeClr val="tx1"/>
                          </a:solidFill>
                          <a:effectLst/>
                          <a:latin typeface="Calibri" panose="020F0502020204030204" pitchFamily="34" charset="0"/>
                        </a:rPr>
                        <a:t>Sí tienen página con un porcentaje  de actualización. ( De 1.5 a 100%)</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ea typeface="+mn-ea"/>
                          <a:cs typeface="+mn-cs"/>
                        </a:rPr>
                        <a:t>58</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rPr>
                        <a:t>2</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rPr>
                        <a:t>2</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ea typeface="+mn-ea"/>
                          <a:cs typeface="+mn-cs"/>
                        </a:rPr>
                        <a:t>49</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9</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ea typeface="+mn-ea"/>
                          <a:cs typeface="+mn-cs"/>
                        </a:rPr>
                        <a:t>5</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a:solidFill>
                            <a:schemeClr val="tx1"/>
                          </a:solidFill>
                          <a:effectLst/>
                          <a:latin typeface="Calibri" panose="020F0502020204030204" pitchFamily="34" charset="0"/>
                          <a:ea typeface="+mn-ea"/>
                          <a:cs typeface="+mn-cs"/>
                        </a:rPr>
                        <a:t>4</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c>
                  <a:txBody>
                    <a:bodyPr/>
                    <a:lstStyle/>
                    <a:p>
                      <a:pPr algn="ctr">
                        <a:lnSpc>
                          <a:spcPct val="107000"/>
                        </a:lnSpc>
                        <a:spcAft>
                          <a:spcPts val="0"/>
                        </a:spcAft>
                      </a:pPr>
                      <a:r>
                        <a:rPr lang="es-MX" sz="1200" dirty="0" smtClean="0">
                          <a:solidFill>
                            <a:schemeClr val="tx1"/>
                          </a:solidFill>
                          <a:effectLst/>
                          <a:latin typeface="Calibri" panose="020F0502020204030204" pitchFamily="34" charset="0"/>
                        </a:rPr>
                        <a:t>129</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60000"/>
                        <a:lumOff val="40000"/>
                      </a:schemeClr>
                    </a:solidFill>
                  </a:tcPr>
                </a:tc>
              </a:tr>
              <a:tr h="216784">
                <a:tc>
                  <a:txBody>
                    <a:bodyPr/>
                    <a:lstStyle/>
                    <a:p>
                      <a:pPr algn="ctr">
                        <a:lnSpc>
                          <a:spcPct val="107000"/>
                        </a:lnSpc>
                        <a:spcAft>
                          <a:spcPts val="0"/>
                        </a:spcAft>
                      </a:pPr>
                      <a:r>
                        <a:rPr lang="es-MX" sz="1200" dirty="0">
                          <a:solidFill>
                            <a:schemeClr val="bg1"/>
                          </a:solidFill>
                          <a:effectLst/>
                          <a:latin typeface="Calibri" panose="020F0502020204030204" pitchFamily="34" charset="0"/>
                        </a:rPr>
                        <a:t>Total</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59</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2</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2</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60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10</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ea typeface="+mn-ea"/>
                          <a:cs typeface="+mn-cs"/>
                        </a:rPr>
                        <a:t>5</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a:solidFill>
                            <a:schemeClr val="bg1"/>
                          </a:solidFill>
                          <a:effectLst/>
                          <a:latin typeface="Calibri" panose="020F0502020204030204" pitchFamily="34" charset="0"/>
                        </a:rPr>
                        <a:t>4</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c>
                  <a:txBody>
                    <a:bodyPr/>
                    <a:lstStyle/>
                    <a:p>
                      <a:pPr algn="ctr">
                        <a:lnSpc>
                          <a:spcPct val="107000"/>
                        </a:lnSpc>
                        <a:spcAft>
                          <a:spcPts val="0"/>
                        </a:spcAft>
                      </a:pPr>
                      <a:r>
                        <a:rPr lang="es-MX" sz="1200" dirty="0" smtClean="0">
                          <a:solidFill>
                            <a:schemeClr val="bg1"/>
                          </a:solidFill>
                          <a:effectLst/>
                          <a:latin typeface="Calibri" panose="020F0502020204030204" pitchFamily="34" charset="0"/>
                        </a:rPr>
                        <a:t>142</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58" marR="5358" marT="7144" marB="0" anchor="ctr">
                    <a:solidFill>
                      <a:schemeClr val="accent2">
                        <a:lumMod val="75000"/>
                      </a:schemeClr>
                    </a:solidFill>
                  </a:tcPr>
                </a:tc>
              </a:tr>
            </a:tbl>
          </a:graphicData>
        </a:graphic>
      </p:graphicFrame>
    </p:spTree>
    <p:extLst>
      <p:ext uri="{BB962C8B-B14F-4D97-AF65-F5344CB8AC3E}">
        <p14:creationId xmlns:p14="http://schemas.microsoft.com/office/powerpoint/2010/main" val="453710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 Gráfico"/>
          <p:cNvGraphicFramePr>
            <a:graphicFrameLocks noGrp="1"/>
          </p:cNvGraphicFramePr>
          <p:nvPr>
            <p:extLst>
              <p:ext uri="{D42A27DB-BD31-4B8C-83A1-F6EECF244321}">
                <p14:modId xmlns:p14="http://schemas.microsoft.com/office/powerpoint/2010/main" val="1329912254"/>
              </p:ext>
            </p:extLst>
          </p:nvPr>
        </p:nvGraphicFramePr>
        <p:xfrm>
          <a:off x="342900" y="223979"/>
          <a:ext cx="8603673" cy="6242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2460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Gráfico"/>
          <p:cNvGraphicFramePr>
            <a:graphicFrameLocks noGrp="1"/>
          </p:cNvGraphicFramePr>
          <p:nvPr>
            <p:extLst>
              <p:ext uri="{D42A27DB-BD31-4B8C-83A1-F6EECF244321}">
                <p14:modId xmlns:p14="http://schemas.microsoft.com/office/powerpoint/2010/main" val="650701221"/>
              </p:ext>
            </p:extLst>
          </p:nvPr>
        </p:nvGraphicFramePr>
        <p:xfrm>
          <a:off x="320040" y="304800"/>
          <a:ext cx="8531352" cy="6181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145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3352</TotalTime>
  <Words>5149</Words>
  <Application>Microsoft Office PowerPoint</Application>
  <PresentationFormat>Carta (216 x 279 mm)</PresentationFormat>
  <Paragraphs>1914</Paragraphs>
  <Slides>41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41</vt:i4>
      </vt:variant>
    </vt:vector>
  </HeadingPairs>
  <TitlesOfParts>
    <vt:vector size="50" baseType="lpstr">
      <vt:lpstr>Arial</vt:lpstr>
      <vt:lpstr>Arial Narrow</vt:lpstr>
      <vt:lpstr>Calibri</vt:lpstr>
      <vt:lpstr>Century Gothic</vt:lpstr>
      <vt:lpstr>Times New Roman</vt:lpstr>
      <vt:lpstr>Tw Cen MT</vt:lpstr>
      <vt:lpstr>Wingdings 2</vt:lpstr>
      <vt:lpstr>Wingdings 3</vt:lpstr>
      <vt:lpstr>Espiral</vt:lpstr>
      <vt:lpstr>SEGUNDA EVALUACIÓN  SEMESTRAL 2015</vt:lpstr>
      <vt:lpstr>Presentación de PowerPoint</vt:lpstr>
      <vt:lpstr>Presentación de PowerPoint</vt:lpstr>
      <vt:lpstr>Presentación de PowerPoint</vt:lpstr>
      <vt:lpstr>Presentación de PowerPoint</vt:lpstr>
      <vt:lpstr>Índice de Cumplimiento de Información Pública de Oficio (ICIPO) </vt:lpstr>
      <vt:lpstr>Presentación de PowerPoint</vt:lpstr>
      <vt:lpstr>Presentación de PowerPoint</vt:lpstr>
      <vt:lpstr>Presentación de PowerPoint</vt:lpstr>
      <vt:lpstr>Índice de Cumplimiento de Requerimientos  (ICR)</vt:lpstr>
      <vt:lpstr>Presentación de PowerPoint</vt:lpstr>
      <vt:lpstr>Presentación de PowerPoint</vt:lpstr>
      <vt:lpstr>Presentación de PowerPoint</vt:lpstr>
      <vt:lpstr>Índice de Participación del Sujeto Obligado (IPARSO)</vt:lpstr>
      <vt:lpstr>Presentación de PowerPoint</vt:lpstr>
      <vt:lpstr>Presentación de PowerPoint</vt:lpstr>
      <vt:lpstr>Presentación de PowerPoint</vt:lpstr>
      <vt:lpstr>Índice General de Cumplimiento  (IGC)</vt:lpstr>
      <vt:lpstr>Presentación de PowerPoint</vt:lpstr>
      <vt:lpstr>Presentación de PowerPoint</vt:lpstr>
      <vt:lpstr>Presentación de PowerPoint</vt:lpstr>
      <vt:lpstr>APROBADOS VS NO APROBADOS  (Evaluación 2015-2)  </vt:lpstr>
      <vt:lpstr>Presentación de PowerPoint</vt:lpstr>
      <vt:lpstr>Presentación de PowerPoint</vt:lpstr>
      <vt:lpstr>RESULTADOS  (Por tipo de sujeto obligado)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Crecimientos más significativos   </vt:lpstr>
      <vt:lpstr>Decrecimientos más significativos   </vt:lpstr>
      <vt:lpstr>Entidades públicas que se mantienen en niveles de puntuación alta  </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SEGUNDA EVALUACIÓN  SEMESTRAL 2015</dc:title>
  <dc:creator>MORONES</dc:creator>
  <cp:lastModifiedBy>MORONES</cp:lastModifiedBy>
  <cp:revision>247</cp:revision>
  <cp:lastPrinted>2015-12-09T17:38:29Z</cp:lastPrinted>
  <dcterms:created xsi:type="dcterms:W3CDTF">2015-10-13T17:41:30Z</dcterms:created>
  <dcterms:modified xsi:type="dcterms:W3CDTF">2015-12-14T15:39:53Z</dcterms:modified>
</cp:coreProperties>
</file>